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sldIdLst>
    <p:sldId id="256" r:id="rId2"/>
    <p:sldId id="257" r:id="rId3"/>
    <p:sldId id="259" r:id="rId4"/>
    <p:sldId id="270" r:id="rId5"/>
    <p:sldId id="262" r:id="rId6"/>
    <p:sldId id="261" r:id="rId7"/>
    <p:sldId id="264" r:id="rId8"/>
    <p:sldId id="265" r:id="rId9"/>
    <p:sldId id="266" r:id="rId10"/>
    <p:sldId id="268" r:id="rId11"/>
    <p:sldId id="267" r:id="rId12"/>
    <p:sldId id="26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8A0000"/>
    <a:srgbClr val="4C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1" d="100"/>
          <a:sy n="81" d="100"/>
        </p:scale>
        <p:origin x="-2460" y="-8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A5CFE3-7830-4CE6-B0BA-29930AB81946}" type="doc">
      <dgm:prSet loTypeId="urn:microsoft.com/office/officeart/2005/8/layout/hList1" loCatId="list" qsTypeId="urn:microsoft.com/office/officeart/2005/8/quickstyle/simple2" qsCatId="simple" csTypeId="urn:microsoft.com/office/officeart/2005/8/colors/colorful5" csCatId="colorful" phldr="1"/>
      <dgm:spPr/>
      <dgm:t>
        <a:bodyPr/>
        <a:lstStyle/>
        <a:p>
          <a:endParaRPr lang="ru-RU"/>
        </a:p>
      </dgm:t>
    </dgm:pt>
    <dgm:pt modelId="{A4FA7F2D-221D-4049-8A3A-6A284B5020B3}">
      <dgm:prSet phldrT="[Текст]" custT="1"/>
      <dgm:spPr>
        <a:solidFill>
          <a:schemeClr val="accent5">
            <a:tint val="40000"/>
            <a:hueOff val="0"/>
            <a:satOff val="0"/>
            <a:lumOff val="0"/>
          </a:schemeClr>
        </a:solidFill>
      </dgm:spPr>
      <dgm:t>
        <a:bodyPr/>
        <a:lstStyle/>
        <a:p>
          <a:r>
            <a:rPr lang="ru-RU" sz="1500" dirty="0" smtClean="0">
              <a:latin typeface="Arial" pitchFamily="34" charset="0"/>
              <a:cs typeface="Arial" pitchFamily="34" charset="0"/>
            </a:rPr>
            <a:t>Способность научно объяснить явление, разрабатывать </a:t>
          </a:r>
          <a:br>
            <a:rPr lang="ru-RU" sz="1500" dirty="0" smtClean="0">
              <a:latin typeface="Arial" pitchFamily="34" charset="0"/>
              <a:cs typeface="Arial" pitchFamily="34" charset="0"/>
            </a:rPr>
          </a:br>
          <a:r>
            <a:rPr lang="ru-RU" sz="1500" dirty="0" smtClean="0">
              <a:latin typeface="Arial" pitchFamily="34" charset="0"/>
              <a:cs typeface="Arial" pitchFamily="34" charset="0"/>
            </a:rPr>
            <a:t>и проводить научные изыскания, интерпретировать научные данные</a:t>
          </a:r>
          <a:endParaRPr lang="ru-RU" sz="1500" dirty="0">
            <a:latin typeface="Arial" pitchFamily="34" charset="0"/>
            <a:cs typeface="Arial" pitchFamily="34" charset="0"/>
          </a:endParaRPr>
        </a:p>
      </dgm:t>
    </dgm:pt>
    <dgm:pt modelId="{50C5A7CA-2D2F-427C-A1B9-340A0D5A4FD3}" type="parTrans" cxnId="{9B9DCB6E-B114-4446-B76D-8D02C90B3A43}">
      <dgm:prSet/>
      <dgm:spPr/>
      <dgm:t>
        <a:bodyPr/>
        <a:lstStyle/>
        <a:p>
          <a:endParaRPr lang="ru-RU" sz="2000">
            <a:latin typeface="Arial" pitchFamily="34" charset="0"/>
            <a:cs typeface="Arial" pitchFamily="34" charset="0"/>
          </a:endParaRPr>
        </a:p>
      </dgm:t>
    </dgm:pt>
    <dgm:pt modelId="{1712E040-BBFD-4042-B829-7D66454D08F5}" type="sibTrans" cxnId="{9B9DCB6E-B114-4446-B76D-8D02C90B3A43}">
      <dgm:prSet/>
      <dgm:spPr/>
      <dgm:t>
        <a:bodyPr/>
        <a:lstStyle/>
        <a:p>
          <a:endParaRPr lang="ru-RU" sz="2000">
            <a:latin typeface="Arial" pitchFamily="34" charset="0"/>
            <a:cs typeface="Arial" pitchFamily="34" charset="0"/>
          </a:endParaRPr>
        </a:p>
      </dgm:t>
    </dgm:pt>
    <dgm:pt modelId="{887AFADB-D2DB-4FEB-BB8C-1BA3A381B91B}">
      <dgm:prSet phldrT="[Текст]" custT="1"/>
      <dgm:spPr/>
      <dgm:t>
        <a:bodyPr/>
        <a:lstStyle/>
        <a:p>
          <a:r>
            <a:rPr lang="ru-RU" sz="2400" b="1" dirty="0">
              <a:effectLst>
                <a:outerShdw blurRad="38100" dist="38100" dir="2700000" algn="tl">
                  <a:srgbClr val="000000">
                    <a:alpha val="43137"/>
                  </a:srgbClr>
                </a:outerShdw>
              </a:effectLst>
              <a:latin typeface="Arial" pitchFamily="34" charset="0"/>
              <a:cs typeface="Arial" pitchFamily="34" charset="0"/>
            </a:rPr>
            <a:t>Компетенции</a:t>
          </a:r>
          <a:endParaRPr lang="ru-RU" sz="1500" dirty="0">
            <a:latin typeface="Arial" pitchFamily="34" charset="0"/>
            <a:cs typeface="Arial" pitchFamily="34" charset="0"/>
          </a:endParaRPr>
        </a:p>
      </dgm:t>
    </dgm:pt>
    <dgm:pt modelId="{54EEA406-01C3-43BD-848B-FB9E3F612B83}" type="sibTrans" cxnId="{4B7C6412-C81E-4C28-BA2B-0CDD484F470C}">
      <dgm:prSet/>
      <dgm:spPr/>
      <dgm:t>
        <a:bodyPr/>
        <a:lstStyle/>
        <a:p>
          <a:endParaRPr lang="ru-RU"/>
        </a:p>
      </dgm:t>
    </dgm:pt>
    <dgm:pt modelId="{043943F2-5001-4B6D-8CFC-45C8EF975B7D}" type="parTrans" cxnId="{4B7C6412-C81E-4C28-BA2B-0CDD484F470C}">
      <dgm:prSet/>
      <dgm:spPr/>
      <dgm:t>
        <a:bodyPr/>
        <a:lstStyle/>
        <a:p>
          <a:endParaRPr lang="ru-RU"/>
        </a:p>
      </dgm:t>
    </dgm:pt>
    <dgm:pt modelId="{AC2CEAB7-AE5F-4BA7-A2E2-3F6C87D89FB2}" type="pres">
      <dgm:prSet presAssocID="{0DA5CFE3-7830-4CE6-B0BA-29930AB81946}" presName="Name0" presStyleCnt="0">
        <dgm:presLayoutVars>
          <dgm:dir/>
          <dgm:animLvl val="lvl"/>
          <dgm:resizeHandles val="exact"/>
        </dgm:presLayoutVars>
      </dgm:prSet>
      <dgm:spPr/>
      <dgm:t>
        <a:bodyPr/>
        <a:lstStyle/>
        <a:p>
          <a:endParaRPr lang="ru-RU"/>
        </a:p>
      </dgm:t>
    </dgm:pt>
    <dgm:pt modelId="{479AEFE5-AD7A-4DA2-99BD-9D2AF48EA3F1}" type="pres">
      <dgm:prSet presAssocID="{887AFADB-D2DB-4FEB-BB8C-1BA3A381B91B}" presName="composite" presStyleCnt="0"/>
      <dgm:spPr/>
      <dgm:t>
        <a:bodyPr/>
        <a:lstStyle/>
        <a:p>
          <a:endParaRPr lang="ru-RU"/>
        </a:p>
      </dgm:t>
    </dgm:pt>
    <dgm:pt modelId="{D565E9A8-C4C4-4F28-9499-B49FDA57F641}" type="pres">
      <dgm:prSet presAssocID="{887AFADB-D2DB-4FEB-BB8C-1BA3A381B91B}" presName="parTx" presStyleLbl="alignNode1" presStyleIdx="0" presStyleCnt="1" custLinFactNeighborX="-1720">
        <dgm:presLayoutVars>
          <dgm:chMax val="0"/>
          <dgm:chPref val="0"/>
          <dgm:bulletEnabled val="1"/>
        </dgm:presLayoutVars>
      </dgm:prSet>
      <dgm:spPr/>
      <dgm:t>
        <a:bodyPr/>
        <a:lstStyle/>
        <a:p>
          <a:endParaRPr lang="ru-RU"/>
        </a:p>
      </dgm:t>
    </dgm:pt>
    <dgm:pt modelId="{6235EE7F-CE96-4C1A-82BA-165E47A037A0}" type="pres">
      <dgm:prSet presAssocID="{887AFADB-D2DB-4FEB-BB8C-1BA3A381B91B}" presName="desTx" presStyleLbl="alignAccFollowNode1" presStyleIdx="0" presStyleCnt="1">
        <dgm:presLayoutVars>
          <dgm:bulletEnabled val="1"/>
        </dgm:presLayoutVars>
      </dgm:prSet>
      <dgm:spPr/>
      <dgm:t>
        <a:bodyPr/>
        <a:lstStyle/>
        <a:p>
          <a:endParaRPr lang="ru-RU"/>
        </a:p>
      </dgm:t>
    </dgm:pt>
  </dgm:ptLst>
  <dgm:cxnLst>
    <dgm:cxn modelId="{ADB293C3-824F-4133-811D-AF92745E0FC8}" type="presOf" srcId="{0DA5CFE3-7830-4CE6-B0BA-29930AB81946}" destId="{AC2CEAB7-AE5F-4BA7-A2E2-3F6C87D89FB2}" srcOrd="0" destOrd="0" presId="urn:microsoft.com/office/officeart/2005/8/layout/hList1"/>
    <dgm:cxn modelId="{4B7C6412-C81E-4C28-BA2B-0CDD484F470C}" srcId="{0DA5CFE3-7830-4CE6-B0BA-29930AB81946}" destId="{887AFADB-D2DB-4FEB-BB8C-1BA3A381B91B}" srcOrd="0" destOrd="0" parTransId="{043943F2-5001-4B6D-8CFC-45C8EF975B7D}" sibTransId="{54EEA406-01C3-43BD-848B-FB9E3F612B83}"/>
    <dgm:cxn modelId="{AD206B13-0399-44B6-8C88-E17B8457DC89}" type="presOf" srcId="{A4FA7F2D-221D-4049-8A3A-6A284B5020B3}" destId="{6235EE7F-CE96-4C1A-82BA-165E47A037A0}" srcOrd="0" destOrd="0" presId="urn:microsoft.com/office/officeart/2005/8/layout/hList1"/>
    <dgm:cxn modelId="{9B9DCB6E-B114-4446-B76D-8D02C90B3A43}" srcId="{887AFADB-D2DB-4FEB-BB8C-1BA3A381B91B}" destId="{A4FA7F2D-221D-4049-8A3A-6A284B5020B3}" srcOrd="0" destOrd="0" parTransId="{50C5A7CA-2D2F-427C-A1B9-340A0D5A4FD3}" sibTransId="{1712E040-BBFD-4042-B829-7D66454D08F5}"/>
    <dgm:cxn modelId="{CB3C53FE-CDBD-4ECA-875E-EB905DD65E71}" type="presOf" srcId="{887AFADB-D2DB-4FEB-BB8C-1BA3A381B91B}" destId="{D565E9A8-C4C4-4F28-9499-B49FDA57F641}" srcOrd="0" destOrd="0" presId="urn:microsoft.com/office/officeart/2005/8/layout/hList1"/>
    <dgm:cxn modelId="{30C1AF4D-CC0C-4C05-A0DE-26A766A59248}" type="presParOf" srcId="{AC2CEAB7-AE5F-4BA7-A2E2-3F6C87D89FB2}" destId="{479AEFE5-AD7A-4DA2-99BD-9D2AF48EA3F1}" srcOrd="0" destOrd="0" presId="urn:microsoft.com/office/officeart/2005/8/layout/hList1"/>
    <dgm:cxn modelId="{38945530-0A43-47F9-9641-29574116687C}" type="presParOf" srcId="{479AEFE5-AD7A-4DA2-99BD-9D2AF48EA3F1}" destId="{D565E9A8-C4C4-4F28-9499-B49FDA57F641}" srcOrd="0" destOrd="0" presId="urn:microsoft.com/office/officeart/2005/8/layout/hList1"/>
    <dgm:cxn modelId="{7E5F050E-ECDA-48D3-980F-CBF59F351A0A}" type="presParOf" srcId="{479AEFE5-AD7A-4DA2-99BD-9D2AF48EA3F1}" destId="{6235EE7F-CE96-4C1A-82BA-165E47A037A0}"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565E9A8-C4C4-4F28-9499-B49FDA57F641}">
      <dsp:nvSpPr>
        <dsp:cNvPr id="0" name=""/>
        <dsp:cNvSpPr/>
      </dsp:nvSpPr>
      <dsp:spPr>
        <a:xfrm>
          <a:off x="0" y="11997"/>
          <a:ext cx="2952750" cy="6912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ru-RU" sz="2400" b="1" kern="1200" dirty="0">
              <a:effectLst>
                <a:outerShdw blurRad="38100" dist="38100" dir="2700000" algn="tl">
                  <a:srgbClr val="000000">
                    <a:alpha val="43137"/>
                  </a:srgbClr>
                </a:outerShdw>
              </a:effectLst>
              <a:latin typeface="Arial" pitchFamily="34" charset="0"/>
              <a:cs typeface="Arial" pitchFamily="34" charset="0"/>
            </a:rPr>
            <a:t>Компетенции</a:t>
          </a:r>
          <a:endParaRPr lang="ru-RU" sz="1500" kern="1200" dirty="0">
            <a:latin typeface="Arial" pitchFamily="34" charset="0"/>
            <a:cs typeface="Arial" pitchFamily="34" charset="0"/>
          </a:endParaRPr>
        </a:p>
      </dsp:txBody>
      <dsp:txXfrm>
        <a:off x="0" y="11997"/>
        <a:ext cx="2952750" cy="691200"/>
      </dsp:txXfrm>
    </dsp:sp>
    <dsp:sp modelId="{6235EE7F-CE96-4C1A-82BA-165E47A037A0}">
      <dsp:nvSpPr>
        <dsp:cNvPr id="0" name=""/>
        <dsp:cNvSpPr/>
      </dsp:nvSpPr>
      <dsp:spPr>
        <a:xfrm>
          <a:off x="0" y="703197"/>
          <a:ext cx="2952750" cy="1383480"/>
        </a:xfrm>
        <a:prstGeom prst="rect">
          <a:avLst/>
        </a:prstGeom>
        <a:solidFill>
          <a:schemeClr val="accent5">
            <a:tint val="40000"/>
            <a:hueOff val="0"/>
            <a:satOff val="0"/>
            <a:lum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ru-RU" sz="1500" kern="1200" dirty="0" smtClean="0">
              <a:latin typeface="Arial" pitchFamily="34" charset="0"/>
              <a:cs typeface="Arial" pitchFamily="34" charset="0"/>
            </a:rPr>
            <a:t>Способность научно объяснить явление, разрабатывать </a:t>
          </a:r>
          <a:br>
            <a:rPr lang="ru-RU" sz="1500" kern="1200" dirty="0" smtClean="0">
              <a:latin typeface="Arial" pitchFamily="34" charset="0"/>
              <a:cs typeface="Arial" pitchFamily="34" charset="0"/>
            </a:rPr>
          </a:br>
          <a:r>
            <a:rPr lang="ru-RU" sz="1500" kern="1200" dirty="0" smtClean="0">
              <a:latin typeface="Arial" pitchFamily="34" charset="0"/>
              <a:cs typeface="Arial" pitchFamily="34" charset="0"/>
            </a:rPr>
            <a:t>и проводить научные изыскания, интерпретировать научные данные</a:t>
          </a:r>
          <a:endParaRPr lang="ru-RU" sz="1500" kern="1200" dirty="0">
            <a:latin typeface="Arial" pitchFamily="34" charset="0"/>
            <a:cs typeface="Arial" pitchFamily="34" charset="0"/>
          </a:endParaRPr>
        </a:p>
      </dsp:txBody>
      <dsp:txXfrm>
        <a:off x="0" y="703197"/>
        <a:ext cx="2952750" cy="13834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82889" y="671987"/>
            <a:ext cx="7461913" cy="2387600"/>
          </a:xfrm>
        </p:spPr>
        <p:txBody>
          <a:bodyPr anchor="b">
            <a:normAutofit/>
          </a:bodyPr>
          <a:lstStyle>
            <a:lvl1pPr algn="ctr">
              <a:defRPr sz="4800"/>
            </a:lvl1pPr>
          </a:lstStyle>
          <a:p>
            <a:r>
              <a:rPr lang="ru-RU"/>
              <a:t>Образец заголовка</a:t>
            </a:r>
            <a:endParaRPr lang="en-US" dirty="0"/>
          </a:p>
        </p:txBody>
      </p:sp>
      <p:sp>
        <p:nvSpPr>
          <p:cNvPr id="3" name="Subtitle 2"/>
          <p:cNvSpPr>
            <a:spLocks noGrp="1"/>
          </p:cNvSpPr>
          <p:nvPr>
            <p:ph type="subTitle" idx="1"/>
          </p:nvPr>
        </p:nvSpPr>
        <p:spPr>
          <a:xfrm>
            <a:off x="1703561" y="3151662"/>
            <a:ext cx="658404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1933121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591521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2578908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morning" dir="t"/>
            </a:scene3d>
            <a:sp3d extrusionH="57150" contourW="12700" prstMaterial="matte">
              <a:bevelT w="38100" h="38100"/>
              <a:contourClr>
                <a:srgbClr val="777777"/>
              </a:contourClr>
            </a:sp3d>
          </a:bodyPr>
          <a:lstStyle>
            <a:lvl1pPr>
              <a:defRPr>
                <a:solidFill>
                  <a:srgbClr val="8A8700"/>
                </a:solidFill>
              </a:defRPr>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582321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54842" y="576263"/>
            <a:ext cx="7315200" cy="2852737"/>
          </a:xfrm>
        </p:spPr>
        <p:txBody>
          <a:bodyPr anchor="b">
            <a:normAutofit/>
          </a:bodyPr>
          <a:lstStyle>
            <a:lvl1pPr algn="ctr">
              <a:defRPr sz="4800"/>
            </a:lvl1pPr>
          </a:lstStyle>
          <a:p>
            <a:r>
              <a:rPr lang="ru-RU"/>
              <a:t>Образец заголовка</a:t>
            </a:r>
            <a:endParaRPr lang="en-US" dirty="0"/>
          </a:p>
        </p:txBody>
      </p:sp>
      <p:sp>
        <p:nvSpPr>
          <p:cNvPr id="3" name="Text Placeholder 2"/>
          <p:cNvSpPr>
            <a:spLocks noGrp="1"/>
          </p:cNvSpPr>
          <p:nvPr>
            <p:ph type="body" idx="1"/>
          </p:nvPr>
        </p:nvSpPr>
        <p:spPr>
          <a:xfrm>
            <a:off x="354842" y="3551524"/>
            <a:ext cx="7315200" cy="1034125"/>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1104700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3095957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3146599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3958270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2328244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3985361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8EF5F458-6A3E-4B0B-AF47-FB9313319433}" type="datetimeFigureOut">
              <a:rPr lang="ru-RU" smtClean="0"/>
              <a:pPr/>
              <a:t>06.04.2023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2049903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scene3d>
              <a:camera prst="orthographicFront"/>
              <a:lightRig rig="morning" dir="t"/>
            </a:scene3d>
            <a:sp3d extrusionH="57150" contourW="12700" prstMaterial="matte">
              <a:bevelT w="38100" h="38100"/>
              <a:contourClr>
                <a:srgbClr val="777777"/>
              </a:contourClr>
            </a:sp3d>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F5F458-6A3E-4B0B-AF47-FB9313319433}" type="datetimeFigureOut">
              <a:rPr lang="ru-RU" smtClean="0"/>
              <a:pPr/>
              <a:t>06.04.2023</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075B8-A22A-4273-A81F-F37386C1EEE7}" type="slidenum">
              <a:rPr lang="ru-RU" smtClean="0"/>
              <a:pPr/>
              <a:t>‹#›</a:t>
            </a:fld>
            <a:endParaRPr lang="ru-RU"/>
          </a:p>
        </p:txBody>
      </p:sp>
    </p:spTree>
    <p:extLst>
      <p:ext uri="{BB962C8B-B14F-4D97-AF65-F5344CB8AC3E}">
        <p14:creationId xmlns="" xmlns:p14="http://schemas.microsoft.com/office/powerpoint/2010/main" val="752006163"/>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0" eaLnBrk="1" latinLnBrk="0" hangingPunct="1">
        <a:lnSpc>
          <a:spcPct val="90000"/>
        </a:lnSpc>
        <a:spcBef>
          <a:spcPct val="0"/>
        </a:spcBef>
        <a:buNone/>
        <a:defRPr sz="4000" kern="1200">
          <a:solidFill>
            <a:srgbClr val="ACA800"/>
          </a:solidFill>
          <a:effectLst/>
          <a:latin typeface="Intro " panose="020000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0E483DC-FE5F-40E2-BF98-9004B9D0B7AB}"/>
              </a:ext>
            </a:extLst>
          </p:cNvPr>
          <p:cNvSpPr>
            <a:spLocks noGrp="1"/>
          </p:cNvSpPr>
          <p:nvPr>
            <p:ph type="ctrTitle"/>
          </p:nvPr>
        </p:nvSpPr>
        <p:spPr/>
        <p:txBody>
          <a:bodyPr>
            <a:normAutofit/>
          </a:bodyPr>
          <a:lstStyle/>
          <a:p>
            <a:r>
              <a:rPr lang="ru-RU" sz="3200" b="1" dirty="0" smtClean="0">
                <a:solidFill>
                  <a:schemeClr val="tx1"/>
                </a:solidFill>
                <a:latin typeface="Times New Roman" pitchFamily="18" charset="0"/>
                <a:cs typeface="Times New Roman" pitchFamily="18" charset="0"/>
              </a:rPr>
              <a:t>Проектные задания</a:t>
            </a:r>
            <a:br>
              <a:rPr lang="ru-RU" sz="3200" b="1" dirty="0" smtClean="0">
                <a:solidFill>
                  <a:schemeClr val="tx1"/>
                </a:solidFill>
                <a:latin typeface="Times New Roman" pitchFamily="18" charset="0"/>
                <a:cs typeface="Times New Roman" pitchFamily="18" charset="0"/>
              </a:rPr>
            </a:br>
            <a:r>
              <a:rPr lang="ru-RU" sz="3200" b="1" dirty="0" smtClean="0">
                <a:solidFill>
                  <a:schemeClr val="tx1"/>
                </a:solidFill>
                <a:latin typeface="Times New Roman" pitchFamily="18" charset="0"/>
                <a:cs typeface="Times New Roman" pitchFamily="18" charset="0"/>
              </a:rPr>
              <a:t> как эффективный способ формирования естественнонаучной грамотности учащихся</a:t>
            </a:r>
            <a:br>
              <a:rPr lang="ru-RU" sz="3200" b="1" dirty="0" smtClean="0">
                <a:solidFill>
                  <a:schemeClr val="tx1"/>
                </a:solidFill>
                <a:latin typeface="Times New Roman" pitchFamily="18" charset="0"/>
                <a:cs typeface="Times New Roman" pitchFamily="18" charset="0"/>
              </a:rPr>
            </a:br>
            <a:endParaRPr lang="ru-RU" sz="3200" b="1" dirty="0">
              <a:solidFill>
                <a:schemeClr val="tx1"/>
              </a:solidFill>
              <a:latin typeface="Times New Roman" pitchFamily="18" charset="0"/>
              <a:cs typeface="Times New Roman" pitchFamily="18" charset="0"/>
            </a:endParaRPr>
          </a:p>
        </p:txBody>
      </p:sp>
      <p:sp>
        <p:nvSpPr>
          <p:cNvPr id="3" name="Подзаголовок 2">
            <a:extLst>
              <a:ext uri="{FF2B5EF4-FFF2-40B4-BE49-F238E27FC236}">
                <a16:creationId xmlns:a16="http://schemas.microsoft.com/office/drawing/2014/main" xmlns="" id="{27F93EE9-506F-4E4B-8C27-A2001EA24F3B}"/>
              </a:ext>
            </a:extLst>
          </p:cNvPr>
          <p:cNvSpPr>
            <a:spLocks noGrp="1"/>
          </p:cNvSpPr>
          <p:nvPr>
            <p:ph type="subTitle" idx="1"/>
          </p:nvPr>
        </p:nvSpPr>
        <p:spPr>
          <a:xfrm>
            <a:off x="1703561" y="3151662"/>
            <a:ext cx="7097539" cy="1953738"/>
          </a:xfrm>
        </p:spPr>
        <p:txBody>
          <a:bodyPr>
            <a:normAutofit fontScale="77500" lnSpcReduction="20000"/>
          </a:bodyPr>
          <a:lstStyle/>
          <a:p>
            <a:pPr marL="3492500" algn="l"/>
            <a:r>
              <a:rPr lang="ru-RU" b="1" dirty="0" smtClean="0"/>
              <a:t>Евсюкова Светлана Викторовна,</a:t>
            </a:r>
          </a:p>
          <a:p>
            <a:pPr marL="3492500" algn="l"/>
            <a:r>
              <a:rPr lang="ru-RU" b="1" dirty="0" smtClean="0"/>
              <a:t>Учитель физики, информатики </a:t>
            </a:r>
          </a:p>
          <a:p>
            <a:pPr marL="3492500" algn="l"/>
            <a:r>
              <a:rPr lang="ru-RU" b="1" dirty="0" smtClean="0"/>
              <a:t>Якимова Алевтина Валерьевна,</a:t>
            </a:r>
          </a:p>
          <a:p>
            <a:pPr marL="3492500" algn="l"/>
            <a:r>
              <a:rPr lang="ru-RU" b="1" dirty="0" smtClean="0"/>
              <a:t>Учитель биологии и химии</a:t>
            </a:r>
          </a:p>
          <a:p>
            <a:pPr marL="3492500" algn="l"/>
            <a:r>
              <a:rPr lang="ru-RU" b="1" dirty="0" smtClean="0"/>
              <a:t>МБОУ «ОСОШ №1», </a:t>
            </a:r>
          </a:p>
          <a:p>
            <a:pPr marL="3492500" algn="l"/>
            <a:r>
              <a:rPr lang="ru-RU" b="1" dirty="0" smtClean="0"/>
              <a:t>филиал «Паклинская ООШ</a:t>
            </a:r>
            <a:endParaRPr lang="ru-RU" dirty="0"/>
          </a:p>
        </p:txBody>
      </p:sp>
    </p:spTree>
    <p:extLst>
      <p:ext uri="{BB962C8B-B14F-4D97-AF65-F5344CB8AC3E}">
        <p14:creationId xmlns="" xmlns:p14="http://schemas.microsoft.com/office/powerpoint/2010/main" val="3386253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30329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3032975"/>
            <a:ext cx="9143999" cy="412767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7683365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Задание </a:t>
            </a:r>
            <a:r>
              <a:rPr lang="ru-RU" smtClean="0"/>
              <a:t>3</a:t>
            </a:r>
            <a:endParaRPr lang="ru-RU" dirty="0"/>
          </a:p>
        </p:txBody>
      </p:sp>
      <p:sp>
        <p:nvSpPr>
          <p:cNvPr id="4" name="Объект 3"/>
          <p:cNvSpPr>
            <a:spLocks noGrp="1"/>
          </p:cNvSpPr>
          <p:nvPr>
            <p:ph sz="half" idx="2"/>
          </p:nvPr>
        </p:nvSpPr>
        <p:spPr/>
        <p:txBody>
          <a:bodyPr>
            <a:normAutofit/>
          </a:bodyPr>
          <a:lstStyle/>
          <a:p>
            <a:r>
              <a:rPr lang="ru-RU" sz="2400" dirty="0" smtClean="0">
                <a:latin typeface="Times New Roman" panose="02020603050405020304" pitchFamily="18" charset="0"/>
                <a:cs typeface="Times New Roman" panose="02020603050405020304" pitchFamily="18" charset="0"/>
              </a:rPr>
              <a:t>Проведите </a:t>
            </a:r>
            <a:r>
              <a:rPr lang="ru-RU" sz="2400" dirty="0">
                <a:latin typeface="Times New Roman" panose="02020603050405020304" pitchFamily="18" charset="0"/>
                <a:cs typeface="Times New Roman" panose="02020603050405020304" pitchFamily="18" charset="0"/>
              </a:rPr>
              <a:t>исследование и  выберите  породы  собак, которые  вы выбрали в качестве санитаров для выноса раненных </a:t>
            </a:r>
            <a:r>
              <a:rPr lang="ru-RU" sz="2400" dirty="0" smtClean="0">
                <a:latin typeface="Times New Roman" panose="02020603050405020304" pitchFamily="18" charset="0"/>
                <a:cs typeface="Times New Roman" panose="02020603050405020304" pitchFamily="18" charset="0"/>
              </a:rPr>
              <a:t>солдат. </a:t>
            </a:r>
            <a:endParaRPr lang="ru-RU" sz="2400" dirty="0">
              <a:latin typeface="Times New Roman" panose="02020603050405020304" pitchFamily="18" charset="0"/>
              <a:cs typeface="Times New Roman" panose="02020603050405020304" pitchFamily="18" charset="0"/>
            </a:endParaRPr>
          </a:p>
        </p:txBody>
      </p:sp>
      <p:sp>
        <p:nvSpPr>
          <p:cNvPr id="5" name="Текст 4"/>
          <p:cNvSpPr>
            <a:spLocks noGrp="1"/>
          </p:cNvSpPr>
          <p:nvPr>
            <p:ph type="body" sz="quarter" idx="3"/>
          </p:nvPr>
        </p:nvSpPr>
        <p:spPr/>
        <p:txBody>
          <a:bodyPr>
            <a:noAutofit/>
          </a:bodyPr>
          <a:lstStyle/>
          <a:p>
            <a:pPr algn="ctr"/>
            <a:r>
              <a:rPr lang="ru-RU" sz="2000" i="1" dirty="0" smtClean="0">
                <a:solidFill>
                  <a:srgbClr val="FF0000"/>
                </a:solidFill>
                <a:latin typeface="Times New Roman" panose="02020603050405020304" pitchFamily="18" charset="0"/>
                <a:cs typeface="Times New Roman" panose="02020603050405020304" pitchFamily="18" charset="0"/>
              </a:rPr>
              <a:t>Понимание </a:t>
            </a:r>
            <a:r>
              <a:rPr lang="ru-RU" sz="2000" i="1" dirty="0">
                <a:solidFill>
                  <a:srgbClr val="FF0000"/>
                </a:solidFill>
                <a:latin typeface="Times New Roman" panose="02020603050405020304" pitchFamily="18" charset="0"/>
                <a:cs typeface="Times New Roman" panose="02020603050405020304" pitchFamily="18" charset="0"/>
              </a:rPr>
              <a:t>особенностей естественно- научного исследования</a:t>
            </a:r>
          </a:p>
        </p:txBody>
      </p:sp>
      <p:sp>
        <p:nvSpPr>
          <p:cNvPr id="6" name="Объект 5"/>
          <p:cNvSpPr>
            <a:spLocks noGrp="1"/>
          </p:cNvSpPr>
          <p:nvPr>
            <p:ph sz="quarter" idx="4"/>
          </p:nvPr>
        </p:nvSpPr>
        <p:spPr/>
        <p:txBody>
          <a:bodyPr/>
          <a:lstStyle/>
          <a:p>
            <a:pPr marL="342900" lvl="0" indent="-342900">
              <a:lnSpc>
                <a:spcPct val="100000"/>
              </a:lnSpc>
              <a:spcBef>
                <a:spcPts val="0"/>
              </a:spcBef>
              <a:buNone/>
            </a:pPr>
            <a:r>
              <a:rPr lang="ru-RU" sz="2200" dirty="0" smtClean="0">
                <a:solidFill>
                  <a:prstClr val="black"/>
                </a:solidFill>
              </a:rPr>
              <a:t>	</a:t>
            </a:r>
            <a:r>
              <a:rPr lang="ru-RU" sz="2400" dirty="0" smtClean="0">
                <a:solidFill>
                  <a:prstClr val="black"/>
                </a:solidFill>
                <a:latin typeface="Times New Roman" panose="02020603050405020304" pitchFamily="18" charset="0"/>
                <a:cs typeface="Times New Roman" panose="02020603050405020304" pitchFamily="18" charset="0"/>
              </a:rPr>
              <a:t>Оценить </a:t>
            </a:r>
            <a:r>
              <a:rPr lang="ru-RU" sz="2400" dirty="0">
                <a:solidFill>
                  <a:prstClr val="black"/>
                </a:solidFill>
                <a:latin typeface="Times New Roman" panose="02020603050405020304" pitchFamily="18" charset="0"/>
                <a:cs typeface="Times New Roman" panose="02020603050405020304" pitchFamily="18" charset="0"/>
              </a:rPr>
              <a:t>с научной </a:t>
            </a:r>
            <a:r>
              <a:rPr lang="ru-RU" sz="2400" dirty="0" smtClean="0">
                <a:solidFill>
                  <a:prstClr val="black"/>
                </a:solidFill>
                <a:latin typeface="Times New Roman" panose="02020603050405020304" pitchFamily="18" charset="0"/>
                <a:cs typeface="Times New Roman" panose="02020603050405020304" pitchFamily="18" charset="0"/>
              </a:rPr>
              <a:t>точки зрения </a:t>
            </a:r>
            <a:r>
              <a:rPr lang="ru-RU" sz="2400" dirty="0">
                <a:solidFill>
                  <a:prstClr val="black"/>
                </a:solidFill>
                <a:latin typeface="Times New Roman" panose="02020603050405020304" pitchFamily="18" charset="0"/>
                <a:cs typeface="Times New Roman" panose="02020603050405020304" pitchFamily="18" charset="0"/>
              </a:rPr>
              <a:t>предлагаемые способы изучения данного </a:t>
            </a:r>
            <a:r>
              <a:rPr lang="ru-RU" sz="2400" dirty="0" smtClean="0">
                <a:solidFill>
                  <a:prstClr val="black"/>
                </a:solidFill>
                <a:latin typeface="Times New Roman" panose="02020603050405020304" pitchFamily="18" charset="0"/>
                <a:cs typeface="Times New Roman" panose="02020603050405020304" pitchFamily="18" charset="0"/>
              </a:rPr>
              <a:t>вопроса</a:t>
            </a:r>
            <a:endParaRPr lang="ru-RU" sz="2400" dirty="0">
              <a:solidFill>
                <a:prstClr val="black"/>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 xmlns:p14="http://schemas.microsoft.com/office/powerpoint/2010/main" val="2607639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«Вклад ученых биологов, химиков и физиков в Великую Победу»</a:t>
            </a:r>
          </a:p>
          <a:p>
            <a:pPr marL="0" indent="0" algn="ctr">
              <a:buNone/>
            </a:pPr>
            <a:endParaRPr lang="ru-RU" dirty="0">
              <a:latin typeface="Times New Roman" panose="02020603050405020304" pitchFamily="18" charset="0"/>
              <a:cs typeface="Times New Roman" panose="02020603050405020304" pitchFamily="18" charset="0"/>
            </a:endParaRPr>
          </a:p>
          <a:p>
            <a:pPr marL="0" indent="0" algn="ctr">
              <a:buNone/>
            </a:pPr>
            <a:endParaRPr lang="ru-RU" dirty="0">
              <a:latin typeface="Times New Roman" panose="02020603050405020304" pitchFamily="18" charset="0"/>
              <a:cs typeface="Times New Roman" panose="02020603050405020304" pitchFamily="18" charset="0"/>
            </a:endParaRPr>
          </a:p>
        </p:txBody>
      </p:sp>
      <p:pic>
        <p:nvPicPr>
          <p:cNvPr id="409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0" y="3691765"/>
            <a:ext cx="4572000" cy="2571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33926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r>
              <a:rPr lang="ru-RU" dirty="0" smtClean="0"/>
              <a:t>Кредо </a:t>
            </a:r>
            <a:endParaRPr lang="ru-RU" dirty="0"/>
          </a:p>
        </p:txBody>
      </p:sp>
      <p:sp>
        <p:nvSpPr>
          <p:cNvPr id="7" name="Содержимое 6"/>
          <p:cNvSpPr>
            <a:spLocks noGrp="1"/>
          </p:cNvSpPr>
          <p:nvPr>
            <p:ph idx="1"/>
          </p:nvPr>
        </p:nvSpPr>
        <p:spPr>
          <a:xfrm>
            <a:off x="857250" y="1825625"/>
            <a:ext cx="4298950" cy="4351338"/>
          </a:xfrm>
        </p:spPr>
        <p:txBody>
          <a:bodyPr/>
          <a:lstStyle/>
          <a:p>
            <a:pPr marL="0" indent="0">
              <a:lnSpc>
                <a:spcPct val="100000"/>
              </a:lnSpc>
              <a:spcBef>
                <a:spcPts val="0"/>
              </a:spcBef>
              <a:buNone/>
            </a:pPr>
            <a:r>
              <a:rPr lang="ru-RU" dirty="0" smtClean="0"/>
              <a:t>Вечно изобретать, пробовать, совершенствовать и совершенствоваться – </a:t>
            </a:r>
          </a:p>
          <a:p>
            <a:pPr marL="0" indent="0">
              <a:lnSpc>
                <a:spcPct val="100000"/>
              </a:lnSpc>
              <a:spcBef>
                <a:spcPts val="0"/>
              </a:spcBef>
              <a:buNone/>
            </a:pPr>
            <a:r>
              <a:rPr lang="ru-RU" dirty="0" smtClean="0"/>
              <a:t>вот единственный курс учительской жизни.</a:t>
            </a:r>
          </a:p>
          <a:p>
            <a:pPr marL="0" indent="0" algn="ctr">
              <a:lnSpc>
                <a:spcPct val="100000"/>
              </a:lnSpc>
              <a:spcBef>
                <a:spcPts val="0"/>
              </a:spcBef>
              <a:buNone/>
            </a:pPr>
            <a:r>
              <a:rPr lang="ru-RU" dirty="0" smtClean="0"/>
              <a:t>К.Д.Ушинский.  </a:t>
            </a:r>
            <a:endParaRPr lang="ru-RU" dirty="0"/>
          </a:p>
        </p:txBody>
      </p:sp>
      <p:pic>
        <p:nvPicPr>
          <p:cNvPr id="2050" name="Picture 2" descr="https://orenburgkniga.ru/wp-content/uploads/7/7/1/771b70d9af8cfec035cf1ee48bb914a6.jpeg"/>
          <p:cNvPicPr>
            <a:picLocks noChangeAspect="1" noChangeArrowheads="1"/>
          </p:cNvPicPr>
          <p:nvPr/>
        </p:nvPicPr>
        <p:blipFill>
          <a:blip r:embed="rId2" cstate="print"/>
          <a:srcRect/>
          <a:stretch>
            <a:fillRect/>
          </a:stretch>
        </p:blipFill>
        <p:spPr bwMode="auto">
          <a:xfrm>
            <a:off x="4720150" y="1244600"/>
            <a:ext cx="3928550" cy="4441173"/>
          </a:xfrm>
          <a:prstGeom prst="rect">
            <a:avLst/>
          </a:prstGeom>
          <a:noFill/>
        </p:spPr>
      </p:pic>
    </p:spTree>
    <p:extLst>
      <p:ext uri="{BB962C8B-B14F-4D97-AF65-F5344CB8AC3E}">
        <p14:creationId xmlns="" xmlns:p14="http://schemas.microsoft.com/office/powerpoint/2010/main" val="1090287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317750" y="3222625"/>
          <a:ext cx="2952750" cy="2098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Прямоугольная выноска 4"/>
          <p:cNvSpPr/>
          <p:nvPr/>
        </p:nvSpPr>
        <p:spPr>
          <a:xfrm rot="21016956">
            <a:off x="5876928" y="3457575"/>
            <a:ext cx="2943224" cy="1047750"/>
          </a:xfrm>
          <a:prstGeom prst="wedgeRectCallout">
            <a:avLst>
              <a:gd name="adj1" fmla="val -73319"/>
              <a:gd name="adj2" fmla="val -10070"/>
            </a:avLst>
          </a:prstGeom>
          <a:solidFill>
            <a:schemeClr val="accent5">
              <a:lumMod val="60000"/>
              <a:lumOff val="40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ru-RU" b="1" dirty="0">
                <a:effectLst>
                  <a:outerShdw blurRad="38100" dist="38100" dir="2700000" algn="tl">
                    <a:srgbClr val="000000">
                      <a:alpha val="43137"/>
                    </a:srgbClr>
                  </a:outerShdw>
                </a:effectLst>
                <a:latin typeface="Arial" pitchFamily="34" charset="0"/>
                <a:cs typeface="Arial" pitchFamily="34" charset="0"/>
              </a:rPr>
              <a:t>Способность научно объяснять явления</a:t>
            </a:r>
          </a:p>
        </p:txBody>
      </p:sp>
      <p:sp>
        <p:nvSpPr>
          <p:cNvPr id="6" name="Прямоугольная выноска 5"/>
          <p:cNvSpPr/>
          <p:nvPr/>
        </p:nvSpPr>
        <p:spPr>
          <a:xfrm>
            <a:off x="5562599" y="5260975"/>
            <a:ext cx="3305175" cy="1228726"/>
          </a:xfrm>
          <a:prstGeom prst="wedgeRectCallout">
            <a:avLst>
              <a:gd name="adj1" fmla="val -61564"/>
              <a:gd name="adj2" fmla="val -81525"/>
            </a:avLst>
          </a:prstGeom>
          <a:solidFill>
            <a:schemeClr val="accent5">
              <a:lumMod val="60000"/>
              <a:lumOff val="40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ru-RU" b="1" dirty="0">
                <a:effectLst>
                  <a:outerShdw blurRad="38100" dist="38100" dir="2700000" algn="tl">
                    <a:srgbClr val="000000">
                      <a:alpha val="43137"/>
                    </a:srgbClr>
                  </a:outerShdw>
                </a:effectLst>
                <a:latin typeface="Arial" pitchFamily="34" charset="0"/>
                <a:cs typeface="Arial" pitchFamily="34" charset="0"/>
              </a:rPr>
              <a:t>Способность оценивать </a:t>
            </a:r>
            <a:br>
              <a:rPr lang="ru-RU" b="1" dirty="0">
                <a:effectLst>
                  <a:outerShdw blurRad="38100" dist="38100" dir="2700000" algn="tl">
                    <a:srgbClr val="000000">
                      <a:alpha val="43137"/>
                    </a:srgbClr>
                  </a:outerShdw>
                </a:effectLst>
                <a:latin typeface="Arial" pitchFamily="34" charset="0"/>
                <a:cs typeface="Arial" pitchFamily="34" charset="0"/>
              </a:rPr>
            </a:br>
            <a:r>
              <a:rPr lang="ru-RU" b="1" dirty="0">
                <a:effectLst>
                  <a:outerShdw blurRad="38100" dist="38100" dir="2700000" algn="tl">
                    <a:srgbClr val="000000">
                      <a:alpha val="43137"/>
                    </a:srgbClr>
                  </a:outerShdw>
                </a:effectLst>
                <a:latin typeface="Arial" pitchFamily="34" charset="0"/>
                <a:cs typeface="Arial" pitchFamily="34" charset="0"/>
              </a:rPr>
              <a:t>и разрабатывать научные методы исследования</a:t>
            </a:r>
          </a:p>
        </p:txBody>
      </p:sp>
      <p:sp>
        <p:nvSpPr>
          <p:cNvPr id="8" name="Прямоугольная выноска 7"/>
          <p:cNvSpPr/>
          <p:nvPr/>
        </p:nvSpPr>
        <p:spPr>
          <a:xfrm>
            <a:off x="1244600" y="5521324"/>
            <a:ext cx="3676650" cy="1038225"/>
          </a:xfrm>
          <a:prstGeom prst="wedgeRectCallout">
            <a:avLst>
              <a:gd name="adj1" fmla="val 26801"/>
              <a:gd name="adj2" fmla="val -86638"/>
            </a:avLst>
          </a:prstGeom>
          <a:solidFill>
            <a:schemeClr val="accent5">
              <a:lumMod val="60000"/>
              <a:lumOff val="40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ru-RU" b="1" dirty="0">
                <a:effectLst>
                  <a:outerShdw blurRad="38100" dist="38100" dir="2700000" algn="tl">
                    <a:srgbClr val="000000">
                      <a:alpha val="43137"/>
                    </a:srgbClr>
                  </a:outerShdw>
                </a:effectLst>
                <a:latin typeface="Arial" pitchFamily="34" charset="0"/>
                <a:cs typeface="Arial" pitchFamily="34" charset="0"/>
              </a:rPr>
              <a:t>Способность </a:t>
            </a:r>
            <a:br>
              <a:rPr lang="ru-RU" b="1" dirty="0">
                <a:effectLst>
                  <a:outerShdw blurRad="38100" dist="38100" dir="2700000" algn="tl">
                    <a:srgbClr val="000000">
                      <a:alpha val="43137"/>
                    </a:srgbClr>
                  </a:outerShdw>
                </a:effectLst>
                <a:latin typeface="Arial" pitchFamily="34" charset="0"/>
                <a:cs typeface="Arial" pitchFamily="34" charset="0"/>
              </a:rPr>
            </a:br>
            <a:r>
              <a:rPr lang="ru-RU" b="1" dirty="0">
                <a:effectLst>
                  <a:outerShdw blurRad="38100" dist="38100" dir="2700000" algn="tl">
                    <a:srgbClr val="000000">
                      <a:alpha val="43137"/>
                    </a:srgbClr>
                  </a:outerShdw>
                </a:effectLst>
                <a:latin typeface="Arial" pitchFamily="34" charset="0"/>
                <a:cs typeface="Arial" pitchFamily="34" charset="0"/>
              </a:rPr>
              <a:t>научно интерпретировать данные и доказательства</a:t>
            </a:r>
          </a:p>
        </p:txBody>
      </p:sp>
      <p:sp>
        <p:nvSpPr>
          <p:cNvPr id="7" name="Прямоугольник 6"/>
          <p:cNvSpPr/>
          <p:nvPr/>
        </p:nvSpPr>
        <p:spPr>
          <a:xfrm>
            <a:off x="330200" y="381000"/>
            <a:ext cx="8331200" cy="646331"/>
          </a:xfrm>
          <a:prstGeom prst="rect">
            <a:avLst/>
          </a:prstGeom>
          <a:solidFill>
            <a:schemeClr val="bg1"/>
          </a:solidFill>
        </p:spPr>
        <p:txBody>
          <a:bodyPr wrap="square" lIns="91440" tIns="45720" rIns="91440" bIns="45720">
            <a:spAutoFit/>
          </a:bodyPr>
          <a:lstStyle/>
          <a:p>
            <a:pPr algn="ctr"/>
            <a:r>
              <a:rPr lang="ru-RU" sz="3600" b="1" dirty="0" err="1">
                <a:ln w="1905"/>
                <a:solidFill>
                  <a:srgbClr val="8A0000"/>
                </a:solidFill>
                <a:effectLst>
                  <a:innerShdw blurRad="69850" dist="43180" dir="5400000">
                    <a:srgbClr val="000000">
                      <a:alpha val="65000"/>
                    </a:srgbClr>
                  </a:innerShdw>
                </a:effectLst>
                <a:latin typeface="Arial" pitchFamily="34" charset="0"/>
                <a:ea typeface="+mj-ea"/>
                <a:cs typeface="Arial" pitchFamily="34" charset="0"/>
              </a:rPr>
              <a:t>Естественно-научная</a:t>
            </a:r>
            <a:r>
              <a:rPr lang="ru-RU" sz="3600" b="1" dirty="0">
                <a:ln w="1905"/>
                <a:solidFill>
                  <a:srgbClr val="8A0000"/>
                </a:solidFill>
                <a:effectLst>
                  <a:innerShdw blurRad="69850" dist="43180" dir="5400000">
                    <a:srgbClr val="000000">
                      <a:alpha val="65000"/>
                    </a:srgbClr>
                  </a:innerShdw>
                </a:effectLst>
                <a:latin typeface="Arial" pitchFamily="34" charset="0"/>
                <a:ea typeface="+mj-ea"/>
                <a:cs typeface="Arial" pitchFamily="34" charset="0"/>
              </a:rPr>
              <a:t> грамотность</a:t>
            </a:r>
          </a:p>
        </p:txBody>
      </p:sp>
      <p:pic>
        <p:nvPicPr>
          <p:cNvPr id="11" name="Рисунок 10" descr="nTEEaqgGc.png"/>
          <p:cNvPicPr>
            <a:picLocks noChangeAspect="1"/>
          </p:cNvPicPr>
          <p:nvPr/>
        </p:nvPicPr>
        <p:blipFill rotWithShape="1">
          <a:blip r:embed="rId7" cstate="print"/>
          <a:srcRect t="1" b="47299"/>
          <a:stretch/>
        </p:blipFill>
        <p:spPr>
          <a:xfrm>
            <a:off x="-291200" y="650152"/>
            <a:ext cx="8848725" cy="3010863"/>
          </a:xfrm>
          <a:prstGeom prst="rect">
            <a:avLst/>
          </a:prstGeom>
        </p:spPr>
      </p:pic>
      <p:sp>
        <p:nvSpPr>
          <p:cNvPr id="12" name="Прямоугольник 11"/>
          <p:cNvSpPr/>
          <p:nvPr/>
        </p:nvSpPr>
        <p:spPr>
          <a:xfrm>
            <a:off x="317876" y="1438370"/>
            <a:ext cx="7499445" cy="1200329"/>
          </a:xfrm>
          <a:prstGeom prst="rect">
            <a:avLst/>
          </a:prstGeom>
        </p:spPr>
        <p:txBody>
          <a:bodyPr wrap="square">
            <a:spAutoFit/>
          </a:bodyPr>
          <a:lstStyle/>
          <a:p>
            <a:pPr algn="ctr"/>
            <a:r>
              <a:rPr lang="ru-RU" sz="2400" b="1" dirty="0">
                <a:solidFill>
                  <a:schemeClr val="bg1"/>
                </a:solidFill>
                <a:latin typeface="Arial" panose="020B0604020202020204" pitchFamily="34" charset="0"/>
                <a:cs typeface="Arial" panose="020B0604020202020204" pitchFamily="34" charset="0"/>
              </a:rPr>
              <a:t>Способность вдумчиво взаимодействовать </a:t>
            </a:r>
            <a:br>
              <a:rPr lang="ru-RU" sz="2400" b="1" dirty="0">
                <a:solidFill>
                  <a:schemeClr val="bg1"/>
                </a:solidFill>
                <a:latin typeface="Arial" panose="020B0604020202020204" pitchFamily="34" charset="0"/>
                <a:cs typeface="Arial" panose="020B0604020202020204" pitchFamily="34" charset="0"/>
              </a:rPr>
            </a:br>
            <a:r>
              <a:rPr lang="ru-RU" sz="2400" b="1" dirty="0">
                <a:solidFill>
                  <a:schemeClr val="bg1"/>
                </a:solidFill>
                <a:latin typeface="Arial" panose="020B0604020202020204" pitchFamily="34" charset="0"/>
                <a:cs typeface="Arial" panose="020B0604020202020204" pitchFamily="34" charset="0"/>
              </a:rPr>
              <a:t>с научными идеями, задачами, которые требуют наукообразного представления</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3250" y="698501"/>
            <a:ext cx="7886700" cy="774700"/>
          </a:xfrm>
        </p:spPr>
        <p:txBody>
          <a:bodyPr>
            <a:normAutofit fontScale="90000"/>
          </a:bodyPr>
          <a:lstStyle/>
          <a:p>
            <a:r>
              <a:rPr lang="ru-RU" sz="3100" b="1" dirty="0" smtClean="0">
                <a:solidFill>
                  <a:srgbClr val="8A0000"/>
                </a:solidFill>
                <a:latin typeface="+mn-lt"/>
              </a:rPr>
              <a:t>Условия формирования</a:t>
            </a:r>
            <a:br>
              <a:rPr lang="ru-RU" sz="3100" b="1" dirty="0" smtClean="0">
                <a:solidFill>
                  <a:srgbClr val="8A0000"/>
                </a:solidFill>
                <a:latin typeface="+mn-lt"/>
              </a:rPr>
            </a:br>
            <a:r>
              <a:rPr lang="ru-RU" sz="3100" b="1" dirty="0" smtClean="0">
                <a:solidFill>
                  <a:srgbClr val="8A0000"/>
                </a:solidFill>
                <a:latin typeface="+mn-lt"/>
              </a:rPr>
              <a:t> </a:t>
            </a:r>
            <a:r>
              <a:rPr lang="ru-RU" sz="3100" b="1" dirty="0" err="1" smtClean="0">
                <a:solidFill>
                  <a:srgbClr val="8A0000"/>
                </a:solidFill>
                <a:latin typeface="+mn-lt"/>
              </a:rPr>
              <a:t>естественно-научной</a:t>
            </a:r>
            <a:r>
              <a:rPr lang="ru-RU" sz="3100" b="1" dirty="0" smtClean="0">
                <a:solidFill>
                  <a:srgbClr val="8A0000"/>
                </a:solidFill>
                <a:latin typeface="+mn-lt"/>
              </a:rPr>
              <a:t> грамотности</a:t>
            </a:r>
            <a:r>
              <a:rPr lang="ru-RU" dirty="0" smtClean="0"/>
              <a:t/>
            </a:r>
            <a:br>
              <a:rPr lang="ru-RU" dirty="0" smtClean="0"/>
            </a:br>
            <a:endParaRPr lang="ru-RU" dirty="0"/>
          </a:p>
        </p:txBody>
      </p:sp>
      <p:sp>
        <p:nvSpPr>
          <p:cNvPr id="3" name="Содержимое 2"/>
          <p:cNvSpPr>
            <a:spLocks noGrp="1"/>
          </p:cNvSpPr>
          <p:nvPr>
            <p:ph idx="1"/>
          </p:nvPr>
        </p:nvSpPr>
        <p:spPr>
          <a:xfrm>
            <a:off x="641350" y="1470025"/>
            <a:ext cx="8159750" cy="4346575"/>
          </a:xfrm>
        </p:spPr>
        <p:txBody>
          <a:bodyPr>
            <a:noAutofit/>
          </a:bodyPr>
          <a:lstStyle/>
          <a:p>
            <a:pPr lvl="0"/>
            <a:r>
              <a:rPr lang="ru-RU" dirty="0" smtClean="0">
                <a:cs typeface="Times New Roman" pitchFamily="18" charset="0"/>
              </a:rPr>
              <a:t>обучение на уроках должно носить </a:t>
            </a:r>
            <a:r>
              <a:rPr lang="ru-RU" dirty="0" err="1" smtClean="0">
                <a:cs typeface="Times New Roman" pitchFamily="18" charset="0"/>
              </a:rPr>
              <a:t>деятельностный</a:t>
            </a:r>
            <a:r>
              <a:rPr lang="ru-RU" dirty="0" smtClean="0">
                <a:cs typeface="Times New Roman" pitchFamily="18" charset="0"/>
              </a:rPr>
              <a:t> характер;</a:t>
            </a:r>
          </a:p>
          <a:p>
            <a:pPr lvl="0"/>
            <a:r>
              <a:rPr lang="ru-RU" dirty="0" smtClean="0">
                <a:cs typeface="Times New Roman" pitchFamily="18" charset="0"/>
              </a:rPr>
              <a:t>использование  продуктивных форм групповой работы;</a:t>
            </a:r>
          </a:p>
          <a:p>
            <a:pPr lvl="0"/>
            <a:r>
              <a:rPr lang="ru-RU" dirty="0" smtClean="0">
                <a:cs typeface="Times New Roman" pitchFamily="18" charset="0"/>
              </a:rPr>
              <a:t>включение заданий по формированию ЕНГ в систему урока. </a:t>
            </a:r>
          </a:p>
          <a:p>
            <a:pPr lvl="0"/>
            <a:r>
              <a:rPr lang="ru-RU" dirty="0" smtClean="0">
                <a:cs typeface="Times New Roman" pitchFamily="18" charset="0"/>
              </a:rPr>
              <a:t>ежедневная работа учителя в рамках учебного процесса (работа с текстом, </a:t>
            </a:r>
            <a:r>
              <a:rPr lang="ru-RU" dirty="0" err="1" smtClean="0">
                <a:cs typeface="Times New Roman" pitchFamily="18" charset="0"/>
              </a:rPr>
              <a:t>практико</a:t>
            </a:r>
            <a:r>
              <a:rPr lang="ru-RU" dirty="0" smtClean="0">
                <a:cs typeface="Times New Roman" pitchFamily="18" charset="0"/>
              </a:rPr>
              <a:t>- ориентированные задания и др.)  .</a:t>
            </a:r>
          </a:p>
          <a:p>
            <a:r>
              <a:rPr lang="ru-RU" dirty="0" smtClean="0">
                <a:cs typeface="Times New Roman" pitchFamily="18" charset="0"/>
              </a:rPr>
              <a:t>проектная задача как средство формирования ЕНГ</a:t>
            </a:r>
            <a:endParaRPr lang="ru-RU" dirty="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sz="quarter" idx="1"/>
          </p:nvPr>
        </p:nvSpPr>
        <p:spPr>
          <a:xfrm>
            <a:off x="357126" y="428604"/>
            <a:ext cx="8572592" cy="3643338"/>
          </a:xfrm>
        </p:spPr>
        <p:txBody>
          <a:bodyPr>
            <a:normAutofit/>
          </a:bodyPr>
          <a:lstStyle/>
          <a:p>
            <a:r>
              <a:rPr lang="ru-RU" dirty="0" smtClean="0"/>
              <a:t> </a:t>
            </a:r>
            <a:r>
              <a:rPr lang="ru-RU" sz="3200" dirty="0" smtClean="0">
                <a:solidFill>
                  <a:srgbClr val="0000FF"/>
                </a:solidFill>
              </a:rPr>
              <a:t>Проектная задача </a:t>
            </a:r>
            <a:r>
              <a:rPr lang="ru-RU" sz="3200" dirty="0" smtClean="0"/>
              <a:t>– это </a:t>
            </a:r>
            <a:r>
              <a:rPr lang="ru-RU" sz="3200" dirty="0" smtClean="0">
                <a:solidFill>
                  <a:srgbClr val="FF0000"/>
                </a:solidFill>
              </a:rPr>
              <a:t>система заданий</a:t>
            </a:r>
            <a:r>
              <a:rPr lang="ru-RU" sz="3200" dirty="0" smtClean="0"/>
              <a:t> (действий) направленных на поиск лучшего пути достижения </a:t>
            </a:r>
            <a:r>
              <a:rPr lang="ru-RU" sz="3200" dirty="0" smtClean="0">
                <a:solidFill>
                  <a:srgbClr val="FF0000"/>
                </a:solidFill>
              </a:rPr>
              <a:t>результата</a:t>
            </a:r>
            <a:r>
              <a:rPr lang="ru-RU" sz="3200" dirty="0" smtClean="0"/>
              <a:t> в виде </a:t>
            </a:r>
            <a:r>
              <a:rPr lang="ru-RU" sz="3200" dirty="0" smtClean="0">
                <a:solidFill>
                  <a:srgbClr val="FF0000"/>
                </a:solidFill>
              </a:rPr>
              <a:t>реального «продукта»</a:t>
            </a:r>
            <a:r>
              <a:rPr lang="ru-RU" sz="3200" dirty="0" smtClean="0"/>
              <a:t> </a:t>
            </a:r>
          </a:p>
          <a:p>
            <a:pPr>
              <a:buNone/>
            </a:pPr>
            <a:endParaRPr lang="ru-RU" dirty="0"/>
          </a:p>
        </p:txBody>
      </p:sp>
      <p:pic>
        <p:nvPicPr>
          <p:cNvPr id="8" name="Рисунок 7" descr="C:\Users\1\Desktop\РАБ..СТОЛ\школьные фотографии\2019\7 мая Проектные задачи ко Дню Победы\DSC04489.JPG"/>
          <p:cNvPicPr/>
          <p:nvPr/>
        </p:nvPicPr>
        <p:blipFill>
          <a:blip r:embed="rId2" cstate="screen"/>
          <a:srcRect/>
          <a:stretch>
            <a:fillRect/>
          </a:stretch>
        </p:blipFill>
        <p:spPr bwMode="auto">
          <a:xfrm>
            <a:off x="411162" y="2260600"/>
            <a:ext cx="4605337" cy="2857500"/>
          </a:xfrm>
          <a:prstGeom prst="rect">
            <a:avLst/>
          </a:prstGeom>
          <a:noFill/>
          <a:ln w="9525">
            <a:noFill/>
            <a:miter lim="800000"/>
            <a:headEnd/>
            <a:tailEnd/>
          </a:ln>
        </p:spPr>
      </p:pic>
      <p:pic>
        <p:nvPicPr>
          <p:cNvPr id="1027" name="Picture 3" descr="C:\Users\дом\Desktop\РАБОТА 2022\со Светой флешки\28 апреля проектные задачи\gps8lxl8saI.jpg"/>
          <p:cNvPicPr>
            <a:picLocks noChangeAspect="1" noChangeArrowheads="1"/>
          </p:cNvPicPr>
          <p:nvPr/>
        </p:nvPicPr>
        <p:blipFill>
          <a:blip r:embed="rId3" cstate="print"/>
          <a:srcRect l="12627" r="-1016" b="10021"/>
          <a:stretch>
            <a:fillRect/>
          </a:stretch>
        </p:blipFill>
        <p:spPr bwMode="auto">
          <a:xfrm>
            <a:off x="3657600" y="3854900"/>
            <a:ext cx="3733800" cy="2850700"/>
          </a:xfrm>
          <a:prstGeom prst="rect">
            <a:avLst/>
          </a:prstGeom>
          <a:noFill/>
        </p:spPr>
      </p:pic>
      <p:pic>
        <p:nvPicPr>
          <p:cNvPr id="3" name="Picture 2" descr="C:\Users\дом\Desktop\РАБОТА 2022\со Светой флешки\28 апреля проектные задачи\DSC05388.JPG"/>
          <p:cNvPicPr>
            <a:picLocks noChangeAspect="1" noChangeArrowheads="1"/>
          </p:cNvPicPr>
          <p:nvPr/>
        </p:nvPicPr>
        <p:blipFill>
          <a:blip r:embed="rId4" cstate="print"/>
          <a:srcRect/>
          <a:stretch>
            <a:fillRect/>
          </a:stretch>
        </p:blipFill>
        <p:spPr bwMode="auto">
          <a:xfrm>
            <a:off x="5499100" y="1758950"/>
            <a:ext cx="3124200" cy="23431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Oval 2"/>
          <p:cNvSpPr>
            <a:spLocks noChangeArrowheads="1"/>
          </p:cNvSpPr>
          <p:nvPr/>
        </p:nvSpPr>
        <p:spPr bwMode="auto">
          <a:xfrm>
            <a:off x="4114800" y="4267200"/>
            <a:ext cx="4648200" cy="2209800"/>
          </a:xfrm>
          <a:prstGeom prst="ellipse">
            <a:avLst/>
          </a:prstGeom>
          <a:solidFill>
            <a:srgbClr val="0000FF"/>
          </a:solidFill>
          <a:ln w="9525">
            <a:solidFill>
              <a:srgbClr val="0000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39683" name="Rectangle 3"/>
          <p:cNvSpPr>
            <a:spLocks noGrp="1" noChangeArrowheads="1"/>
          </p:cNvSpPr>
          <p:nvPr>
            <p:ph type="title"/>
          </p:nvPr>
        </p:nvSpPr>
        <p:spPr>
          <a:xfrm>
            <a:off x="1447800" y="228600"/>
            <a:ext cx="7467600" cy="1143000"/>
          </a:xfrm>
        </p:spPr>
        <p:txBody>
          <a:bodyPr/>
          <a:lstStyle/>
          <a:p>
            <a:pPr algn="ctr"/>
            <a:r>
              <a:rPr lang="ru-RU" altLang="ru-RU" sz="2400" b="0" dirty="0">
                <a:solidFill>
                  <a:schemeClr val="tx2"/>
                </a:solidFill>
              </a:rPr>
              <a:t>Схема разработки заданий для оценки </a:t>
            </a:r>
            <a:r>
              <a:rPr lang="ru-RU" altLang="ru-RU" sz="2400" b="0" dirty="0" smtClean="0">
                <a:solidFill>
                  <a:schemeClr val="tx2"/>
                </a:solidFill>
              </a:rPr>
              <a:t>естественнонаучной </a:t>
            </a:r>
            <a:r>
              <a:rPr lang="ru-RU" altLang="ru-RU" sz="2400" b="0" dirty="0">
                <a:solidFill>
                  <a:schemeClr val="tx2"/>
                </a:solidFill>
              </a:rPr>
              <a:t>грамотности</a:t>
            </a:r>
          </a:p>
        </p:txBody>
      </p:sp>
      <p:sp>
        <p:nvSpPr>
          <p:cNvPr id="839684" name="Text Box 4"/>
          <p:cNvSpPr txBox="1">
            <a:spLocks noChangeArrowheads="1"/>
          </p:cNvSpPr>
          <p:nvPr/>
        </p:nvSpPr>
        <p:spPr bwMode="auto">
          <a:xfrm>
            <a:off x="3276600" y="3581400"/>
            <a:ext cx="2286000" cy="679450"/>
          </a:xfrm>
          <a:prstGeom prst="rect">
            <a:avLst/>
          </a:prstGeom>
          <a:solidFill>
            <a:srgbClr val="0000FF"/>
          </a:solidFill>
          <a:ln w="38100">
            <a:solidFill>
              <a:srgbClr val="0000FF"/>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pPr>
            <a:r>
              <a:rPr lang="ru-RU" altLang="ru-RU" sz="1800">
                <a:solidFill>
                  <a:schemeClr val="bg1"/>
                </a:solidFill>
                <a:latin typeface="Times New Roman" panose="02020603050405020304" pitchFamily="18" charset="0"/>
              </a:rPr>
              <a:t>ПРОБЛЕМА И </a:t>
            </a:r>
            <a:br>
              <a:rPr lang="ru-RU" altLang="ru-RU" sz="1800">
                <a:solidFill>
                  <a:schemeClr val="bg1"/>
                </a:solidFill>
                <a:latin typeface="Times New Roman" panose="02020603050405020304" pitchFamily="18" charset="0"/>
              </a:rPr>
            </a:br>
            <a:r>
              <a:rPr lang="ru-RU" altLang="ru-RU" sz="1800">
                <a:solidFill>
                  <a:schemeClr val="bg1"/>
                </a:solidFill>
                <a:latin typeface="Times New Roman" panose="02020603050405020304" pitchFamily="18" charset="0"/>
              </a:rPr>
              <a:t>РЕШЕНИЕ</a:t>
            </a:r>
          </a:p>
        </p:txBody>
      </p:sp>
      <p:sp>
        <p:nvSpPr>
          <p:cNvPr id="839685" name="Oval 5"/>
          <p:cNvSpPr>
            <a:spLocks noChangeArrowheads="1"/>
          </p:cNvSpPr>
          <p:nvPr/>
        </p:nvSpPr>
        <p:spPr bwMode="auto">
          <a:xfrm>
            <a:off x="5257800" y="1676400"/>
            <a:ext cx="3276600" cy="1676400"/>
          </a:xfrm>
          <a:prstGeom prst="ellipse">
            <a:avLst/>
          </a:prstGeom>
          <a:solidFill>
            <a:srgbClr val="0000FF"/>
          </a:solidFill>
          <a:ln w="9525">
            <a:solidFill>
              <a:srgbClr val="0000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39686" name="Text Box 6"/>
          <p:cNvSpPr txBox="1">
            <a:spLocks noChangeArrowheads="1"/>
          </p:cNvSpPr>
          <p:nvPr/>
        </p:nvSpPr>
        <p:spPr bwMode="auto">
          <a:xfrm>
            <a:off x="5943600" y="2619375"/>
            <a:ext cx="2057400" cy="581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pPr>
            <a:r>
              <a:rPr lang="ru-RU" altLang="ru-RU" sz="1600">
                <a:solidFill>
                  <a:schemeClr val="bg1"/>
                </a:solidFill>
                <a:latin typeface="Times New Roman" panose="02020603050405020304" pitchFamily="18" charset="0"/>
              </a:rPr>
              <a:t>СОДЕРЖАНИЕ (разделы, темы)</a:t>
            </a:r>
          </a:p>
        </p:txBody>
      </p:sp>
      <p:sp>
        <p:nvSpPr>
          <p:cNvPr id="839687" name="Oval 7"/>
          <p:cNvSpPr>
            <a:spLocks noChangeArrowheads="1"/>
          </p:cNvSpPr>
          <p:nvPr/>
        </p:nvSpPr>
        <p:spPr bwMode="auto">
          <a:xfrm>
            <a:off x="5867400" y="2514600"/>
            <a:ext cx="2133600" cy="762000"/>
          </a:xfrm>
          <a:prstGeom prst="ellipse">
            <a:avLst/>
          </a:prstGeom>
          <a:noFill/>
          <a:ln w="38100">
            <a:solidFill>
              <a:srgbClr val="000080"/>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39688" name="Text Box 8"/>
          <p:cNvSpPr txBox="1">
            <a:spLocks noChangeArrowheads="1"/>
          </p:cNvSpPr>
          <p:nvPr/>
        </p:nvSpPr>
        <p:spPr bwMode="auto">
          <a:xfrm>
            <a:off x="5638800" y="1720850"/>
            <a:ext cx="2514600" cy="733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buClrTx/>
              <a:buSzTx/>
            </a:pPr>
            <a:r>
              <a:rPr lang="ru-RU" altLang="ru-RU" sz="1600">
                <a:solidFill>
                  <a:schemeClr val="bg1"/>
                </a:solidFill>
                <a:latin typeface="Times New Roman" panose="02020603050405020304" pitchFamily="18" charset="0"/>
              </a:rPr>
              <a:t>ОБЛАСТЬ ПРЕДМЕТНОГО СОДЕРЖАНИЯ</a:t>
            </a:r>
          </a:p>
        </p:txBody>
      </p:sp>
      <p:sp>
        <p:nvSpPr>
          <p:cNvPr id="839689" name="Freeform 9"/>
          <p:cNvSpPr>
            <a:spLocks/>
          </p:cNvSpPr>
          <p:nvPr/>
        </p:nvSpPr>
        <p:spPr bwMode="auto">
          <a:xfrm>
            <a:off x="1757363" y="3929063"/>
            <a:ext cx="1471612" cy="400050"/>
          </a:xfrm>
          <a:custGeom>
            <a:avLst/>
            <a:gdLst>
              <a:gd name="T0" fmla="*/ 0 w 927"/>
              <a:gd name="T1" fmla="*/ 252 h 252"/>
              <a:gd name="T2" fmla="*/ 927 w 927"/>
              <a:gd name="T3" fmla="*/ 0 h 252"/>
            </a:gdLst>
            <a:ahLst/>
            <a:cxnLst>
              <a:cxn ang="0">
                <a:pos x="T0" y="T1"/>
              </a:cxn>
              <a:cxn ang="0">
                <a:pos x="T2" y="T3"/>
              </a:cxn>
            </a:cxnLst>
            <a:rect l="0" t="0" r="r" b="b"/>
            <a:pathLst>
              <a:path w="927" h="252">
                <a:moveTo>
                  <a:pt x="0" y="252"/>
                </a:moveTo>
                <a:lnTo>
                  <a:pt x="927" y="0"/>
                </a:lnTo>
              </a:path>
            </a:pathLst>
          </a:custGeom>
          <a:noFill/>
          <a:ln w="63500">
            <a:solidFill>
              <a:srgbClr val="FF0000"/>
            </a:solidFill>
            <a:round/>
            <a:headEnd/>
            <a:tailEnd type="stealth"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39690" name="Freeform 10"/>
          <p:cNvSpPr>
            <a:spLocks/>
          </p:cNvSpPr>
          <p:nvPr/>
        </p:nvSpPr>
        <p:spPr bwMode="auto">
          <a:xfrm>
            <a:off x="2943225" y="5257800"/>
            <a:ext cx="2400300" cy="285750"/>
          </a:xfrm>
          <a:custGeom>
            <a:avLst/>
            <a:gdLst>
              <a:gd name="T0" fmla="*/ 1512 w 1512"/>
              <a:gd name="T1" fmla="*/ 180 h 180"/>
              <a:gd name="T2" fmla="*/ 0 w 1512"/>
              <a:gd name="T3" fmla="*/ 0 h 180"/>
            </a:gdLst>
            <a:ahLst/>
            <a:cxnLst>
              <a:cxn ang="0">
                <a:pos x="T0" y="T1"/>
              </a:cxn>
              <a:cxn ang="0">
                <a:pos x="T2" y="T3"/>
              </a:cxn>
            </a:cxnLst>
            <a:rect l="0" t="0" r="r" b="b"/>
            <a:pathLst>
              <a:path w="1512" h="180">
                <a:moveTo>
                  <a:pt x="1512" y="180"/>
                </a:moveTo>
                <a:lnTo>
                  <a:pt x="0" y="0"/>
                </a:lnTo>
              </a:path>
            </a:pathLst>
          </a:custGeom>
          <a:noFill/>
          <a:ln w="63500">
            <a:solidFill>
              <a:srgbClr val="FF0000"/>
            </a:solidFill>
            <a:round/>
            <a:headEnd/>
            <a:tailEnd type="stealth"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39691" name="Freeform 11"/>
          <p:cNvSpPr>
            <a:spLocks/>
          </p:cNvSpPr>
          <p:nvPr/>
        </p:nvSpPr>
        <p:spPr bwMode="auto">
          <a:xfrm>
            <a:off x="4371975" y="4271963"/>
            <a:ext cx="1200150" cy="957262"/>
          </a:xfrm>
          <a:custGeom>
            <a:avLst/>
            <a:gdLst>
              <a:gd name="T0" fmla="*/ 756 w 756"/>
              <a:gd name="T1" fmla="*/ 603 h 603"/>
              <a:gd name="T2" fmla="*/ 0 w 756"/>
              <a:gd name="T3" fmla="*/ 0 h 603"/>
            </a:gdLst>
            <a:ahLst/>
            <a:cxnLst>
              <a:cxn ang="0">
                <a:pos x="T0" y="T1"/>
              </a:cxn>
              <a:cxn ang="0">
                <a:pos x="T2" y="T3"/>
              </a:cxn>
            </a:cxnLst>
            <a:rect l="0" t="0" r="r" b="b"/>
            <a:pathLst>
              <a:path w="756" h="603">
                <a:moveTo>
                  <a:pt x="756" y="603"/>
                </a:moveTo>
                <a:lnTo>
                  <a:pt x="0" y="0"/>
                </a:lnTo>
              </a:path>
            </a:pathLst>
          </a:custGeom>
          <a:noFill/>
          <a:ln w="63500">
            <a:solidFill>
              <a:srgbClr val="FF0000"/>
            </a:solidFill>
            <a:round/>
            <a:headEnd/>
            <a:tailEnd type="stealth"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39692" name="Line 12"/>
          <p:cNvSpPr>
            <a:spLocks noChangeShapeType="1"/>
          </p:cNvSpPr>
          <p:nvPr/>
        </p:nvSpPr>
        <p:spPr bwMode="auto">
          <a:xfrm flipH="1">
            <a:off x="5334000" y="3048000"/>
            <a:ext cx="685800" cy="533400"/>
          </a:xfrm>
          <a:prstGeom prst="line">
            <a:avLst/>
          </a:prstGeom>
          <a:noFill/>
          <a:ln w="63500">
            <a:solidFill>
              <a:srgbClr val="FF0000"/>
            </a:solidFill>
            <a:round/>
            <a:headEnd/>
            <a:tailEnd type="stealth"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39693" name="Text Box 13"/>
          <p:cNvSpPr txBox="1">
            <a:spLocks noChangeArrowheads="1"/>
          </p:cNvSpPr>
          <p:nvPr/>
        </p:nvSpPr>
        <p:spPr bwMode="auto">
          <a:xfrm>
            <a:off x="5334000" y="5486400"/>
            <a:ext cx="2209800" cy="488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buClrTx/>
              <a:buSzTx/>
            </a:pPr>
            <a:r>
              <a:rPr lang="ru-RU" altLang="ru-RU" sz="1600">
                <a:solidFill>
                  <a:schemeClr val="bg1"/>
                </a:solidFill>
                <a:latin typeface="Times New Roman" panose="02020603050405020304" pitchFamily="18" charset="0"/>
              </a:rPr>
              <a:t>УРОВНИ КОМПЕТЕНЦИИ</a:t>
            </a:r>
          </a:p>
        </p:txBody>
      </p:sp>
      <p:sp>
        <p:nvSpPr>
          <p:cNvPr id="839694" name="Text Box 14"/>
          <p:cNvSpPr txBox="1">
            <a:spLocks noChangeArrowheads="1"/>
          </p:cNvSpPr>
          <p:nvPr/>
        </p:nvSpPr>
        <p:spPr bwMode="auto">
          <a:xfrm>
            <a:off x="4876800" y="4495800"/>
            <a:ext cx="3200400" cy="488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buClrTx/>
              <a:buSzTx/>
            </a:pPr>
            <a:r>
              <a:rPr lang="ru-RU" altLang="ru-RU" sz="1600">
                <a:solidFill>
                  <a:schemeClr val="bg1"/>
                </a:solidFill>
                <a:latin typeface="Times New Roman" panose="02020603050405020304" pitchFamily="18" charset="0"/>
              </a:rPr>
              <a:t>ОБЩИЕ ПРЕДМЕТНЫЕ КОМПЕТЕНЦИИ</a:t>
            </a:r>
          </a:p>
        </p:txBody>
      </p:sp>
      <p:sp>
        <p:nvSpPr>
          <p:cNvPr id="839695" name="Text Box 15"/>
          <p:cNvSpPr txBox="1">
            <a:spLocks noChangeArrowheads="1"/>
          </p:cNvSpPr>
          <p:nvPr/>
        </p:nvSpPr>
        <p:spPr bwMode="auto">
          <a:xfrm>
            <a:off x="4800600" y="6019800"/>
            <a:ext cx="3505200"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buClrTx/>
              <a:buSzTx/>
            </a:pPr>
            <a:r>
              <a:rPr lang="ru-RU" altLang="ru-RU" sz="1600">
                <a:latin typeface="Times New Roman" panose="02020603050405020304" pitchFamily="18" charset="0"/>
              </a:rPr>
              <a:t>ОСОБЫЕ КОМПЕТЕНЦИИ</a:t>
            </a:r>
          </a:p>
        </p:txBody>
      </p:sp>
      <p:sp>
        <p:nvSpPr>
          <p:cNvPr id="839696" name="Oval 16"/>
          <p:cNvSpPr>
            <a:spLocks noChangeArrowheads="1"/>
          </p:cNvSpPr>
          <p:nvPr/>
        </p:nvSpPr>
        <p:spPr bwMode="auto">
          <a:xfrm>
            <a:off x="5334000" y="5257800"/>
            <a:ext cx="2362200" cy="914400"/>
          </a:xfrm>
          <a:prstGeom prst="ellipse">
            <a:avLst/>
          </a:prstGeom>
          <a:noFill/>
          <a:ln w="38100">
            <a:solidFill>
              <a:srgbClr val="000080"/>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39697" name="Oval 17"/>
          <p:cNvSpPr>
            <a:spLocks noChangeArrowheads="1"/>
          </p:cNvSpPr>
          <p:nvPr/>
        </p:nvSpPr>
        <p:spPr bwMode="auto">
          <a:xfrm>
            <a:off x="609600" y="1905000"/>
            <a:ext cx="2971800" cy="1447800"/>
          </a:xfrm>
          <a:prstGeom prst="ellipse">
            <a:avLst/>
          </a:prstGeom>
          <a:solidFill>
            <a:srgbClr val="0000FF"/>
          </a:solidFill>
          <a:ln w="9525">
            <a:solidFill>
              <a:srgbClr val="0000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39698" name="Oval 18"/>
          <p:cNvSpPr>
            <a:spLocks noChangeArrowheads="1"/>
          </p:cNvSpPr>
          <p:nvPr/>
        </p:nvSpPr>
        <p:spPr bwMode="auto">
          <a:xfrm>
            <a:off x="1219200" y="2514600"/>
            <a:ext cx="1752600" cy="533400"/>
          </a:xfrm>
          <a:prstGeom prst="ellipse">
            <a:avLst/>
          </a:prstGeom>
          <a:noFill/>
          <a:ln w="38100">
            <a:solidFill>
              <a:srgbClr val="000080"/>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marL="230188" indent="-230188" eaLnBrk="0" hangingPunct="0">
              <a:spcBef>
                <a:spcPct val="0"/>
              </a:spcBef>
              <a:defRPr sz="2400">
                <a:solidFill>
                  <a:schemeClr val="tx1"/>
                </a:solidFill>
                <a:latin typeface="Times New Roman" panose="02020603050405020304" pitchFamily="18" charset="0"/>
              </a:defRPr>
            </a:lvl1pPr>
            <a:lvl2pPr marL="638175" indent="-293688" eaLnBrk="0" hangingPunct="0">
              <a:spcBef>
                <a:spcPct val="0"/>
              </a:spcBef>
              <a:defRPr sz="2400">
                <a:solidFill>
                  <a:schemeClr val="tx1"/>
                </a:solidFill>
                <a:latin typeface="Times New Roman" panose="02020603050405020304" pitchFamily="18" charset="0"/>
              </a:defRPr>
            </a:lvl2pPr>
            <a:lvl3pPr marL="1143000" indent="-228600" eaLnBrk="0" hangingPunct="0">
              <a:spcBef>
                <a:spcPct val="0"/>
              </a:spcBef>
              <a:defRPr sz="2400">
                <a:solidFill>
                  <a:schemeClr val="tx1"/>
                </a:solidFill>
                <a:latin typeface="Times New Roman" panose="02020603050405020304" pitchFamily="18" charset="0"/>
              </a:defRPr>
            </a:lvl3pPr>
            <a:lvl4pPr marL="1600200" indent="-228600" eaLnBrk="0" hangingPunct="0">
              <a:spcBef>
                <a:spcPct val="0"/>
              </a:spcBef>
              <a:defRPr sz="2400">
                <a:solidFill>
                  <a:schemeClr val="tx1"/>
                </a:solidFill>
                <a:latin typeface="Times New Roman" panose="02020603050405020304" pitchFamily="18" charset="0"/>
              </a:defRPr>
            </a:lvl4pPr>
            <a:lvl5pPr marL="2057400" indent="-228600" eaLnBrk="0" hangingPunct="0">
              <a:spcBef>
                <a:spcPct val="0"/>
              </a:spcBef>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20000"/>
              </a:spcBef>
            </a:pPr>
            <a:endParaRPr lang="ru-RU" altLang="ru-RU" sz="2000">
              <a:solidFill>
                <a:schemeClr val="bg1"/>
              </a:solidFill>
              <a:latin typeface="Tahoma" panose="020B0604030504040204" pitchFamily="34" charset="0"/>
            </a:endParaRPr>
          </a:p>
        </p:txBody>
      </p:sp>
      <p:sp>
        <p:nvSpPr>
          <p:cNvPr id="839699" name="Text Box 19"/>
          <p:cNvSpPr txBox="1">
            <a:spLocks noChangeArrowheads="1"/>
          </p:cNvSpPr>
          <p:nvPr/>
        </p:nvSpPr>
        <p:spPr bwMode="auto">
          <a:xfrm>
            <a:off x="990600" y="2590800"/>
            <a:ext cx="205740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pPr>
            <a:r>
              <a:rPr lang="ru-RU" altLang="ru-RU" sz="1600">
                <a:solidFill>
                  <a:schemeClr val="bg1"/>
                </a:solidFill>
                <a:latin typeface="Times New Roman" panose="02020603050405020304" pitchFamily="18" charset="0"/>
              </a:rPr>
              <a:t>ФОН</a:t>
            </a:r>
          </a:p>
        </p:txBody>
      </p:sp>
      <p:sp>
        <p:nvSpPr>
          <p:cNvPr id="839700" name="Text Box 20"/>
          <p:cNvSpPr txBox="1">
            <a:spLocks noChangeArrowheads="1"/>
          </p:cNvSpPr>
          <p:nvPr/>
        </p:nvSpPr>
        <p:spPr bwMode="auto">
          <a:xfrm>
            <a:off x="990600" y="1981200"/>
            <a:ext cx="205740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pPr>
            <a:r>
              <a:rPr lang="ru-RU" altLang="ru-RU" sz="1600">
                <a:solidFill>
                  <a:schemeClr val="bg1"/>
                </a:solidFill>
                <a:latin typeface="Times New Roman" panose="02020603050405020304" pitchFamily="18" charset="0"/>
              </a:rPr>
              <a:t>СИТУАЦИЯ</a:t>
            </a:r>
          </a:p>
        </p:txBody>
      </p:sp>
      <p:sp>
        <p:nvSpPr>
          <p:cNvPr id="839701" name="Freeform 21"/>
          <p:cNvSpPr>
            <a:spLocks/>
          </p:cNvSpPr>
          <p:nvPr/>
        </p:nvSpPr>
        <p:spPr bwMode="auto">
          <a:xfrm>
            <a:off x="2667000" y="2971800"/>
            <a:ext cx="1262063" cy="600075"/>
          </a:xfrm>
          <a:custGeom>
            <a:avLst/>
            <a:gdLst>
              <a:gd name="T0" fmla="*/ 0 w 795"/>
              <a:gd name="T1" fmla="*/ 0 h 378"/>
              <a:gd name="T2" fmla="*/ 795 w 795"/>
              <a:gd name="T3" fmla="*/ 378 h 378"/>
            </a:gdLst>
            <a:ahLst/>
            <a:cxnLst>
              <a:cxn ang="0">
                <a:pos x="T0" y="T1"/>
              </a:cxn>
              <a:cxn ang="0">
                <a:pos x="T2" y="T3"/>
              </a:cxn>
            </a:cxnLst>
            <a:rect l="0" t="0" r="r" b="b"/>
            <a:pathLst>
              <a:path w="795" h="378">
                <a:moveTo>
                  <a:pt x="0" y="0"/>
                </a:moveTo>
                <a:lnTo>
                  <a:pt x="795" y="378"/>
                </a:lnTo>
              </a:path>
            </a:pathLst>
          </a:custGeom>
          <a:noFill/>
          <a:ln w="63500">
            <a:solidFill>
              <a:srgbClr val="FF0000"/>
            </a:solidFill>
            <a:round/>
            <a:headEnd/>
            <a:tailEnd type="stealth" w="med" len="me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39702" name="Oval 22"/>
          <p:cNvSpPr>
            <a:spLocks noChangeArrowheads="1"/>
          </p:cNvSpPr>
          <p:nvPr/>
        </p:nvSpPr>
        <p:spPr bwMode="auto">
          <a:xfrm>
            <a:off x="152400" y="4343400"/>
            <a:ext cx="2971800" cy="1219200"/>
          </a:xfrm>
          <a:prstGeom prst="ellipse">
            <a:avLst/>
          </a:prstGeom>
          <a:solidFill>
            <a:srgbClr val="0000FF"/>
          </a:solidFill>
          <a:ln w="9525">
            <a:solidFill>
              <a:srgbClr val="0000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39703" name="Text Box 23"/>
          <p:cNvSpPr txBox="1">
            <a:spLocks noChangeArrowheads="1"/>
          </p:cNvSpPr>
          <p:nvPr/>
        </p:nvSpPr>
        <p:spPr bwMode="auto">
          <a:xfrm>
            <a:off x="609600" y="4768850"/>
            <a:ext cx="205740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rgbClr val="00008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pPr>
            <a:r>
              <a:rPr lang="ru-RU" altLang="ru-RU" sz="1600">
                <a:solidFill>
                  <a:schemeClr val="bg1"/>
                </a:solidFill>
                <a:latin typeface="Times New Roman" panose="02020603050405020304" pitchFamily="18" charset="0"/>
              </a:rPr>
              <a:t>ФОРМА</a:t>
            </a:r>
            <a:r>
              <a:rPr lang="ru-RU" altLang="ru-RU" sz="1600">
                <a:latin typeface="Times New Roman" panose="02020603050405020304" pitchFamily="18" charset="0"/>
              </a:rPr>
              <a:t> </a:t>
            </a:r>
            <a:r>
              <a:rPr lang="ru-RU" altLang="ru-RU" sz="1600">
                <a:solidFill>
                  <a:schemeClr val="bg1"/>
                </a:solidFill>
                <a:latin typeface="Times New Roman" panose="02020603050405020304" pitchFamily="18" charset="0"/>
              </a:rPr>
              <a:t>ЗАДАНИЯ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«Собаки тоже воевали»</a:t>
            </a:r>
            <a:endParaRPr lang="ru-RU" dirty="0"/>
          </a:p>
        </p:txBody>
      </p:sp>
      <p:sp>
        <p:nvSpPr>
          <p:cNvPr id="6" name="Объект 5"/>
          <p:cNvSpPr>
            <a:spLocks noGrp="1"/>
          </p:cNvSpPr>
          <p:nvPr>
            <p:ph idx="1"/>
          </p:nvPr>
        </p:nvSpPr>
        <p:spPr>
          <a:xfrm>
            <a:off x="412124" y="1403797"/>
            <a:ext cx="8103226" cy="4773166"/>
          </a:xfrm>
        </p:spPr>
        <p:txBody>
          <a:bodyPr>
            <a:normAutofit fontScale="62500" lnSpcReduction="20000"/>
          </a:bodyPr>
          <a:lstStyle/>
          <a:p>
            <a:pPr indent="0" algn="just">
              <a:lnSpc>
                <a:spcPct val="115000"/>
              </a:lnSpc>
              <a:spcAft>
                <a:spcPts val="1000"/>
              </a:spcAft>
              <a:buNone/>
            </a:pPr>
            <a:r>
              <a:rPr lang="ru-RU" dirty="0" smtClean="0">
                <a:latin typeface="Times New Roman"/>
                <a:ea typeface="Calibri"/>
                <a:cs typeface="Times New Roman"/>
              </a:rPr>
              <a:t>	Собака- </a:t>
            </a:r>
            <a:r>
              <a:rPr lang="ru-RU" dirty="0">
                <a:latin typeface="Times New Roman"/>
                <a:ea typeface="Calibri"/>
                <a:cs typeface="Times New Roman"/>
              </a:rPr>
              <a:t>единственное животное, удостоенное звания «друг человека». И, как настоящие друзья, собаки не просто шли бок о бок с людьми, а разделяли с ними все горести и трудности, в том числе и во время войны.</a:t>
            </a:r>
            <a:endParaRPr lang="ru-RU" sz="2000" dirty="0">
              <a:ea typeface="Calibri"/>
              <a:cs typeface="Times New Roman"/>
            </a:endParaRPr>
          </a:p>
          <a:p>
            <a:pPr indent="0" algn="just">
              <a:lnSpc>
                <a:spcPct val="115000"/>
              </a:lnSpc>
              <a:spcAft>
                <a:spcPts val="1000"/>
              </a:spcAft>
              <a:buNone/>
            </a:pPr>
            <a:r>
              <a:rPr lang="ru-RU" dirty="0" smtClean="0">
                <a:latin typeface="Times New Roman"/>
                <a:ea typeface="Calibri"/>
                <a:cs typeface="Times New Roman"/>
              </a:rPr>
              <a:t>	В </a:t>
            </a:r>
            <a:r>
              <a:rPr lang="ru-RU" dirty="0">
                <a:latin typeface="Times New Roman"/>
                <a:ea typeface="Calibri"/>
                <a:cs typeface="Times New Roman"/>
              </a:rPr>
              <a:t>первые годы Великой Отечественной войны было сформировано 168 отдельных отрядов, батальонов и полков различных служб по собаководству. За весь период войны любители - собаководы сдали в армию свыше 60 тысяч собак, которую прошли специальную подготовку в школах, а потом отправлены на фронт. Результаты использования собак на фронте изумляют. На их боевом счету свыше 300 подбитых танков противника, более 200000 доставленных донесений, 5862 кг боеприпасов подвезено на огневые рубежи, разминировано 303 города, обследована территория 15153 кв</a:t>
            </a:r>
            <a:r>
              <a:rPr lang="ru-RU" dirty="0" smtClean="0">
                <a:latin typeface="Times New Roman"/>
                <a:ea typeface="Calibri"/>
                <a:cs typeface="Times New Roman"/>
              </a:rPr>
              <a:t>. км</a:t>
            </a:r>
            <a:r>
              <a:rPr lang="ru-RU" dirty="0">
                <a:latin typeface="Times New Roman"/>
                <a:ea typeface="Calibri"/>
                <a:cs typeface="Times New Roman"/>
              </a:rPr>
              <a:t>, обнаружено и снято свыше 4 млн. мин, собаками-санитарами вынесено с поля боя более 700 тысяч раненных </a:t>
            </a:r>
            <a:r>
              <a:rPr lang="ru-RU" dirty="0" smtClean="0">
                <a:latin typeface="Times New Roman"/>
                <a:ea typeface="Calibri"/>
                <a:cs typeface="Times New Roman"/>
              </a:rPr>
              <a:t>бойцов.</a:t>
            </a:r>
            <a:endParaRPr lang="ru-RU" sz="2000" dirty="0" smtClean="0">
              <a:ea typeface="Calibri"/>
              <a:cs typeface="Times New Roman"/>
            </a:endParaRPr>
          </a:p>
          <a:p>
            <a:pPr marL="0" lvl="0" indent="0" algn="just">
              <a:lnSpc>
                <a:spcPct val="115000"/>
              </a:lnSpc>
              <a:spcAft>
                <a:spcPts val="0"/>
              </a:spcAft>
              <a:buNone/>
            </a:pPr>
            <a:endParaRPr lang="ru-RU" dirty="0" smtClean="0">
              <a:latin typeface="Times New Roman"/>
              <a:ea typeface="Calibri"/>
              <a:cs typeface="Times New Roman"/>
            </a:endParaRPr>
          </a:p>
          <a:p>
            <a:pPr marL="457200" indent="0" algn="just">
              <a:lnSpc>
                <a:spcPct val="115000"/>
              </a:lnSpc>
              <a:spcAft>
                <a:spcPts val="1000"/>
              </a:spcAft>
              <a:buNone/>
            </a:pPr>
            <a:r>
              <a:rPr lang="ru-RU" dirty="0">
                <a:latin typeface="Times New Roman"/>
                <a:ea typeface="Calibri"/>
                <a:cs typeface="Times New Roman"/>
              </a:rPr>
              <a:t> </a:t>
            </a:r>
            <a:endParaRPr lang="ru-RU" sz="2000" dirty="0">
              <a:ea typeface="Calibri"/>
              <a:cs typeface="Times New Roman"/>
            </a:endParaRPr>
          </a:p>
          <a:p>
            <a:endParaRPr lang="ru-RU" dirty="0"/>
          </a:p>
        </p:txBody>
      </p:sp>
    </p:spTree>
    <p:extLst>
      <p:ext uri="{BB962C8B-B14F-4D97-AF65-F5344CB8AC3E}">
        <p14:creationId xmlns="" xmlns:p14="http://schemas.microsoft.com/office/powerpoint/2010/main" val="2305616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smtClean="0">
                <a:latin typeface="Times New Roman" panose="02020603050405020304" pitchFamily="18" charset="0"/>
                <a:cs typeface="Times New Roman" panose="02020603050405020304" pitchFamily="18" charset="0"/>
              </a:rPr>
              <a:t>Задание 1</a:t>
            </a:r>
            <a:endParaRPr lang="ru-RU" dirty="0">
              <a:latin typeface="Times New Roman" panose="02020603050405020304" pitchFamily="18" charset="0"/>
              <a:cs typeface="Times New Roman" panose="02020603050405020304" pitchFamily="18" charset="0"/>
            </a:endParaRPr>
          </a:p>
        </p:txBody>
      </p:sp>
      <p:sp>
        <p:nvSpPr>
          <p:cNvPr id="8" name="Текст 7"/>
          <p:cNvSpPr>
            <a:spLocks noGrp="1"/>
          </p:cNvSpPr>
          <p:nvPr>
            <p:ph type="body" idx="1"/>
          </p:nvPr>
        </p:nvSpPr>
        <p:spPr/>
        <p:txBody>
          <a:bodyPr>
            <a:normAutofit fontScale="47500" lnSpcReduction="20000"/>
          </a:bodyPr>
          <a:lstStyle/>
          <a:p>
            <a:pPr lvl="0"/>
            <a:endParaRPr lang="ru-RU" dirty="0" smtClean="0">
              <a:latin typeface="Times New Roman"/>
              <a:ea typeface="Calibri"/>
              <a:cs typeface="Times New Roman"/>
            </a:endParaRPr>
          </a:p>
          <a:p>
            <a:pPr lvl="0"/>
            <a:endParaRPr lang="ru-RU" dirty="0">
              <a:latin typeface="Times New Roman"/>
              <a:ea typeface="Calibri"/>
              <a:cs typeface="Times New Roman"/>
            </a:endParaRPr>
          </a:p>
          <a:p>
            <a:pPr lvl="0" algn="ctr"/>
            <a:r>
              <a:rPr lang="ru-RU" sz="4400" dirty="0" smtClean="0">
                <a:latin typeface="Times New Roman"/>
                <a:ea typeface="Calibri"/>
                <a:cs typeface="Times New Roman"/>
              </a:rPr>
              <a:t>Ответьте </a:t>
            </a:r>
            <a:r>
              <a:rPr lang="ru-RU" sz="4400" dirty="0">
                <a:latin typeface="Times New Roman"/>
                <a:ea typeface="Calibri"/>
                <a:cs typeface="Times New Roman"/>
              </a:rPr>
              <a:t>на вопросы:</a:t>
            </a:r>
            <a:endParaRPr lang="ru-RU" sz="4400" dirty="0">
              <a:ea typeface="Calibri"/>
              <a:cs typeface="Times New Roman"/>
            </a:endParaRPr>
          </a:p>
          <a:p>
            <a:endParaRPr lang="ru-RU" dirty="0"/>
          </a:p>
        </p:txBody>
      </p:sp>
      <p:sp>
        <p:nvSpPr>
          <p:cNvPr id="6" name="Объект 5"/>
          <p:cNvSpPr>
            <a:spLocks noGrp="1"/>
          </p:cNvSpPr>
          <p:nvPr>
            <p:ph sz="half" idx="2"/>
          </p:nvPr>
        </p:nvSpPr>
        <p:spPr/>
        <p:txBody>
          <a:bodyPr>
            <a:normAutofit fontScale="77500" lnSpcReduction="20000"/>
          </a:bodyPr>
          <a:lstStyle/>
          <a:p>
            <a:pPr marL="514350" lvl="0" indent="-514350" algn="just">
              <a:lnSpc>
                <a:spcPct val="115000"/>
              </a:lnSpc>
              <a:spcAft>
                <a:spcPts val="0"/>
              </a:spcAft>
              <a:buFont typeface="+mj-lt"/>
              <a:buAutoNum type="arabicPeriod"/>
            </a:pPr>
            <a:r>
              <a:rPr lang="ru-RU" dirty="0" smtClean="0">
                <a:latin typeface="Times New Roman"/>
                <a:ea typeface="Calibri"/>
                <a:cs typeface="Times New Roman"/>
              </a:rPr>
              <a:t>Почему </a:t>
            </a:r>
            <a:r>
              <a:rPr lang="ru-RU" dirty="0">
                <a:latin typeface="Times New Roman"/>
                <a:ea typeface="Calibri"/>
                <a:cs typeface="Times New Roman"/>
              </a:rPr>
              <a:t>собаки стали участниками Великой отечественной </a:t>
            </a:r>
            <a:r>
              <a:rPr lang="ru-RU" dirty="0" smtClean="0">
                <a:latin typeface="Times New Roman"/>
                <a:ea typeface="Calibri"/>
                <a:cs typeface="Times New Roman"/>
              </a:rPr>
              <a:t>войны?</a:t>
            </a:r>
            <a:endParaRPr lang="ru-RU" sz="1800" dirty="0" smtClean="0">
              <a:ea typeface="Calibri"/>
              <a:cs typeface="Times New Roman"/>
            </a:endParaRPr>
          </a:p>
          <a:p>
            <a:pPr marL="514350" lvl="0" indent="-514350" algn="just">
              <a:lnSpc>
                <a:spcPct val="115000"/>
              </a:lnSpc>
              <a:spcAft>
                <a:spcPts val="0"/>
              </a:spcAft>
              <a:buFont typeface="+mj-lt"/>
              <a:buAutoNum type="arabicPeriod"/>
            </a:pPr>
            <a:r>
              <a:rPr lang="ru-RU" dirty="0" smtClean="0">
                <a:latin typeface="Times New Roman"/>
                <a:ea typeface="Calibri"/>
                <a:cs typeface="Times New Roman"/>
              </a:rPr>
              <a:t>Каких </a:t>
            </a:r>
            <a:r>
              <a:rPr lang="ru-RU" dirty="0">
                <a:latin typeface="Times New Roman"/>
                <a:ea typeface="Calibri"/>
                <a:cs typeface="Times New Roman"/>
              </a:rPr>
              <a:t>еще млекопитающих можно предложить использовать для военных операций,  и какие особенности этих животных могут привлечь внимание военных?</a:t>
            </a:r>
            <a:endParaRPr lang="ru-RU" sz="1800" dirty="0">
              <a:ea typeface="Calibri"/>
              <a:cs typeface="Times New Roman"/>
            </a:endParaRPr>
          </a:p>
          <a:p>
            <a:endParaRPr lang="ru-RU" dirty="0"/>
          </a:p>
        </p:txBody>
      </p:sp>
      <p:sp>
        <p:nvSpPr>
          <p:cNvPr id="9" name="Текст 8"/>
          <p:cNvSpPr>
            <a:spLocks noGrp="1"/>
          </p:cNvSpPr>
          <p:nvPr>
            <p:ph type="body" sz="quarter" idx="3"/>
          </p:nvPr>
        </p:nvSpPr>
        <p:spPr/>
        <p:txBody>
          <a:bodyPr>
            <a:normAutofit fontScale="40000" lnSpcReduction="20000"/>
          </a:bodyPr>
          <a:lstStyle/>
          <a:p>
            <a:pPr marL="342900" lvl="0" indent="-342900" algn="ctr">
              <a:lnSpc>
                <a:spcPct val="100000"/>
              </a:lnSpc>
              <a:spcBef>
                <a:spcPts val="0"/>
              </a:spcBef>
            </a:pPr>
            <a:endParaRPr lang="ru-RU" sz="3900" b="0" i="1" dirty="0" smtClean="0">
              <a:solidFill>
                <a:srgbClr val="C00000"/>
              </a:solidFill>
            </a:endParaRPr>
          </a:p>
          <a:p>
            <a:pPr marL="342900" lvl="0" indent="-342900" algn="ctr">
              <a:lnSpc>
                <a:spcPct val="100000"/>
              </a:lnSpc>
              <a:spcBef>
                <a:spcPts val="0"/>
              </a:spcBef>
            </a:pPr>
            <a:endParaRPr lang="ru-RU" sz="3900" b="0" i="1" dirty="0" smtClean="0">
              <a:solidFill>
                <a:srgbClr val="C00000"/>
              </a:solidFill>
            </a:endParaRPr>
          </a:p>
          <a:p>
            <a:pPr marL="342900" lvl="0" indent="-342900" algn="ctr">
              <a:lnSpc>
                <a:spcPct val="100000"/>
              </a:lnSpc>
              <a:spcBef>
                <a:spcPts val="0"/>
              </a:spcBef>
            </a:pPr>
            <a:r>
              <a:rPr lang="ru-RU" sz="5100" i="1" dirty="0" smtClean="0">
                <a:solidFill>
                  <a:srgbClr val="C00000"/>
                </a:solidFill>
                <a:latin typeface="Times New Roman" panose="02020603050405020304" pitchFamily="18" charset="0"/>
                <a:cs typeface="Times New Roman" panose="02020603050405020304" pitchFamily="18" charset="0"/>
              </a:rPr>
              <a:t>Научное </a:t>
            </a:r>
            <a:r>
              <a:rPr lang="ru-RU" sz="5100" i="1" dirty="0">
                <a:solidFill>
                  <a:srgbClr val="C00000"/>
                </a:solidFill>
                <a:latin typeface="Times New Roman" panose="02020603050405020304" pitchFamily="18" charset="0"/>
                <a:cs typeface="Times New Roman" panose="02020603050405020304" pitchFamily="18" charset="0"/>
              </a:rPr>
              <a:t>объяснение явлений:</a:t>
            </a:r>
          </a:p>
          <a:p>
            <a:endParaRPr lang="ru-RU" dirty="0"/>
          </a:p>
        </p:txBody>
      </p:sp>
      <p:sp>
        <p:nvSpPr>
          <p:cNvPr id="10" name="Объект 9"/>
          <p:cNvSpPr>
            <a:spLocks noGrp="1"/>
          </p:cNvSpPr>
          <p:nvPr>
            <p:ph sz="quarter" idx="4"/>
          </p:nvPr>
        </p:nvSpPr>
        <p:spPr/>
        <p:txBody>
          <a:bodyPr/>
          <a:lstStyle/>
          <a:p>
            <a:pPr marL="0" indent="0">
              <a:buNone/>
            </a:pPr>
            <a:r>
              <a:rPr lang="ru-RU" sz="2400" dirty="0" smtClean="0">
                <a:latin typeface="Times New Roman" panose="02020603050405020304" pitchFamily="18" charset="0"/>
                <a:cs typeface="Times New Roman" panose="02020603050405020304" pitchFamily="18" charset="0"/>
              </a:rPr>
              <a:t> 	Применить 	соответствующие 	естественнонаучные 	знания</a:t>
            </a:r>
            <a:endParaRPr lang="ru-RU" sz="2400" dirty="0">
              <a:latin typeface="Times New Roman" panose="02020603050405020304" pitchFamily="18" charset="0"/>
              <a:cs typeface="Times New Roman" panose="02020603050405020304" pitchFamily="18" charset="0"/>
            </a:endParaRPr>
          </a:p>
          <a:p>
            <a:endParaRPr lang="ru-RU" dirty="0"/>
          </a:p>
          <a:p>
            <a:pPr marL="0" indent="0">
              <a:buNone/>
            </a:pPr>
            <a:endParaRPr lang="ru-RU" dirty="0"/>
          </a:p>
        </p:txBody>
      </p:sp>
    </p:spTree>
    <p:extLst>
      <p:ext uri="{BB962C8B-B14F-4D97-AF65-F5344CB8AC3E}">
        <p14:creationId xmlns="" xmlns:p14="http://schemas.microsoft.com/office/powerpoint/2010/main" val="287971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Задание </a:t>
            </a:r>
            <a:r>
              <a:rPr lang="ru-RU" dirty="0" smtClean="0">
                <a:latin typeface="Times New Roman" panose="02020603050405020304" pitchFamily="18" charset="0"/>
                <a:cs typeface="Times New Roman" panose="02020603050405020304" pitchFamily="18" charset="0"/>
              </a:rPr>
              <a:t>2</a:t>
            </a:r>
            <a:endParaRPr lang="ru-RU" dirty="0"/>
          </a:p>
        </p:txBody>
      </p:sp>
      <p:sp>
        <p:nvSpPr>
          <p:cNvPr id="3" name="Текст 2"/>
          <p:cNvSpPr>
            <a:spLocks noGrp="1"/>
          </p:cNvSpPr>
          <p:nvPr>
            <p:ph type="body" idx="1"/>
          </p:nvPr>
        </p:nvSpPr>
        <p:spPr/>
        <p:txBody>
          <a:bodyPr/>
          <a:lstStyle/>
          <a:p>
            <a:endParaRPr lang="ru-RU" dirty="0"/>
          </a:p>
        </p:txBody>
      </p:sp>
      <p:sp>
        <p:nvSpPr>
          <p:cNvPr id="4" name="Объект 3"/>
          <p:cNvSpPr>
            <a:spLocks noGrp="1"/>
          </p:cNvSpPr>
          <p:nvPr>
            <p:ph sz="half" idx="2"/>
          </p:nvPr>
        </p:nvSpPr>
        <p:spPr/>
        <p:txBody>
          <a:bodyPr>
            <a:normAutofit/>
          </a:bodyPr>
          <a:lstStyle/>
          <a:p>
            <a:pPr marL="0" indent="0">
              <a:buNone/>
            </a:pPr>
            <a:r>
              <a:rPr lang="ru-RU" sz="2400" dirty="0">
                <a:latin typeface="Times New Roman"/>
                <a:ea typeface="Calibri"/>
              </a:rPr>
              <a:t>Используя информацию текста, сделайте </a:t>
            </a:r>
            <a:r>
              <a:rPr lang="ru-RU" sz="2400" dirty="0" err="1">
                <a:latin typeface="Times New Roman"/>
                <a:ea typeface="Calibri"/>
              </a:rPr>
              <a:t>инфографику</a:t>
            </a:r>
            <a:r>
              <a:rPr lang="ru-RU" sz="2400" dirty="0">
                <a:latin typeface="Times New Roman"/>
                <a:ea typeface="Calibri"/>
              </a:rPr>
              <a:t>, </a:t>
            </a:r>
            <a:r>
              <a:rPr lang="ru-RU" sz="2400" dirty="0" smtClean="0">
                <a:latin typeface="Times New Roman"/>
                <a:ea typeface="Calibri"/>
              </a:rPr>
              <a:t> схему </a:t>
            </a:r>
            <a:r>
              <a:rPr lang="ru-RU" sz="2400" dirty="0">
                <a:latin typeface="Times New Roman"/>
                <a:ea typeface="Calibri"/>
              </a:rPr>
              <a:t>представив информацию в картинках и цифрах,  определите «профессию» собак.</a:t>
            </a:r>
            <a:endParaRPr lang="ru-RU" sz="2400" dirty="0"/>
          </a:p>
        </p:txBody>
      </p:sp>
      <p:sp>
        <p:nvSpPr>
          <p:cNvPr id="5" name="Текст 4"/>
          <p:cNvSpPr>
            <a:spLocks noGrp="1"/>
          </p:cNvSpPr>
          <p:nvPr>
            <p:ph type="body" sz="quarter" idx="3"/>
          </p:nvPr>
        </p:nvSpPr>
        <p:spPr/>
        <p:txBody>
          <a:bodyPr>
            <a:normAutofit fontScale="47500" lnSpcReduction="20000"/>
          </a:bodyPr>
          <a:lstStyle/>
          <a:p>
            <a:pPr marL="342900" lvl="0" indent="-342900">
              <a:buFont typeface="Symbol"/>
              <a:buChar char=""/>
            </a:pPr>
            <a:endParaRPr lang="ru-RU" dirty="0" smtClean="0">
              <a:latin typeface="Times New Roman"/>
            </a:endParaRPr>
          </a:p>
          <a:p>
            <a:pPr lvl="0" algn="ctr"/>
            <a:endParaRPr lang="ru-RU" i="1" dirty="0" smtClean="0">
              <a:solidFill>
                <a:srgbClr val="FF0000"/>
              </a:solidFill>
              <a:latin typeface="Times New Roman"/>
            </a:endParaRPr>
          </a:p>
          <a:p>
            <a:pPr lvl="0" algn="ctr"/>
            <a:r>
              <a:rPr lang="ru-RU" sz="4200" i="1" dirty="0" smtClean="0">
                <a:solidFill>
                  <a:srgbClr val="FF0000"/>
                </a:solidFill>
                <a:latin typeface="Times New Roman"/>
              </a:rPr>
              <a:t>Интерпретация </a:t>
            </a:r>
            <a:r>
              <a:rPr lang="ru-RU" sz="4200" i="1" dirty="0">
                <a:solidFill>
                  <a:srgbClr val="FF0000"/>
                </a:solidFill>
                <a:latin typeface="Times New Roman"/>
              </a:rPr>
              <a:t>данных</a:t>
            </a:r>
            <a:endParaRPr lang="ru-RU" sz="4200" i="1" dirty="0">
              <a:solidFill>
                <a:srgbClr val="FF0000"/>
              </a:solidFill>
            </a:endParaRPr>
          </a:p>
          <a:p>
            <a:endParaRPr lang="ru-RU" dirty="0"/>
          </a:p>
        </p:txBody>
      </p:sp>
      <p:sp>
        <p:nvSpPr>
          <p:cNvPr id="6" name="Объект 5"/>
          <p:cNvSpPr>
            <a:spLocks noGrp="1"/>
          </p:cNvSpPr>
          <p:nvPr>
            <p:ph sz="quarter" idx="4"/>
          </p:nvPr>
        </p:nvSpPr>
        <p:spPr/>
        <p:txBody>
          <a:bodyPr/>
          <a:lstStyle/>
          <a:p>
            <a:pPr marL="342900" lvl="0" indent="-342900">
              <a:lnSpc>
                <a:spcPct val="100000"/>
              </a:lnSpc>
              <a:spcBef>
                <a:spcPts val="0"/>
              </a:spcBef>
              <a:buNone/>
            </a:pPr>
            <a:r>
              <a:rPr lang="ru-RU" sz="2400" dirty="0" smtClean="0">
                <a:solidFill>
                  <a:prstClr val="black"/>
                </a:solidFill>
                <a:latin typeface="Times New Roman" panose="02020603050405020304" pitchFamily="18" charset="0"/>
                <a:cs typeface="Times New Roman" panose="02020603050405020304" pitchFamily="18" charset="0"/>
              </a:rPr>
              <a:t>	Преобразовать </a:t>
            </a:r>
            <a:r>
              <a:rPr lang="ru-RU" sz="2400" dirty="0">
                <a:solidFill>
                  <a:prstClr val="black"/>
                </a:solidFill>
                <a:latin typeface="Times New Roman" panose="02020603050405020304" pitchFamily="18" charset="0"/>
                <a:cs typeface="Times New Roman" panose="02020603050405020304" pitchFamily="18" charset="0"/>
              </a:rPr>
              <a:t>одну </a:t>
            </a:r>
            <a:endParaRPr lang="ru-RU" sz="2400" dirty="0" smtClean="0">
              <a:solidFill>
                <a:prstClr val="black"/>
              </a:solidFill>
              <a:latin typeface="Times New Roman" panose="02020603050405020304" pitchFamily="18" charset="0"/>
              <a:cs typeface="Times New Roman" panose="02020603050405020304" pitchFamily="18" charset="0"/>
            </a:endParaRPr>
          </a:p>
          <a:p>
            <a:pPr marL="342900" lvl="0" indent="-342900">
              <a:lnSpc>
                <a:spcPct val="100000"/>
              </a:lnSpc>
              <a:spcBef>
                <a:spcPts val="0"/>
              </a:spcBef>
              <a:buNone/>
            </a:pPr>
            <a:r>
              <a:rPr lang="ru-RU" sz="2400" dirty="0" smtClean="0">
                <a:solidFill>
                  <a:prstClr val="black"/>
                </a:solidFill>
                <a:latin typeface="Times New Roman" panose="02020603050405020304" pitchFamily="18" charset="0"/>
                <a:cs typeface="Times New Roman" panose="02020603050405020304" pitchFamily="18" charset="0"/>
              </a:rPr>
              <a:t>	форму представления  данных  в другую</a:t>
            </a:r>
            <a:endParaRPr lang="ru-RU" sz="2400" dirty="0">
              <a:solidFill>
                <a:prstClr val="black"/>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 xmlns:p14="http://schemas.microsoft.com/office/powerpoint/2010/main" val="2422987160"/>
      </p:ext>
    </p:extLst>
  </p:cSld>
  <p:clrMapOvr>
    <a:masterClrMapping/>
  </p:clrMapOvr>
  <p:timing>
    <p:tnLst>
      <p:par>
        <p:cTn id="1" dur="indefinite" restart="never" nodeType="tmRoot"/>
      </p:par>
    </p:tnLst>
  </p:timing>
</p:sld>
</file>

<file path=ppt/theme/theme1.xml><?xml version="1.0" encoding="utf-8"?>
<a:theme xmlns:a="http://schemas.openxmlformats.org/drawingml/2006/main" name="1делово1">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делово3.potx" id="{55504627-1049-4F3A-9891-AD3FD4DD1F96}" vid="{6CDE9D2A-3E54-4185-92FC-5890317045AD}"/>
    </a:ext>
  </a:extLst>
</a:theme>
</file>

<file path=docProps/app.xml><?xml version="1.0" encoding="utf-8"?>
<Properties xmlns="http://schemas.openxmlformats.org/officeDocument/2006/extended-properties" xmlns:vt="http://schemas.openxmlformats.org/officeDocument/2006/docPropsVTypes">
  <Template>1делово1</Template>
  <TotalTime>190</TotalTime>
  <Words>273</Words>
  <Application>Microsoft Office PowerPoint</Application>
  <PresentationFormat>Экран (4:3)</PresentationFormat>
  <Paragraphs>62</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1делово1</vt:lpstr>
      <vt:lpstr>Проектные задания  как эффективный способ формирования естественнонаучной грамотности учащихся </vt:lpstr>
      <vt:lpstr>Кредо </vt:lpstr>
      <vt:lpstr>Слайд 3</vt:lpstr>
      <vt:lpstr>Условия формирования  естественно-научной грамотности </vt:lpstr>
      <vt:lpstr>Слайд 5</vt:lpstr>
      <vt:lpstr>Схема разработки заданий для оценки естественнонаучной грамотности</vt:lpstr>
      <vt:lpstr>«Собаки тоже воевали»</vt:lpstr>
      <vt:lpstr>Задание 1</vt:lpstr>
      <vt:lpstr>Задание 2</vt:lpstr>
      <vt:lpstr>Слайд 10</vt:lpstr>
      <vt:lpstr>Задание 3</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деловой</dc:title>
  <dc:creator>Марина</dc:creator>
  <cp:lastModifiedBy>Eltysheva-IV</cp:lastModifiedBy>
  <cp:revision>51</cp:revision>
  <dcterms:created xsi:type="dcterms:W3CDTF">2019-07-28T09:59:28Z</dcterms:created>
  <dcterms:modified xsi:type="dcterms:W3CDTF">2023-04-06T09:33:45Z</dcterms:modified>
</cp:coreProperties>
</file>