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59" r:id="rId5"/>
    <p:sldId id="263" r:id="rId6"/>
    <p:sldId id="260" r:id="rId7"/>
    <p:sldId id="270" r:id="rId8"/>
    <p:sldId id="271" r:id="rId9"/>
    <p:sldId id="272" r:id="rId10"/>
    <p:sldId id="273" r:id="rId11"/>
    <p:sldId id="276" r:id="rId12"/>
    <p:sldId id="274" r:id="rId13"/>
    <p:sldId id="277" r:id="rId14"/>
    <p:sldId id="279" r:id="rId15"/>
    <p:sldId id="280" r:id="rId16"/>
    <p:sldId id="281" r:id="rId17"/>
    <p:sldId id="261" r:id="rId18"/>
    <p:sldId id="282" r:id="rId19"/>
    <p:sldId id="283" r:id="rId20"/>
    <p:sldId id="26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0687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2986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3466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62116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56221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1932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3033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1201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944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1518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0165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834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9459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0990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7768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0031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4361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C3367-D3E5-476B-A89B-7D79BD2610E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A92C8-76E2-4E59-85B9-51A21726E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46890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8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E2AF65-2417-4099-95AF-EDA71317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47" y="1252063"/>
            <a:ext cx="10912415" cy="2535237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Использование оборудования центра «точка роста» </a:t>
            </a:r>
            <a:r>
              <a:rPr lang="ru-RU" sz="3600" b="1" i="1" dirty="0" smtClean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для формирования </a:t>
            </a:r>
            <a:br>
              <a:rPr lang="ru-RU" sz="3600" b="1" i="1" dirty="0" smtClean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Times New Roman" panose="02020603050405020304" pitchFamily="18" charset="0"/>
              </a:rPr>
              <a:t>естественно-научной  грамотности</a:t>
            </a:r>
            <a:endParaRPr lang="ru-RU" sz="3600" b="1" i="1" dirty="0">
              <a:solidFill>
                <a:srgbClr val="C00000"/>
              </a:solidFill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054C561-C530-4E98-9572-75C9822237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3653" y="4140288"/>
            <a:ext cx="6280030" cy="2338149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Рожкова Лариса Аркадьевна,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Чувызгалова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Людмила 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Ивановна, </a:t>
            </a:r>
          </a:p>
          <a:p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технологии, 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«Точка роста»</a:t>
            </a:r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«Кишертская СОШ имени Л. П. Дробышевского», </a:t>
            </a:r>
          </a:p>
        </p:txBody>
      </p:sp>
    </p:spTree>
    <p:extLst>
      <p:ext uri="{BB962C8B-B14F-4D97-AF65-F5344CB8AC3E}">
        <p14:creationId xmlns:p14="http://schemas.microsoft.com/office/powerpoint/2010/main" xmlns="" val="122565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966" y="-1"/>
            <a:ext cx="3909297" cy="55235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865" y="1248506"/>
            <a:ext cx="3935094" cy="5460023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61959" y="-1"/>
            <a:ext cx="3936899" cy="5562598"/>
          </a:xfrm>
        </p:spPr>
      </p:pic>
    </p:spTree>
    <p:extLst>
      <p:ext uri="{BB962C8B-B14F-4D97-AF65-F5344CB8AC3E}">
        <p14:creationId xmlns:p14="http://schemas.microsoft.com/office/powerpoint/2010/main" xmlns="" val="48339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365" y="351762"/>
            <a:ext cx="10721219" cy="11664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/>
              <a:t>Мониторинг содержания кислорода в воздухе </a:t>
            </a:r>
            <a:br>
              <a:rPr lang="ru-RU" sz="2700" b="1" dirty="0" smtClean="0"/>
            </a:br>
            <a:r>
              <a:rPr lang="ru-RU" sz="2700" b="1" dirty="0" smtClean="0"/>
              <a:t>в классном помещении в течение </a:t>
            </a:r>
            <a:br>
              <a:rPr lang="ru-RU" sz="2700" b="1" dirty="0" smtClean="0"/>
            </a:br>
            <a:r>
              <a:rPr lang="ru-RU" sz="2700" b="1" dirty="0" smtClean="0"/>
              <a:t>школьных занятий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812986" y="1768415"/>
            <a:ext cx="3611224" cy="481354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/>
          <a:srcRect l="15879"/>
          <a:stretch/>
        </p:blipFill>
        <p:spPr>
          <a:xfrm>
            <a:off x="6678442" y="1682150"/>
            <a:ext cx="4833256" cy="4882551"/>
          </a:xfrm>
          <a:prstGeom prst="rect">
            <a:avLst/>
          </a:prstGeom>
        </p:spPr>
      </p:pic>
      <p:pic>
        <p:nvPicPr>
          <p:cNvPr id="7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21761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818418" y="355356"/>
            <a:ext cx="9906000" cy="8579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002060"/>
                </a:solidFill>
              </a:rPr>
              <a:t>Кабинет № 20. Измерение уровня кислорода </a:t>
            </a: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с </a:t>
            </a:r>
            <a:r>
              <a:rPr lang="ru-RU" sz="3100" b="1" dirty="0">
                <a:solidFill>
                  <a:srgbClr val="002060"/>
                </a:solidFill>
              </a:rPr>
              <a:t>помощью датчика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051080" y="1338997"/>
            <a:ext cx="4649783" cy="82391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1 день. 17 февраля. </a:t>
            </a:r>
            <a:r>
              <a:rPr lang="ru-RU" b="1" dirty="0" smtClean="0">
                <a:solidFill>
                  <a:srgbClr val="002060"/>
                </a:solidFill>
              </a:rPr>
              <a:t>Без проветривания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860065" y="2071322"/>
            <a:ext cx="5224211" cy="41536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1 ) перед 1 уроком уровень кислорода – 21,2 %</a:t>
            </a:r>
          </a:p>
          <a:p>
            <a:pPr marL="0" indent="0">
              <a:buNone/>
            </a:pPr>
            <a:r>
              <a:rPr lang="ru-RU" sz="2800" dirty="0"/>
              <a:t>2) после 6 урока в непроветриваемом кабинете – 19%</a:t>
            </a:r>
          </a:p>
          <a:p>
            <a:pPr marL="0" indent="0">
              <a:buNone/>
            </a:pPr>
            <a:r>
              <a:rPr lang="ru-RU" sz="2800" dirty="0"/>
              <a:t>3</a:t>
            </a:r>
            <a:r>
              <a:rPr lang="ru-RU" sz="2800" dirty="0" smtClean="0"/>
              <a:t>) после </a:t>
            </a:r>
            <a:r>
              <a:rPr lang="ru-RU" sz="2800" dirty="0"/>
              <a:t>5-минутного проветривания- 20%</a:t>
            </a:r>
          </a:p>
          <a:p>
            <a:endParaRPr lang="ru-RU" sz="2800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6471146" y="1338997"/>
            <a:ext cx="4646602" cy="823912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2 день. 18 </a:t>
            </a:r>
            <a:r>
              <a:rPr lang="ru-RU" b="1" dirty="0" smtClean="0">
                <a:solidFill>
                  <a:srgbClr val="002060"/>
                </a:solidFill>
              </a:rPr>
              <a:t>февраля. С проветриванием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6286503" y="2162909"/>
            <a:ext cx="5275381" cy="36194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1) перед 1 уроком уровень кислорода- 21 %</a:t>
            </a:r>
          </a:p>
          <a:p>
            <a:pPr marL="0" indent="0">
              <a:buNone/>
            </a:pPr>
            <a:r>
              <a:rPr lang="ru-RU" sz="2800" dirty="0"/>
              <a:t>2)после 6 урока в проветриваемом помещении- 19, 7%</a:t>
            </a:r>
          </a:p>
          <a:p>
            <a:pPr marL="0" indent="0">
              <a:buNone/>
            </a:pPr>
            <a:r>
              <a:rPr lang="ru-RU" sz="2800" dirty="0"/>
              <a:t>3) после сквозного 10-минутного проветривания- 21 %</a:t>
            </a:r>
          </a:p>
          <a:p>
            <a:endParaRPr lang="ru-RU" sz="2800" dirty="0"/>
          </a:p>
        </p:txBody>
      </p:sp>
      <p:pic>
        <p:nvPicPr>
          <p:cNvPr id="12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77570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8" y="0"/>
            <a:ext cx="9906000" cy="1055077"/>
          </a:xfrm>
        </p:spPr>
        <p:txBody>
          <a:bodyPr/>
          <a:lstStyle/>
          <a:p>
            <a:pPr algn="ctr"/>
            <a:r>
              <a:rPr lang="ru-RU" b="1" dirty="0"/>
              <a:t>Самочувствие учеников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3788" y="1473936"/>
            <a:ext cx="4649783" cy="823912"/>
          </a:xfrm>
        </p:spPr>
        <p:txBody>
          <a:bodyPr/>
          <a:lstStyle/>
          <a:p>
            <a:r>
              <a:rPr lang="ru-RU" b="1" dirty="0"/>
              <a:t>в проветриваемом кабинете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5984" y="1344707"/>
            <a:ext cx="4865077" cy="823912"/>
          </a:xfrm>
        </p:spPr>
        <p:txBody>
          <a:bodyPr/>
          <a:lstStyle/>
          <a:p>
            <a:r>
              <a:rPr lang="ru-RU" b="1" dirty="0"/>
              <a:t>в непроветриваемом кабинете</a:t>
            </a:r>
            <a:endParaRPr lang="ru-RU" dirty="0"/>
          </a:p>
        </p:txBody>
      </p:sp>
      <p:pic>
        <p:nvPicPr>
          <p:cNvPr id="7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73809" y="2460003"/>
            <a:ext cx="5585343" cy="4186484"/>
          </a:xfrm>
          <a:prstGeom prst="rect">
            <a:avLst/>
          </a:prstGeom>
        </p:spPr>
      </p:pic>
      <p:pic>
        <p:nvPicPr>
          <p:cNvPr id="8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6326120" y="2448667"/>
            <a:ext cx="5542998" cy="4154688"/>
          </a:xfrm>
          <a:prstGeom prst="rect">
            <a:avLst/>
          </a:prstGeom>
        </p:spPr>
      </p:pic>
      <p:pic>
        <p:nvPicPr>
          <p:cNvPr id="9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165847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35762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2635" y="0"/>
            <a:ext cx="9905998" cy="1478570"/>
          </a:xfrm>
        </p:spPr>
        <p:txBody>
          <a:bodyPr/>
          <a:lstStyle/>
          <a:p>
            <a:pPr algn="ctr"/>
            <a:r>
              <a:rPr lang="ru-RU" b="1" dirty="0" smtClean="0"/>
              <a:t>Шумовое загрязнение в школе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98808" y="1496352"/>
            <a:ext cx="8430040" cy="5191672"/>
          </a:xfrm>
          <a:prstGeom prst="rect">
            <a:avLst/>
          </a:prstGeom>
        </p:spPr>
      </p:pic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9621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4728" y="0"/>
            <a:ext cx="5143499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2798" y="712177"/>
            <a:ext cx="6299202" cy="3543301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44177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b="8102"/>
          <a:stretch/>
        </p:blipFill>
        <p:spPr>
          <a:xfrm>
            <a:off x="2092569" y="72538"/>
            <a:ext cx="9451099" cy="6785462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98867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4">
            <a:extLst>
              <a:ext uri="{FF2B5EF4-FFF2-40B4-BE49-F238E27FC236}">
                <a16:creationId xmlns:a16="http://schemas.microsoft.com/office/drawing/2014/main" xmlns="" id="{BE663EF3-6112-5415-8049-659ED4C26A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433027" cy="10277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CAD863B-6A90-3021-4284-0C30276AE24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525" y="2954215"/>
            <a:ext cx="5206716" cy="3903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FE8AD1F6-10DC-81E7-2D90-EAFC7CBB7D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413" t="15116" r="7830" b="16667"/>
          <a:stretch/>
        </p:blipFill>
        <p:spPr bwMode="auto">
          <a:xfrm>
            <a:off x="5846886" y="1344028"/>
            <a:ext cx="5036976" cy="37996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345223" y="0"/>
            <a:ext cx="10721219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Мониторинг качества воды из различных источников в селе </a:t>
            </a:r>
            <a:r>
              <a:rPr lang="ru-RU" b="1" dirty="0" err="1" smtClean="0"/>
              <a:t>Усть-кишерть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1322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5301" y="0"/>
            <a:ext cx="2743868" cy="3880464"/>
          </a:xfrm>
        </p:spPr>
      </p:pic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76" y="2936631"/>
            <a:ext cx="2773515" cy="39213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8447" y="0"/>
            <a:ext cx="2956116" cy="41332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5130" y="2584921"/>
            <a:ext cx="3020190" cy="42673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25086" y="3247418"/>
            <a:ext cx="2501942" cy="360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042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87268" y="-74389"/>
            <a:ext cx="8142532" cy="6932389"/>
          </a:xfrm>
          <a:prstGeom prst="rect">
            <a:avLst/>
          </a:prstGeo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25137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5A9653-9BF9-E226-8361-BFD82948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540BC00-D2D2-C878-E27E-8CEAD361E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2224C0F1-1663-80D3-67AE-829D97245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819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1190183-4480-0490-DDB8-392AFCEB8B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08"/>
          <a:stretch/>
        </p:blipFill>
        <p:spPr>
          <a:xfrm>
            <a:off x="1318906" y="1501946"/>
            <a:ext cx="9554186" cy="5191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774FFA7-A5C2-CCB2-8845-CAB49D60AE60}"/>
              </a:ext>
            </a:extLst>
          </p:cNvPr>
          <p:cNvSpPr txBox="1"/>
          <p:nvPr/>
        </p:nvSpPr>
        <p:spPr>
          <a:xfrm>
            <a:off x="1874008" y="-129260"/>
            <a:ext cx="104159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andara" panose="020E0502030303020204" pitchFamily="34" charset="0"/>
              </a:rPr>
              <a:t>Центр «Точка Роста» – </a:t>
            </a:r>
            <a:endParaRPr lang="ru-RU" sz="3200" b="1" dirty="0">
              <a:latin typeface="Candara" panose="020E0502030303020204" pitchFamily="34" charset="0"/>
            </a:endParaRPr>
          </a:p>
          <a:p>
            <a:pPr algn="ctr"/>
            <a:r>
              <a:rPr lang="ru-RU" sz="3200" b="1" dirty="0">
                <a:latin typeface="Candara" panose="020E0502030303020204" pitchFamily="34" charset="0"/>
              </a:rPr>
              <a:t>н</a:t>
            </a:r>
            <a:r>
              <a:rPr lang="ru-RU" sz="3200" b="1" dirty="0" smtClean="0">
                <a:latin typeface="Candara" panose="020E0502030303020204" pitchFamily="34" charset="0"/>
              </a:rPr>
              <a:t>овые возможности и мотивация к изучению предметов </a:t>
            </a:r>
          </a:p>
          <a:p>
            <a:pPr algn="ctr"/>
            <a:r>
              <a:rPr lang="ru-RU" sz="3200" b="1" dirty="0" smtClean="0">
                <a:latin typeface="Candara" panose="020E0502030303020204" pitchFamily="34" charset="0"/>
              </a:rPr>
              <a:t>естественно-научного цикла</a:t>
            </a:r>
            <a:endParaRPr lang="ru-RU" sz="3200" b="1" dirty="0">
              <a:latin typeface="Candara" panose="020E0502030303020204" pitchFamily="34" charset="0"/>
            </a:endParaRPr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0" y="-16444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67686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140A3F6B-1AD6-EF19-F341-C65C0B22F543}"/>
              </a:ext>
            </a:extLst>
          </p:cNvPr>
          <p:cNvGrpSpPr/>
          <p:nvPr/>
        </p:nvGrpSpPr>
        <p:grpSpPr>
          <a:xfrm>
            <a:off x="867052" y="0"/>
            <a:ext cx="10457895" cy="6858000"/>
            <a:chOff x="867052" y="0"/>
            <a:chExt cx="10457895" cy="6858000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xmlns="" id="{D447C964-ABA4-10B8-531A-661802F29A6F}"/>
                </a:ext>
              </a:extLst>
            </p:cNvPr>
            <p:cNvGrpSpPr/>
            <p:nvPr/>
          </p:nvGrpSpPr>
          <p:grpSpPr>
            <a:xfrm>
              <a:off x="867052" y="0"/>
              <a:ext cx="10457895" cy="6858000"/>
              <a:chOff x="867052" y="0"/>
              <a:chExt cx="10457895" cy="6858000"/>
            </a:xfrm>
          </p:grpSpPr>
          <p:pic>
            <p:nvPicPr>
              <p:cNvPr id="2050" name="Picture 2">
                <a:extLst>
                  <a:ext uri="{FF2B5EF4-FFF2-40B4-BE49-F238E27FC236}">
                    <a16:creationId xmlns:a16="http://schemas.microsoft.com/office/drawing/2014/main" xmlns="" id="{D2F48C35-801F-0319-4F4C-8E081B16D3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7052" y="0"/>
                <a:ext cx="10457895" cy="685800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2" name="Picture 4">
                <a:extLst>
                  <a:ext uri="{FF2B5EF4-FFF2-40B4-BE49-F238E27FC236}">
                    <a16:creationId xmlns:a16="http://schemas.microsoft.com/office/drawing/2014/main" xmlns="" id="{37DC34A7-B938-3481-CC38-35FDD1A028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48218" y="4169054"/>
                <a:ext cx="6764784" cy="23258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494FF958-79F6-68EA-AF0A-77CFAE243691}"/>
                </a:ext>
              </a:extLst>
            </p:cNvPr>
            <p:cNvSpPr txBox="1"/>
            <p:nvPr/>
          </p:nvSpPr>
          <p:spPr>
            <a:xfrm>
              <a:off x="8478175" y="3405822"/>
              <a:ext cx="24354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>
                  <a:solidFill>
                    <a:schemeClr val="bg1"/>
                  </a:solidFill>
                </a:rPr>
                <a:t>сельской местности </a:t>
              </a:r>
            </a:p>
            <a:p>
              <a:r>
                <a:rPr lang="ru-RU" sz="2000" dirty="0">
                  <a:solidFill>
                    <a:schemeClr val="bg1"/>
                  </a:solidFill>
                </a:rPr>
                <a:t>и малых городов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33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Объект 4">
            <a:extLst>
              <a:ext uri="{FF2B5EF4-FFF2-40B4-BE49-F238E27FC236}">
                <a16:creationId xmlns:a16="http://schemas.microsoft.com/office/drawing/2014/main" xmlns="" id="{5471FF7D-05D0-B0FC-CAB8-0FB360C633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4309" y="3398277"/>
            <a:ext cx="5055808" cy="33705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EAC0F77-D608-F96E-F475-AF8091BC62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58789">
            <a:off x="6361704" y="430614"/>
            <a:ext cx="5434922" cy="3623281"/>
          </a:xfrm>
          <a:prstGeom prst="rect">
            <a:avLst/>
          </a:prstGeom>
        </p:spPr>
      </p:pic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5EA1ABD5-3F78-586F-A18E-449984918F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40518">
            <a:off x="401405" y="922368"/>
            <a:ext cx="4887060" cy="325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002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C017BCC-26E1-4075-9591-F8184257CB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858" y="71022"/>
            <a:ext cx="5916307" cy="394420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2C1E515-899D-4A6D-B79C-F19FCDECF8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531" y="2345741"/>
            <a:ext cx="6550091" cy="4366727"/>
          </a:xfrm>
          <a:prstGeom prst="rect">
            <a:avLst/>
          </a:prstGeom>
        </p:spPr>
      </p:pic>
      <p:pic>
        <p:nvPicPr>
          <p:cNvPr id="8" name="Объект 4">
            <a:extLst>
              <a:ext uri="{FF2B5EF4-FFF2-40B4-BE49-F238E27FC236}">
                <a16:creationId xmlns:a16="http://schemas.microsoft.com/office/drawing/2014/main" xmlns="" id="{52F6CCEC-3F3F-57F9-B6E9-D0FE4442E4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15732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4D224EA-B7DD-4060-9702-500436EFF4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96985">
            <a:off x="7494714" y="3531229"/>
            <a:ext cx="4695085" cy="3130057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F847464-AF1F-441C-A36A-C5A2D9F2B6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99"/>
          <a:stretch/>
        </p:blipFill>
        <p:spPr>
          <a:xfrm>
            <a:off x="5815644" y="0"/>
            <a:ext cx="5836298" cy="3544636"/>
          </a:xfrm>
          <a:prstGeom prst="rect">
            <a:avLst/>
          </a:prstGeom>
        </p:spPr>
      </p:pic>
      <p:pic>
        <p:nvPicPr>
          <p:cNvPr id="3" name="Объект 4">
            <a:extLst>
              <a:ext uri="{FF2B5EF4-FFF2-40B4-BE49-F238E27FC236}">
                <a16:creationId xmlns:a16="http://schemas.microsoft.com/office/drawing/2014/main" xmlns="" id="{58EA8A06-6E9C-283F-F741-1F696DC355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6C65CE4-5BE9-4034-67C7-21B49C61DF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98" b="10449"/>
          <a:stretch/>
        </p:blipFill>
        <p:spPr>
          <a:xfrm>
            <a:off x="110023" y="1036086"/>
            <a:ext cx="5312568" cy="290965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DF21D3B-7FFD-C1E2-B6FE-7D1494E97D8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16" t="21650"/>
          <a:stretch/>
        </p:blipFill>
        <p:spPr>
          <a:xfrm>
            <a:off x="3355419" y="4093588"/>
            <a:ext cx="4721912" cy="2663967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5BB695BC-1ED1-4EFF-BCE8-BBC24DC93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45184">
            <a:off x="-37350" y="3862957"/>
            <a:ext cx="3811480" cy="285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731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5997" y="0"/>
            <a:ext cx="7076484" cy="6858000"/>
          </a:xfrm>
          <a:prstGeom prst="rect">
            <a:avLst/>
          </a:prstGeo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02281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9668" y="0"/>
            <a:ext cx="9144000" cy="6858000"/>
          </a:xfr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56672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1145" y="112820"/>
            <a:ext cx="7109151" cy="6683633"/>
          </a:xfr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09F5C23-8067-45E5-AFF5-D45467BD8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24"/>
          <a:stretch/>
        </p:blipFill>
        <p:spPr>
          <a:xfrm>
            <a:off x="96835" y="0"/>
            <a:ext cx="1874008" cy="134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54462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526</TotalTime>
  <Words>161</Words>
  <Application>Microsoft Office PowerPoint</Application>
  <PresentationFormat>Произвольный</PresentationFormat>
  <Paragraphs>27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Контур</vt:lpstr>
      <vt:lpstr>Использование оборудования центра «точка роста»  для формирования  естественно-научной  грамотности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Мониторинг содержания кислорода в воздухе  в классном помещении в течение  школьных занятий </vt:lpstr>
      <vt:lpstr>Кабинет № 20. Измерение уровня кислорода  с помощью датчика </vt:lpstr>
      <vt:lpstr>Самочувствие учеников</vt:lpstr>
      <vt:lpstr>Шумовое загрязнение в школе</vt:lpstr>
      <vt:lpstr>Слайд 15</vt:lpstr>
      <vt:lpstr>Слайд 16</vt:lpstr>
      <vt:lpstr>Мониторинг качества воды из различных источников в селе Усть-кишерть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Расширение возможностей обучающихся в освоении учебных программ и программ дополнительного образования с детским технопарком «Кванториум» и Центром образования «Точка Роста»</dc:title>
  <dc:creator>User</dc:creator>
  <cp:lastModifiedBy>Eltysheva-IV</cp:lastModifiedBy>
  <cp:revision>14</cp:revision>
  <dcterms:created xsi:type="dcterms:W3CDTF">2022-08-24T09:32:12Z</dcterms:created>
  <dcterms:modified xsi:type="dcterms:W3CDTF">2023-04-05T07:30:30Z</dcterms:modified>
</cp:coreProperties>
</file>