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9" r:id="rId3"/>
    <p:sldId id="264" r:id="rId4"/>
    <p:sldId id="338" r:id="rId5"/>
    <p:sldId id="339" r:id="rId6"/>
    <p:sldId id="341" r:id="rId7"/>
    <p:sldId id="342" r:id="rId8"/>
    <p:sldId id="354" r:id="rId9"/>
    <p:sldId id="273" r:id="rId10"/>
    <p:sldId id="337" r:id="rId11"/>
    <p:sldId id="352" r:id="rId12"/>
    <p:sldId id="320" r:id="rId13"/>
    <p:sldId id="276" r:id="rId14"/>
    <p:sldId id="353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F79"/>
    <a:srgbClr val="8DA9DB"/>
    <a:srgbClr val="9ECB7F"/>
    <a:srgbClr val="F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653" autoAdjust="0"/>
    <p:restoredTop sz="94690" autoAdjust="0"/>
  </p:normalViewPr>
  <p:slideViewPr>
    <p:cSldViewPr snapToGrid="0">
      <p:cViewPr varScale="1">
        <p:scale>
          <a:sx n="77" d="100"/>
          <a:sy n="77" d="100"/>
        </p:scale>
        <p:origin x="34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925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84918-01B2-4FC0-B5C7-DF56C3BB8FDB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392DB7-30D8-4B20-923E-31C81F06E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311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392DB7-30D8-4B20-923E-31C81F06EB7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021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1BA16D-A3D5-43C8-A0E0-837E0CAF2D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1E3FD0D-5B92-4BAF-B178-1CA821DC93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331C7C-F073-489F-B9F2-B0D08CF66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746E3C-4E1C-4999-A864-2131A18F2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19B9A4-2633-4F7E-A587-F7A3929B0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973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40368F-8F4D-4847-AEA3-DF5DF5535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0D658A2-E24B-495B-87E8-5DD942E998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B6685BB-04E1-4FF2-8FE2-EDD564B83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2FE5C7-24BC-4D47-9F74-4A2D4AE0A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AB2595-CB9A-4350-BABD-AA1A6FA5B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354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1FD954C-A12F-4CB9-8B69-B4E3F11641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7978713-C4CA-43B9-BC52-DC488D0374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8B2464D-8A94-41F6-A2E3-DA7E27EC5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7D6611-6E23-4759-8477-8D3930F95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DC45380-F396-4369-915B-0A76802DF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885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C3B9FA-A60E-49A7-BD6D-2E6AE9DAB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E200D1-9DD9-40A4-87B1-A67FC08689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51D7CF-424D-4975-9528-8FB2756FB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3F4BC76-561C-49DE-BBF4-E6FF723D5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D17125-5BE1-4762-A738-FB084EF35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379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F35C06-F23A-43F9-A1DF-8EC7A4E08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8D4CE8E-BE7A-4B10-8711-CA92EE739E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9E9DC1-4C67-49D2-9EB6-41654BE97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EA4590-5161-4D23-B919-7C09E5F08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961AE59-593A-48B2-A4F3-8B893F567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812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37A23C-019A-4142-BE0D-4A93F6350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D395DD-87C5-4A6A-AF41-6C3976F757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FB0A8BB-D80D-4F01-819E-B7E0AD33E2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FE25D9F-2E75-4E8A-871E-77FDCD683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73B6B54-072C-42D9-AC30-60C2B3265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A6E22FA-843E-492C-9C90-AA6E4A869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91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CC1C1E-6C3F-41AE-9086-ED326E48E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794FAFD-9078-4067-9B77-D925CE5B80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503D09C-5FDB-49F8-A04E-66F9508EB1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43CE7DF-D082-440F-8C32-91B80CBED5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3D99C5E-4165-4459-BE65-4D3A1F4652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380595F-0198-4816-A2F0-6504A2AEA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AA6F621-F485-43A6-949E-AC5E723D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4C64305-58A2-49B1-9B0F-1116F6C8D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947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5D06B1-1F72-4A97-90E7-C6C289240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1B84578-964E-4F0A-8FDF-0C6EDCBA9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E52A93D-A247-4C05-B43B-B66916F58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F90841E-D5FC-4237-8318-974D5285B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194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8ED25C1-408A-4177-B318-27B49DE29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D093738-2240-4A81-A3A4-A247CD3C2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7C2401E-7745-4477-B96B-E291747A2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315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534D04-4D4D-474A-8AE5-800B5EBB6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EA1F50-B8D4-4004-A069-E8509E6AA5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883E26B-1B45-4042-8335-FCC42652D4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83DB5CC-77AA-4CDC-B3FC-5331BACB9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5A9544E-306B-4C44-BEF0-860A09A1B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9E7B49F-AE0E-4F7B-8CD2-34C03989F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038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85FD1D-A9ED-4082-8B20-B95E67B64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87B014B-300C-44D3-98BD-81C6298A1A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C656C1C-31B4-4C30-A092-304E714A08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1DB9E74-2FF2-4419-94A9-241C14419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4774875-F3F0-4F17-AA8D-0236E7069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CD74F9E-67EB-4C74-9FB6-BE78DE21D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567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701BFB-E856-4C68-B059-3D5602DB7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A0519D0-60CF-4B62-8523-47BAEAF780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BF35587-F897-4A65-96BE-4A0DDDD644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D36C9-55F5-470D-B3E2-836AAB3B082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7B41E0-299C-491F-B64B-D2F7057FF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17E370E-69FA-41A1-A7EC-60892D9308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969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ducomm.iro.perm.ru/groups/funkcionalnaya-gramotnost-obuchayushchihsya/events?page=2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kiv.instrao.ru/bank-zadaniy/estestvennonauchnaya-gramotnost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fipi.ru/otkrytyy-bank-zadaniy-dlya-otsenki-yestestvennonauchnoy-gramotnosti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events.webinar.ru/51207829/11692827/record-new/1763674723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81D18A-CCD2-4B4E-A865-F8FBBD2F17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DFE6CE-9955-409E-9D36-9C8D802E02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object 2">
            <a:extLst>
              <a:ext uri="{FF2B5EF4-FFF2-40B4-BE49-F238E27FC236}">
                <a16:creationId xmlns:a16="http://schemas.microsoft.com/office/drawing/2014/main" id="{275090E5-149F-49CF-B7A4-F5CF568808B5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E1C05E3-8686-4205-B47F-72B74F5C33D2}"/>
              </a:ext>
            </a:extLst>
          </p:cNvPr>
          <p:cNvSpPr/>
          <p:nvPr/>
        </p:nvSpPr>
        <p:spPr>
          <a:xfrm>
            <a:off x="1255253" y="1182019"/>
            <a:ext cx="9580880" cy="4173055"/>
          </a:xfrm>
          <a:prstGeom prst="rect">
            <a:avLst/>
          </a:prstGeom>
          <a:solidFill>
            <a:srgbClr val="FFD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87315D-5D0A-445C-B9C1-A8DFB29C6099}"/>
              </a:ext>
            </a:extLst>
          </p:cNvPr>
          <p:cNvSpPr txBox="1"/>
          <p:nvPr/>
        </p:nvSpPr>
        <p:spPr>
          <a:xfrm>
            <a:off x="1994516" y="1352079"/>
            <a:ext cx="8202967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0" u="none" strike="noStrike" dirty="0">
                <a:solidFill>
                  <a:srgbClr val="343A4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ВЕБИНАР-КОНСУЛЬТАЦИЯ № 3 ДЛЯ УЧИТЕЛЕЙ ФИЗИКИ- УЧАСТНИКОВ ПРОЕКТА «ОБРАЗОВАТЕЛЬНЫЙ ЛИФТ: ШНОР-2022» </a:t>
            </a:r>
          </a:p>
          <a:p>
            <a:pPr algn="ctr"/>
            <a:r>
              <a:rPr lang="ru-RU" sz="4000" b="1" i="0" u="none" strike="noStrike" dirty="0">
                <a:solidFill>
                  <a:srgbClr val="343A4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Группа 1</a:t>
            </a:r>
            <a:endParaRPr lang="ru-RU" sz="4000" b="1" i="0" dirty="0">
              <a:solidFill>
                <a:srgbClr val="343A40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8995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A34A342-2924-402E-AA8F-56F0E08BD3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517" y="960439"/>
            <a:ext cx="11050006" cy="54492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B25A19-2B66-4FFD-AC43-D75F81A26452}"/>
              </a:ext>
            </a:extLst>
          </p:cNvPr>
          <p:cNvSpPr txBox="1"/>
          <p:nvPr/>
        </p:nvSpPr>
        <p:spPr>
          <a:xfrm>
            <a:off x="597629" y="226381"/>
            <a:ext cx="111564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>
                <a:latin typeface="Cambria" panose="02040503050406030204" pitchFamily="18" charset="0"/>
                <a:ea typeface="Cambria" panose="02040503050406030204" pitchFamily="18" charset="0"/>
                <a:hlinkClick r:id="rId3"/>
              </a:rPr>
              <a:t>Сетевое сообщество педагогов Пермского края (perm.ru)</a:t>
            </a:r>
            <a:endParaRPr lang="ru-RU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83ED74B0-FAB5-4D85-9D84-01569D0686EC}"/>
              </a:ext>
            </a:extLst>
          </p:cNvPr>
          <p:cNvSpPr/>
          <p:nvPr/>
        </p:nvSpPr>
        <p:spPr>
          <a:xfrm>
            <a:off x="633140" y="3047260"/>
            <a:ext cx="1944210" cy="760811"/>
          </a:xfrm>
          <a:prstGeom prst="ellipse">
            <a:avLst/>
          </a:prstGeom>
          <a:noFill/>
          <a:ln w="57150">
            <a:solidFill>
              <a:srgbClr val="FFDF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473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519F1F9-E34B-4F73-ACEE-9E1B33745F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0536" y="1102367"/>
            <a:ext cx="9560623" cy="5390502"/>
          </a:xfrm>
          <a:prstGeom prst="rect">
            <a:avLst/>
          </a:prstGeom>
          <a:ln>
            <a:solidFill>
              <a:srgbClr val="8DA9DB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7413D10-37EF-4D84-8460-CFA58AAEB454}"/>
              </a:ext>
            </a:extLst>
          </p:cNvPr>
          <p:cNvSpPr txBox="1"/>
          <p:nvPr/>
        </p:nvSpPr>
        <p:spPr>
          <a:xfrm>
            <a:off x="1230838" y="365131"/>
            <a:ext cx="895488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Естественнонаучная грамотность </a:t>
            </a:r>
            <a:r>
              <a:rPr lang="ru-RU" sz="3200" dirty="0">
                <a:solidFill>
                  <a:srgbClr val="990000"/>
                </a:solidFill>
                <a:latin typeface="Cambria" panose="02040503050406030204" pitchFamily="18" charset="0"/>
                <a:ea typeface="Cambria" panose="020405030504060302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</a:t>
            </a:r>
            <a:r>
              <a:rPr lang="en-US" sz="3200" dirty="0">
                <a:solidFill>
                  <a:srgbClr val="990000"/>
                </a:solidFill>
                <a:latin typeface="Cambria" panose="02040503050406030204" pitchFamily="18" charset="0"/>
                <a:ea typeface="Cambria" panose="020405030504060302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instrao.ru)</a:t>
            </a:r>
            <a:endParaRPr lang="ru-RU" sz="3200" dirty="0">
              <a:solidFill>
                <a:srgbClr val="99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B401FD39-4AE6-4D22-BA66-38E1191E6B73}"/>
              </a:ext>
            </a:extLst>
          </p:cNvPr>
          <p:cNvSpPr/>
          <p:nvPr/>
        </p:nvSpPr>
        <p:spPr>
          <a:xfrm>
            <a:off x="1230838" y="3067994"/>
            <a:ext cx="1346512" cy="584775"/>
          </a:xfrm>
          <a:prstGeom prst="ellipse">
            <a:avLst/>
          </a:prstGeom>
          <a:noFill/>
          <a:ln w="57150">
            <a:solidFill>
              <a:srgbClr val="FFDF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952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3E1919E-EA82-44C8-BD22-BF72B73C82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30" r="1145"/>
          <a:stretch/>
        </p:blipFill>
        <p:spPr>
          <a:xfrm>
            <a:off x="1276030" y="1962809"/>
            <a:ext cx="9401177" cy="393526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D8630F3-0F45-44AF-9D75-15AE64930D50}"/>
              </a:ext>
            </a:extLst>
          </p:cNvPr>
          <p:cNvSpPr txBox="1"/>
          <p:nvPr/>
        </p:nvSpPr>
        <p:spPr>
          <a:xfrm>
            <a:off x="1157795" y="828173"/>
            <a:ext cx="1027684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latin typeface="Bookman Old Style" panose="020506040505050202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Открытый банк заданий для оценки естественнонаучной грамотности </a:t>
            </a:r>
            <a:r>
              <a:rPr lang="ru-RU" sz="2400" dirty="0">
                <a:solidFill>
                  <a:srgbClr val="990000"/>
                </a:solidFill>
                <a:latin typeface="Bookman Old Style" panose="020506040505050202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(fipi.ru)</a:t>
            </a:r>
            <a:endParaRPr lang="ru-RU" sz="2400" dirty="0">
              <a:solidFill>
                <a:srgbClr val="99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3707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81D18A-CCD2-4B4E-A865-F8FBBD2F17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DFE6CE-9955-409E-9D36-9C8D802E02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object 2">
            <a:extLst>
              <a:ext uri="{FF2B5EF4-FFF2-40B4-BE49-F238E27FC236}">
                <a16:creationId xmlns:a16="http://schemas.microsoft.com/office/drawing/2014/main" id="{275090E5-149F-49CF-B7A4-F5CF568808B5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E1C05E3-8686-4205-B47F-72B74F5C33D2}"/>
              </a:ext>
            </a:extLst>
          </p:cNvPr>
          <p:cNvSpPr/>
          <p:nvPr/>
        </p:nvSpPr>
        <p:spPr>
          <a:xfrm>
            <a:off x="1255253" y="1731640"/>
            <a:ext cx="9580880" cy="3648722"/>
          </a:xfrm>
          <a:prstGeom prst="rect">
            <a:avLst/>
          </a:prstGeom>
          <a:solidFill>
            <a:srgbClr val="FFD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i="0" u="none" strike="noStrike" kern="1200" cap="none" spc="0" normalizeH="0" baseline="0" noProof="0" dirty="0">
                <a:ln>
                  <a:noFill/>
                </a:ln>
                <a:solidFill>
                  <a:srgbClr val="343A4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СПАСИБО ЗА РАБОТУ, КОЛЛЕГИ!</a:t>
            </a:r>
          </a:p>
        </p:txBody>
      </p:sp>
    </p:spTree>
    <p:extLst>
      <p:ext uri="{BB962C8B-B14F-4D97-AF65-F5344CB8AC3E}">
        <p14:creationId xmlns:p14="http://schemas.microsoft.com/office/powerpoint/2010/main" val="3300869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3678056-F73B-4D54-B384-CEFEB1E1A2A7}"/>
              </a:ext>
            </a:extLst>
          </p:cNvPr>
          <p:cNvSpPr txBox="1"/>
          <p:nvPr/>
        </p:nvSpPr>
        <p:spPr>
          <a:xfrm>
            <a:off x="1932972" y="2483299"/>
            <a:ext cx="8831484" cy="31700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4000" dirty="0">
                <a:latin typeface="Cambria" panose="02040503050406030204" pitchFamily="18" charset="0"/>
                <a:ea typeface="Cambria" panose="02040503050406030204" pitchFamily="18" charset="0"/>
              </a:rPr>
              <a:t>Ссылка на запись вебинара: </a:t>
            </a: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https://events.webinar.ru/51207829/11692827/record-new/1763674723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4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4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601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DA9DB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11">
            <a:extLst>
              <a:ext uri="{FF2B5EF4-FFF2-40B4-BE49-F238E27FC236}">
                <a16:creationId xmlns:a16="http://schemas.microsoft.com/office/drawing/2014/main" id="{C797D5A3-FB02-4C6D-A28E-65933DBBEC0C}"/>
              </a:ext>
            </a:extLst>
          </p:cNvPr>
          <p:cNvGrpSpPr/>
          <p:nvPr/>
        </p:nvGrpSpPr>
        <p:grpSpPr>
          <a:xfrm>
            <a:off x="904240" y="1991360"/>
            <a:ext cx="10538460" cy="4469062"/>
            <a:chOff x="0" y="2007167"/>
            <a:chExt cx="10693400" cy="4483735"/>
          </a:xfrm>
        </p:grpSpPr>
        <p:sp>
          <p:nvSpPr>
            <p:cNvPr id="3" name="object 12">
              <a:extLst>
                <a:ext uri="{FF2B5EF4-FFF2-40B4-BE49-F238E27FC236}">
                  <a16:creationId xmlns:a16="http://schemas.microsoft.com/office/drawing/2014/main" id="{4EDC887D-C259-4308-B4F4-F371FB61BE15}"/>
                </a:ext>
              </a:extLst>
            </p:cNvPr>
            <p:cNvSpPr/>
            <p:nvPr/>
          </p:nvSpPr>
          <p:spPr>
            <a:xfrm>
              <a:off x="0" y="6064453"/>
              <a:ext cx="10693400" cy="11430"/>
            </a:xfrm>
            <a:custGeom>
              <a:avLst/>
              <a:gdLst/>
              <a:ahLst/>
              <a:cxnLst/>
              <a:rect l="l" t="t" r="r" b="b"/>
              <a:pathLst>
                <a:path w="10693400" h="11429">
                  <a:moveTo>
                    <a:pt x="10693400" y="11163"/>
                  </a:moveTo>
                  <a:lnTo>
                    <a:pt x="0" y="11163"/>
                  </a:lnTo>
                  <a:lnTo>
                    <a:pt x="0" y="0"/>
                  </a:lnTo>
                  <a:lnTo>
                    <a:pt x="10693400" y="0"/>
                  </a:lnTo>
                  <a:lnTo>
                    <a:pt x="10693400" y="11163"/>
                  </a:lnTo>
                  <a:close/>
                </a:path>
              </a:pathLst>
            </a:custGeom>
            <a:solidFill>
              <a:srgbClr val="1B1B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13">
              <a:extLst>
                <a:ext uri="{FF2B5EF4-FFF2-40B4-BE49-F238E27FC236}">
                  <a16:creationId xmlns:a16="http://schemas.microsoft.com/office/drawing/2014/main" id="{E9CAD53A-8A75-411F-9AFF-52D86EB7E2A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075284" y="2007167"/>
              <a:ext cx="3012732" cy="4483192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40212F8F-A872-4B47-A911-A23B1C41AC2A}"/>
              </a:ext>
            </a:extLst>
          </p:cNvPr>
          <p:cNvSpPr txBox="1"/>
          <p:nvPr/>
        </p:nvSpPr>
        <p:spPr>
          <a:xfrm>
            <a:off x="1730676" y="2655960"/>
            <a:ext cx="56871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ОБОБЩЁННЫЙ АНАЛИЗ ВЫПОЛНЕНИЯ ЗАДАНИЯ № 3</a:t>
            </a:r>
          </a:p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УЧАСТНИКОВ ГРУППЫ № 1</a:t>
            </a:r>
          </a:p>
        </p:txBody>
      </p:sp>
      <p:sp>
        <p:nvSpPr>
          <p:cNvPr id="6" name="Пузырек для мыслей: облако 5">
            <a:extLst>
              <a:ext uri="{FF2B5EF4-FFF2-40B4-BE49-F238E27FC236}">
                <a16:creationId xmlns:a16="http://schemas.microsoft.com/office/drawing/2014/main" id="{5557C5F2-3916-4791-BF04-1029A0BF36EB}"/>
              </a:ext>
            </a:extLst>
          </p:cNvPr>
          <p:cNvSpPr/>
          <p:nvPr/>
        </p:nvSpPr>
        <p:spPr>
          <a:xfrm>
            <a:off x="8861425" y="342265"/>
            <a:ext cx="2171700" cy="1533525"/>
          </a:xfrm>
          <a:prstGeom prst="cloudCallou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ХОРОШО, КОГДА МЫ ВМЕСТЕ!</a:t>
            </a:r>
          </a:p>
        </p:txBody>
      </p:sp>
    </p:spTree>
    <p:extLst>
      <p:ext uri="{BB962C8B-B14F-4D97-AF65-F5344CB8AC3E}">
        <p14:creationId xmlns:p14="http://schemas.microsoft.com/office/powerpoint/2010/main" val="2094592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4EF80039-14A7-40B2-A0A8-C5302DFD1D27}"/>
              </a:ext>
            </a:extLst>
          </p:cNvPr>
          <p:cNvSpPr/>
          <p:nvPr/>
        </p:nvSpPr>
        <p:spPr>
          <a:xfrm>
            <a:off x="8229600" y="1548783"/>
            <a:ext cx="3276600" cy="4362450"/>
          </a:xfrm>
          <a:prstGeom prst="roundRect">
            <a:avLst/>
          </a:prstGeom>
          <a:solidFill>
            <a:srgbClr val="8DA9D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Задание 3</a:t>
            </a:r>
          </a:p>
          <a:p>
            <a:pPr algn="ctr"/>
            <a:r>
              <a:rPr lang="ru-RU" sz="2800" spc="9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Мы создатели контента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(Создание комплексных заданий в формате </a:t>
            </a:r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PISA</a:t>
            </a: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)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34877408-6ED7-47C1-9499-691D7EB93ED0}"/>
              </a:ext>
            </a:extLst>
          </p:cNvPr>
          <p:cNvSpPr/>
          <p:nvPr/>
        </p:nvSpPr>
        <p:spPr>
          <a:xfrm>
            <a:off x="4633912" y="1586883"/>
            <a:ext cx="3276600" cy="4324350"/>
          </a:xfrm>
          <a:prstGeom prst="roundRect">
            <a:avLst/>
          </a:prstGeom>
          <a:solidFill>
            <a:srgbClr val="FFDF7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Задание 2</a:t>
            </a:r>
          </a:p>
          <a:p>
            <a:pPr algn="ctr"/>
            <a:r>
              <a:rPr lang="ru-RU" sz="2800" spc="9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Мы эксперты 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(создание характеристики заданий и системы оценивания)</a:t>
            </a:r>
          </a:p>
          <a:p>
            <a:pPr marL="12700" marR="5080" algn="ctr">
              <a:spcBef>
                <a:spcPts val="2110"/>
              </a:spcBef>
            </a:pP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8548B453-ABD9-4537-9E98-C0684FBCC919}"/>
              </a:ext>
            </a:extLst>
          </p:cNvPr>
          <p:cNvSpPr/>
          <p:nvPr/>
        </p:nvSpPr>
        <p:spPr>
          <a:xfrm>
            <a:off x="1038224" y="1586883"/>
            <a:ext cx="3276600" cy="4324350"/>
          </a:xfrm>
          <a:prstGeom prst="roundRect">
            <a:avLst/>
          </a:prstGeom>
          <a:solidFill>
            <a:srgbClr val="9ECB7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Задание 1</a:t>
            </a:r>
          </a:p>
          <a:p>
            <a:pPr algn="ctr"/>
            <a:r>
              <a:rPr lang="ru-RU" sz="2800" spc="9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Мы апробаторы 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(апробация заданий банка РЭШ)</a:t>
            </a:r>
          </a:p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96A2BD-B535-4AE9-B8C6-8F41F576CCDE}"/>
              </a:ext>
            </a:extLst>
          </p:cNvPr>
          <p:cNvSpPr txBox="1"/>
          <p:nvPr/>
        </p:nvSpPr>
        <p:spPr>
          <a:xfrm>
            <a:off x="3885460" y="361992"/>
            <a:ext cx="4421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Cambria" panose="02040503050406030204" pitchFamily="18" charset="0"/>
                <a:ea typeface="Cambria" panose="02040503050406030204" pitchFamily="18" charset="0"/>
              </a:rPr>
              <a:t>ЗАДАНИЯ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1011881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8B4AA38-71F9-4DA4-BF81-F870CFF72271}"/>
              </a:ext>
            </a:extLst>
          </p:cNvPr>
          <p:cNvSpPr txBox="1"/>
          <p:nvPr/>
        </p:nvSpPr>
        <p:spPr>
          <a:xfrm>
            <a:off x="1040909" y="420782"/>
            <a:ext cx="268771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ЗАДАНИЕ 3</a:t>
            </a:r>
            <a:endParaRPr lang="ru-RU" dirty="0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E1C29004-D81F-4C23-A71A-5B0F9627F841}"/>
              </a:ext>
            </a:extLst>
          </p:cNvPr>
          <p:cNvSpPr/>
          <p:nvPr/>
        </p:nvSpPr>
        <p:spPr>
          <a:xfrm>
            <a:off x="1040909" y="1322798"/>
            <a:ext cx="9958524" cy="2820719"/>
          </a:xfrm>
          <a:prstGeom prst="roundRect">
            <a:avLst/>
          </a:prstGeom>
          <a:solidFill>
            <a:srgbClr val="FFDF79">
              <a:alpha val="70000"/>
            </a:srgbClr>
          </a:solidFill>
          <a:ln>
            <a:solidFill>
              <a:srgbClr val="FFDF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СОЗДАНИЕ КОМПЛЕКСНОГО ЗАДАНИЯ ПО ЕНГ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Срок выполнения задания: </a:t>
            </a: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20 сентября 2022 года</a:t>
            </a:r>
          </a:p>
          <a:p>
            <a:r>
              <a:rPr lang="ru-RU" sz="28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Подпись файла: </a:t>
            </a: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Фамилия_Название задания</a:t>
            </a:r>
          </a:p>
          <a:p>
            <a:endParaRPr lang="ru-RU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860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AB4A0780-C521-459B-AF1B-CDD79F76B2A3}"/>
              </a:ext>
            </a:extLst>
          </p:cNvPr>
          <p:cNvSpPr/>
          <p:nvPr/>
        </p:nvSpPr>
        <p:spPr>
          <a:xfrm>
            <a:off x="914400" y="1717960"/>
            <a:ext cx="10040645" cy="4794600"/>
          </a:xfrm>
          <a:prstGeom prst="roundRect">
            <a:avLst/>
          </a:prstGeom>
          <a:solidFill>
            <a:srgbClr val="9ECB7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Документ </a:t>
            </a:r>
            <a:r>
              <a:rPr lang="en-US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Word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Название документа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Сведения об авторе</a:t>
            </a:r>
          </a:p>
          <a:p>
            <a:pPr marL="971550" lvl="1" indent="-514350">
              <a:buClr>
                <a:schemeClr val="tx1"/>
              </a:buClr>
              <a:buFont typeface="+mj-lt"/>
              <a:buAutoNum type="alphaLcParenR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ФИО</a:t>
            </a:r>
          </a:p>
          <a:p>
            <a:pPr marL="971550" lvl="1" indent="-514350">
              <a:buClr>
                <a:schemeClr val="tx1"/>
              </a:buClr>
              <a:buFont typeface="+mj-lt"/>
              <a:buAutoNum type="alphaLcParenR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Предмет</a:t>
            </a:r>
          </a:p>
          <a:p>
            <a:pPr marL="971550" lvl="1" indent="-514350">
              <a:buClr>
                <a:schemeClr val="tx1"/>
              </a:buClr>
              <a:buFont typeface="+mj-lt"/>
              <a:buAutoNum type="alphaLcParenR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ОО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Комплексное задание в формате </a:t>
            </a:r>
            <a:r>
              <a:rPr lang="en-US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PISA</a:t>
            </a: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с таблицами: Характеристики заданий и система оценивания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1D568A-13D6-46FF-B54D-0AD1757FEDFE}"/>
              </a:ext>
            </a:extLst>
          </p:cNvPr>
          <p:cNvSpPr txBox="1"/>
          <p:nvPr/>
        </p:nvSpPr>
        <p:spPr>
          <a:xfrm>
            <a:off x="914400" y="515775"/>
            <a:ext cx="1024483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ОБЩИЕ ТРЕБОВАНИЯ К ОФОРМЛЕНИЮ ОТЧЁТА ПО ВЫПОЛНЕНИЮ ЗАДАНИЯ </a:t>
            </a:r>
          </a:p>
        </p:txBody>
      </p:sp>
    </p:spTree>
    <p:extLst>
      <p:ext uri="{BB962C8B-B14F-4D97-AF65-F5344CB8AC3E}">
        <p14:creationId xmlns:p14="http://schemas.microsoft.com/office/powerpoint/2010/main" val="1253737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72952A16-7611-EB15-7920-A56228A43003}"/>
              </a:ext>
            </a:extLst>
          </p:cNvPr>
          <p:cNvSpPr/>
          <p:nvPr/>
        </p:nvSpPr>
        <p:spPr>
          <a:xfrm>
            <a:off x="1134319" y="1102858"/>
            <a:ext cx="9923362" cy="3518837"/>
          </a:xfrm>
          <a:prstGeom prst="roundRect">
            <a:avLst/>
          </a:prstGeom>
          <a:solidFill>
            <a:srgbClr val="8DA9D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Прислали выполненное комплексное задание 6 человек, но один автор выслал 3 задания. Всего 8 комплексных заданий.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 комплексных задания состоят из 7 заданий 5 комплексных заданий состоят из 5 заданий, 1 комплексное задание состоит из 3 заданий.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12480E-BBF2-CCAB-C4E3-ED6F21409D5E}"/>
              </a:ext>
            </a:extLst>
          </p:cNvPr>
          <p:cNvSpPr txBox="1"/>
          <p:nvPr/>
        </p:nvSpPr>
        <p:spPr>
          <a:xfrm>
            <a:off x="1088020" y="381965"/>
            <a:ext cx="96880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КРАТКИЕ СВЕДЕНИЯ О ВЫПОЛНЕНИИ ЗАДАНИЯ</a:t>
            </a:r>
          </a:p>
        </p:txBody>
      </p:sp>
    </p:spTree>
    <p:extLst>
      <p:ext uri="{BB962C8B-B14F-4D97-AF65-F5344CB8AC3E}">
        <p14:creationId xmlns:p14="http://schemas.microsoft.com/office/powerpoint/2010/main" val="3540321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CD0C7DB8-8C1D-4312-3C75-36D8D9ADA8B7}"/>
              </a:ext>
            </a:extLst>
          </p:cNvPr>
          <p:cNvSpPr/>
          <p:nvPr/>
        </p:nvSpPr>
        <p:spPr>
          <a:xfrm>
            <a:off x="914400" y="921156"/>
            <a:ext cx="9907930" cy="5015689"/>
          </a:xfrm>
          <a:prstGeom prst="roundRect">
            <a:avLst/>
          </a:prstGeom>
          <a:solidFill>
            <a:srgbClr val="FFDF7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E994AF6-A52C-3582-8360-E6A106811540}"/>
              </a:ext>
            </a:extLst>
          </p:cNvPr>
          <p:cNvSpPr txBox="1"/>
          <p:nvPr/>
        </p:nvSpPr>
        <p:spPr>
          <a:xfrm>
            <a:off x="1111170" y="336382"/>
            <a:ext cx="9120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ЗАМЕЧАНИЯ ПО АНАЛИТИЧЕСКОМУ ОТЧЁТУ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D1E652-4325-E309-49D0-670765427FAF}"/>
              </a:ext>
            </a:extLst>
          </p:cNvPr>
          <p:cNvSpPr txBox="1"/>
          <p:nvPr/>
        </p:nvSpPr>
        <p:spPr>
          <a:xfrm>
            <a:off x="1375460" y="1164223"/>
            <a:ext cx="9446870" cy="594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0238" indent="-630238">
              <a:spcAft>
                <a:spcPts val="1000"/>
              </a:spcAft>
              <a:buFont typeface="+mj-lt"/>
              <a:buAutoNum type="arabicPeriod"/>
            </a:pPr>
            <a:r>
              <a:rPr lang="ru-RU" sz="32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слишком большая вводная часть;</a:t>
            </a:r>
          </a:p>
          <a:p>
            <a:pPr marL="630238" indent="-630238">
              <a:spcAft>
                <a:spcPts val="1000"/>
              </a:spcAft>
              <a:buFont typeface="+mj-lt"/>
              <a:buAutoNum type="arabicPeriod"/>
            </a:pPr>
            <a:r>
              <a:rPr lang="ru-RU" sz="3200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очень длинный текст в заданиях;</a:t>
            </a:r>
            <a:endParaRPr lang="ru-RU" sz="3200" dirty="0"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30238" indent="-630238">
              <a:spcAft>
                <a:spcPts val="1000"/>
              </a:spcAft>
              <a:buFont typeface="+mj-lt"/>
              <a:buAutoNum type="arabicPeriod"/>
            </a:pPr>
            <a:r>
              <a:rPr lang="ru-RU" sz="32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часть заданий не являются заданиями по функциональной грамотности; </a:t>
            </a:r>
          </a:p>
          <a:p>
            <a:pPr marL="630238" indent="-630238">
              <a:spcAft>
                <a:spcPts val="1000"/>
              </a:spcAft>
              <a:buFont typeface="+mj-lt"/>
              <a:buAutoNum type="arabicPeriod"/>
            </a:pPr>
            <a:r>
              <a:rPr lang="ru-RU" sz="32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содержание работы;</a:t>
            </a:r>
          </a:p>
          <a:p>
            <a:pPr marL="630238" indent="-630238">
              <a:spcAft>
                <a:spcPts val="1000"/>
              </a:spcAft>
              <a:buFont typeface="+mj-lt"/>
              <a:buAutoNum type="arabicPeriod"/>
            </a:pPr>
            <a:r>
              <a:rPr lang="ru-RU" sz="32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оформление работы;</a:t>
            </a:r>
          </a:p>
          <a:p>
            <a:pPr marL="630238" indent="-630238">
              <a:spcAft>
                <a:spcPts val="1000"/>
              </a:spcAft>
              <a:buFont typeface="+mj-lt"/>
              <a:buAutoNum type="arabicPeriod"/>
            </a:pPr>
            <a:r>
              <a:rPr lang="ru-RU" sz="32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критерии оценивания.</a:t>
            </a:r>
          </a:p>
          <a:p>
            <a:pPr marL="342900" indent="-342900">
              <a:lnSpc>
                <a:spcPts val="1690"/>
              </a:lnSpc>
              <a:spcAft>
                <a:spcPts val="1000"/>
              </a:spcAft>
              <a:buFont typeface="+mj-lt"/>
              <a:buAutoNum type="arabicPeriod"/>
            </a:pP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2800" i="0" dirty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2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761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967913-FE85-E020-F47F-89CE714741FE}"/>
              </a:ext>
            </a:extLst>
          </p:cNvPr>
          <p:cNvSpPr txBox="1"/>
          <p:nvPr/>
        </p:nvSpPr>
        <p:spPr>
          <a:xfrm>
            <a:off x="1188720" y="447040"/>
            <a:ext cx="9408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Georgia" panose="02040502050405020303" pitchFamily="18" charset="0"/>
              </a:rPr>
              <a:t>ПРЕДСТАВЛЕННЫЕ РАБОТЫ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92F61D35-7AC8-8651-880C-47FE9B408236}"/>
              </a:ext>
            </a:extLst>
          </p:cNvPr>
          <p:cNvSpPr/>
          <p:nvPr/>
        </p:nvSpPr>
        <p:spPr>
          <a:xfrm>
            <a:off x="1188720" y="1198880"/>
            <a:ext cx="9855200" cy="1174206"/>
          </a:xfrm>
          <a:prstGeom prst="roundRect">
            <a:avLst/>
          </a:prstGeom>
          <a:solidFill>
            <a:srgbClr val="9EC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Простейшие механизмы: экскурс в доисторическое, Арктика, Путешествие магнита.</a:t>
            </a:r>
            <a:endParaRPr lang="ru-RU" sz="2800" dirty="0">
              <a:solidFill>
                <a:schemeClr val="tx1"/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1A019C2B-5004-D9D2-225A-4365C6A4F08A}"/>
              </a:ext>
            </a:extLst>
          </p:cNvPr>
          <p:cNvSpPr/>
          <p:nvPr/>
        </p:nvSpPr>
        <p:spPr>
          <a:xfrm>
            <a:off x="1188720" y="2582092"/>
            <a:ext cx="9855200" cy="975360"/>
          </a:xfrm>
          <a:prstGeom prst="roundRect">
            <a:avLst/>
          </a:prstGeom>
          <a:solidFill>
            <a:srgbClr val="FFD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Исследование морских глубин.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BB8B137C-8B67-ACA8-6B25-2011886D619B}"/>
              </a:ext>
            </a:extLst>
          </p:cNvPr>
          <p:cNvSpPr/>
          <p:nvPr/>
        </p:nvSpPr>
        <p:spPr>
          <a:xfrm>
            <a:off x="1188720" y="3882572"/>
            <a:ext cx="9855200" cy="1148080"/>
          </a:xfrm>
          <a:prstGeom prst="roundRect">
            <a:avLst/>
          </a:prstGeom>
          <a:solidFill>
            <a:srgbClr val="8DA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tx1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Тепловые явления (2 работы).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5FF5B250-B4F0-6A12-2903-ABAA4F04DFD5}"/>
              </a:ext>
            </a:extLst>
          </p:cNvPr>
          <p:cNvSpPr/>
          <p:nvPr/>
        </p:nvSpPr>
        <p:spPr>
          <a:xfrm>
            <a:off x="1188720" y="5354320"/>
            <a:ext cx="9855200" cy="1056640"/>
          </a:xfrm>
          <a:prstGeom prst="roundRect">
            <a:avLst/>
          </a:prstGeom>
          <a:solidFill>
            <a:srgbClr val="FFD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tx1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Диффузия.</a:t>
            </a:r>
            <a:endParaRPr lang="ru-RU" sz="32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104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DA9DB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6">
            <a:extLst>
              <a:ext uri="{FF2B5EF4-FFF2-40B4-BE49-F238E27FC236}">
                <a16:creationId xmlns:a16="http://schemas.microsoft.com/office/drawing/2014/main" id="{F16FCA60-2E8F-4614-AF21-97620456A5EE}"/>
              </a:ext>
            </a:extLst>
          </p:cNvPr>
          <p:cNvGrpSpPr/>
          <p:nvPr/>
        </p:nvGrpSpPr>
        <p:grpSpPr>
          <a:xfrm>
            <a:off x="749300" y="3408883"/>
            <a:ext cx="10693400" cy="3289300"/>
            <a:chOff x="0" y="3349737"/>
            <a:chExt cx="10693400" cy="3289300"/>
          </a:xfrm>
        </p:grpSpPr>
        <p:sp>
          <p:nvSpPr>
            <p:cNvPr id="3" name="object 7">
              <a:extLst>
                <a:ext uri="{FF2B5EF4-FFF2-40B4-BE49-F238E27FC236}">
                  <a16:creationId xmlns:a16="http://schemas.microsoft.com/office/drawing/2014/main" id="{1EF4EAC8-8026-4E54-A70C-91A714F088F3}"/>
                </a:ext>
              </a:extLst>
            </p:cNvPr>
            <p:cNvSpPr/>
            <p:nvPr/>
          </p:nvSpPr>
          <p:spPr>
            <a:xfrm>
              <a:off x="0" y="6064453"/>
              <a:ext cx="10693400" cy="11430"/>
            </a:xfrm>
            <a:custGeom>
              <a:avLst/>
              <a:gdLst/>
              <a:ahLst/>
              <a:cxnLst/>
              <a:rect l="l" t="t" r="r" b="b"/>
              <a:pathLst>
                <a:path w="10693400" h="11429">
                  <a:moveTo>
                    <a:pt x="10693400" y="11163"/>
                  </a:moveTo>
                  <a:lnTo>
                    <a:pt x="0" y="11163"/>
                  </a:lnTo>
                  <a:lnTo>
                    <a:pt x="0" y="0"/>
                  </a:lnTo>
                  <a:lnTo>
                    <a:pt x="10693400" y="0"/>
                  </a:lnTo>
                  <a:lnTo>
                    <a:pt x="10693400" y="11163"/>
                  </a:lnTo>
                  <a:close/>
                </a:path>
              </a:pathLst>
            </a:custGeom>
            <a:solidFill>
              <a:srgbClr val="1B1B1B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4" name="object 8">
              <a:extLst>
                <a:ext uri="{FF2B5EF4-FFF2-40B4-BE49-F238E27FC236}">
                  <a16:creationId xmlns:a16="http://schemas.microsoft.com/office/drawing/2014/main" id="{29ABD2AF-FF9F-4E8D-9A65-D9B6BFF42CCA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93104" y="3349737"/>
              <a:ext cx="3447792" cy="3289300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6B2E9974-CA45-4F23-8D93-C57C27CB45D1}"/>
              </a:ext>
            </a:extLst>
          </p:cNvPr>
          <p:cNvSpPr txBox="1"/>
          <p:nvPr/>
        </p:nvSpPr>
        <p:spPr>
          <a:xfrm>
            <a:off x="5729928" y="2491565"/>
            <a:ext cx="52730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ИНФОРМАЦИОННЫЕ РЕСУРСЫ ПО ЕСТЕСТВЕННОНАУЧНОЙ ГРАМОТНОСТИ</a:t>
            </a:r>
          </a:p>
        </p:txBody>
      </p:sp>
      <p:sp>
        <p:nvSpPr>
          <p:cNvPr id="8" name="Пузырек для мыслей: облако 7">
            <a:extLst>
              <a:ext uri="{FF2B5EF4-FFF2-40B4-BE49-F238E27FC236}">
                <a16:creationId xmlns:a16="http://schemas.microsoft.com/office/drawing/2014/main" id="{1152409A-B32D-4D1E-B152-B6B3B073BB5E}"/>
              </a:ext>
            </a:extLst>
          </p:cNvPr>
          <p:cNvSpPr/>
          <p:nvPr/>
        </p:nvSpPr>
        <p:spPr>
          <a:xfrm>
            <a:off x="3248026" y="607984"/>
            <a:ext cx="2914650" cy="2124075"/>
          </a:xfrm>
          <a:prstGeom prst="cloudCallou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НУ ХОТЯ БЫ, ЧТО ТО…</a:t>
            </a:r>
          </a:p>
        </p:txBody>
      </p:sp>
    </p:spTree>
    <p:extLst>
      <p:ext uri="{BB962C8B-B14F-4D97-AF65-F5344CB8AC3E}">
        <p14:creationId xmlns:p14="http://schemas.microsoft.com/office/powerpoint/2010/main" val="22512670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8928</TotalTime>
  <Words>294</Words>
  <Application>Microsoft Office PowerPoint</Application>
  <PresentationFormat>Широкоэкранный</PresentationFormat>
  <Paragraphs>60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Bookman Old Style</vt:lpstr>
      <vt:lpstr>Calibri</vt:lpstr>
      <vt:lpstr>Calibri Light</vt:lpstr>
      <vt:lpstr>Cambria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Надежда</cp:lastModifiedBy>
  <cp:revision>26</cp:revision>
  <dcterms:created xsi:type="dcterms:W3CDTF">2022-04-18T10:52:30Z</dcterms:created>
  <dcterms:modified xsi:type="dcterms:W3CDTF">2022-10-14T14:52:16Z</dcterms:modified>
</cp:coreProperties>
</file>