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4" r:id="rId4"/>
    <p:sldId id="338" r:id="rId5"/>
    <p:sldId id="339" r:id="rId6"/>
    <p:sldId id="341" r:id="rId7"/>
    <p:sldId id="342" r:id="rId8"/>
    <p:sldId id="354" r:id="rId9"/>
    <p:sldId id="273" r:id="rId10"/>
    <p:sldId id="337" r:id="rId11"/>
    <p:sldId id="352" r:id="rId12"/>
    <p:sldId id="320" r:id="rId13"/>
    <p:sldId id="276" r:id="rId14"/>
    <p:sldId id="35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F79"/>
    <a:srgbClr val="8DA9DB"/>
    <a:srgbClr val="9ECB7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5653" autoAdjust="0"/>
    <p:restoredTop sz="94690" autoAdjust="0"/>
  </p:normalViewPr>
  <p:slideViewPr>
    <p:cSldViewPr snapToGrid="0">
      <p:cViewPr varScale="1">
        <p:scale>
          <a:sx n="77" d="100"/>
          <a:sy n="77" d="100"/>
        </p:scale>
        <p:origin x="3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84918-01B2-4FC0-B5C7-DF56C3BB8FDB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92DB7-30D8-4B20-923E-31C81F06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92DB7-30D8-4B20-923E-31C81F06EB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2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BA16D-A3D5-43C8-A0E0-837E0CAF2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E3FD0D-5B92-4BAF-B178-1CA821DC9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31C7C-F073-489F-B9F2-B0D08CF66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746E3C-4E1C-4999-A864-2131A18F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19B9A4-2633-4F7E-A587-F7A3929B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0368F-8F4D-4847-AEA3-DF5DF553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D658A2-E24B-495B-87E8-5DD942E99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6685BB-04E1-4FF2-8FE2-EDD564B83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2FE5C7-24BC-4D47-9F74-4A2D4AE0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B2595-CB9A-4350-BABD-AA1A6FA5B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5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FD954C-A12F-4CB9-8B69-B4E3F1164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978713-C4CA-43B9-BC52-DC488D037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B2464D-8A94-41F6-A2E3-DA7E27EC5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D6611-6E23-4759-8477-8D3930F9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45380-F396-4369-915B-0A76802D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8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3B9FA-A60E-49A7-BD6D-2E6AE9DA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E200D1-9DD9-40A4-87B1-A67FC0868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51D7CF-424D-4975-9528-8FB2756F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F4BC76-561C-49DE-BBF4-E6FF723D5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D17125-5BE1-4762-A738-FB084EF3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7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35C06-F23A-43F9-A1DF-8EC7A4E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D4CE8E-BE7A-4B10-8711-CA92EE739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9E9DC1-4C67-49D2-9EB6-41654BE9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A4590-5161-4D23-B919-7C09E5F0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61AE59-593A-48B2-A4F3-8B893F56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7A23C-019A-4142-BE0D-4A93F635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395DD-87C5-4A6A-AF41-6C3976F75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B0A8BB-D80D-4F01-819E-B7E0AD33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E25D9F-2E75-4E8A-871E-77FDCD68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3B6B54-072C-42D9-AC30-60C2B326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6E22FA-843E-492C-9C90-AA6E4A869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1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C1C1E-6C3F-41AE-9086-ED326E48E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94FAFD-9078-4067-9B77-D925CE5B8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03D09C-5FDB-49F8-A04E-66F9508EB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3CE7DF-D082-440F-8C32-91B80CBED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D99C5E-4165-4459-BE65-4D3A1F465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80595F-0198-4816-A2F0-6504A2AE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A6F621-F485-43A6-949E-AC5E723D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C64305-58A2-49B1-9B0F-1116F6C8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4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06B1-1F72-4A97-90E7-C6C28924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B84578-964E-4F0A-8FDF-0C6EDCBA9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52A93D-A247-4C05-B43B-B66916F5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90841E-D5FC-4237-8318-974D5285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9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ED25C1-408A-4177-B318-27B49DE2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093738-2240-4A81-A3A4-A247CD3C2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C2401E-7745-4477-B96B-E291747A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1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34D04-4D4D-474A-8AE5-800B5EBB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A1F50-B8D4-4004-A069-E8509E6AA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83E26B-1B45-4042-8335-FCC42652D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3DB5CC-77AA-4CDC-B3FC-5331BACB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A9544E-306B-4C44-BEF0-860A09A1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E7B49F-AE0E-4F7B-8CD2-34C03989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3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FD1D-A9ED-4082-8B20-B95E67B6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7B014B-300C-44D3-98BD-81C6298A1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656C1C-31B4-4C30-A092-304E714A0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DB9E74-2FF2-4419-94A9-241C14419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774875-F3F0-4F17-AA8D-0236E706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D74F9E-67EB-4C74-9FB6-BE78DE21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6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01BFB-E856-4C68-B059-3D5602DB7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519D0-60CF-4B62-8523-47BAEAF78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35587-F897-4A65-96BE-4A0DDDD64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B41E0-299C-491F-B64B-D2F7057F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7E370E-69FA-41A1-A7EC-60892D930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6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mm.iro.perm.ru/groups/funkcionalnaya-gramotnost-obuchayushchihsya/events?page=2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bank-zadaniy/estestvennonauchnaya-gramotnost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otkrytyy-bank-zadaniy-dlya-otsenki-yestestvennonauchnoy-gramotnosti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51207829/507759445/record-new/109339718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182019"/>
            <a:ext cx="9580880" cy="4173055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7315D-5D0A-445C-B9C1-A8DFB29C6099}"/>
              </a:ext>
            </a:extLst>
          </p:cNvPr>
          <p:cNvSpPr txBox="1"/>
          <p:nvPr/>
        </p:nvSpPr>
        <p:spPr>
          <a:xfrm>
            <a:off x="1994516" y="1352079"/>
            <a:ext cx="820296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ВЕБИНАР-КОНСУЛЬТАЦИЯ № 3 ДЛЯ УЧИТЕЛЕЙ ФИЗИКИ- УЧАСТНИКОВ ПРОЕКТА «ОБРАЗОВАТЕЛЬНЫЙ ЛИФТ: ШНОР-2022» </a:t>
            </a:r>
          </a:p>
          <a:p>
            <a:pPr algn="ctr"/>
            <a:r>
              <a:rPr lang="ru-RU" sz="4000" b="1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Группа 2</a:t>
            </a:r>
            <a:endParaRPr lang="ru-RU" sz="4000" b="1" i="0" dirty="0">
              <a:solidFill>
                <a:srgbClr val="343A4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9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4A342-2924-402E-AA8F-56F0E08BD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17" y="960439"/>
            <a:ext cx="11050006" cy="5449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B25A19-2B66-4FFD-AC43-D75F81A26452}"/>
              </a:ext>
            </a:extLst>
          </p:cNvPr>
          <p:cNvSpPr txBox="1"/>
          <p:nvPr/>
        </p:nvSpPr>
        <p:spPr>
          <a:xfrm>
            <a:off x="597629" y="226381"/>
            <a:ext cx="111564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Сетевое сообщество педагогов Пермского края (perm.ru)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3ED74B0-FAB5-4D85-9D84-01569D0686EC}"/>
              </a:ext>
            </a:extLst>
          </p:cNvPr>
          <p:cNvSpPr/>
          <p:nvPr/>
        </p:nvSpPr>
        <p:spPr>
          <a:xfrm>
            <a:off x="633140" y="3047260"/>
            <a:ext cx="1944210" cy="760811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73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19F1F9-E34B-4F73-ACEE-9E1B33745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36" y="1102367"/>
            <a:ext cx="9560623" cy="5390502"/>
          </a:xfrm>
          <a:prstGeom prst="rect">
            <a:avLst/>
          </a:prstGeom>
          <a:ln>
            <a:solidFill>
              <a:srgbClr val="8DA9DB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413D10-37EF-4D84-8460-CFA58AAEB454}"/>
              </a:ext>
            </a:extLst>
          </p:cNvPr>
          <p:cNvSpPr txBox="1"/>
          <p:nvPr/>
        </p:nvSpPr>
        <p:spPr>
          <a:xfrm>
            <a:off x="1230838" y="365131"/>
            <a:ext cx="89548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Естественнонаучная грамотность </a:t>
            </a:r>
            <a:r>
              <a:rPr lang="ru-RU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en-US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instrao.ru)</a:t>
            </a:r>
            <a:endParaRPr lang="ru-RU" sz="3200" dirty="0">
              <a:solidFill>
                <a:srgbClr val="99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401FD39-4AE6-4D22-BA66-38E1191E6B73}"/>
              </a:ext>
            </a:extLst>
          </p:cNvPr>
          <p:cNvSpPr/>
          <p:nvPr/>
        </p:nvSpPr>
        <p:spPr>
          <a:xfrm>
            <a:off x="1230838" y="3067994"/>
            <a:ext cx="1346512" cy="584775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52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1919E-EA82-44C8-BD22-BF72B73C8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0" r="1145"/>
          <a:stretch/>
        </p:blipFill>
        <p:spPr>
          <a:xfrm>
            <a:off x="1276030" y="1962809"/>
            <a:ext cx="9401177" cy="3935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8630F3-0F45-44AF-9D75-15AE64930D50}"/>
              </a:ext>
            </a:extLst>
          </p:cNvPr>
          <p:cNvSpPr txBox="1"/>
          <p:nvPr/>
        </p:nvSpPr>
        <p:spPr>
          <a:xfrm>
            <a:off x="1157795" y="828173"/>
            <a:ext cx="102768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Открытый банк заданий для оценки естественнонаучной грамотности </a:t>
            </a:r>
            <a:r>
              <a:rPr lang="ru-RU" sz="2400" dirty="0">
                <a:solidFill>
                  <a:srgbClr val="990000"/>
                </a:solidFill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(fipi.ru)</a:t>
            </a:r>
            <a:endParaRPr lang="ru-RU" sz="2400" dirty="0">
              <a:solidFill>
                <a:srgbClr val="99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70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731640"/>
            <a:ext cx="9580880" cy="3648722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>
                <a:ln>
                  <a:noFill/>
                </a:ln>
                <a:solidFill>
                  <a:srgbClr val="343A4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330086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678056-F73B-4D54-B384-CEFEB1E1A2A7}"/>
              </a:ext>
            </a:extLst>
          </p:cNvPr>
          <p:cNvSpPr txBox="1"/>
          <p:nvPr/>
        </p:nvSpPr>
        <p:spPr>
          <a:xfrm>
            <a:off x="1932972" y="2483299"/>
            <a:ext cx="8831484" cy="31700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Ссылка на запись вебинара: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https://events.webinar.ru/51207829/507759445/record-new/1093397184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0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1">
            <a:extLst>
              <a:ext uri="{FF2B5EF4-FFF2-40B4-BE49-F238E27FC236}">
                <a16:creationId xmlns:a16="http://schemas.microsoft.com/office/drawing/2014/main" id="{C797D5A3-FB02-4C6D-A28E-65933DBBEC0C}"/>
              </a:ext>
            </a:extLst>
          </p:cNvPr>
          <p:cNvGrpSpPr/>
          <p:nvPr/>
        </p:nvGrpSpPr>
        <p:grpSpPr>
          <a:xfrm>
            <a:off x="904240" y="1991360"/>
            <a:ext cx="10538460" cy="4469062"/>
            <a:chOff x="0" y="2007167"/>
            <a:chExt cx="10693400" cy="4483735"/>
          </a:xfrm>
        </p:grpSpPr>
        <p:sp>
          <p:nvSpPr>
            <p:cNvPr id="3" name="object 12">
              <a:extLst>
                <a:ext uri="{FF2B5EF4-FFF2-40B4-BE49-F238E27FC236}">
                  <a16:creationId xmlns:a16="http://schemas.microsoft.com/office/drawing/2014/main" id="{4EDC887D-C259-4308-B4F4-F371FB61BE1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3">
              <a:extLst>
                <a:ext uri="{FF2B5EF4-FFF2-40B4-BE49-F238E27FC236}">
                  <a16:creationId xmlns:a16="http://schemas.microsoft.com/office/drawing/2014/main" id="{E9CAD53A-8A75-411F-9AFF-52D86EB7E2A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5284" y="2007167"/>
              <a:ext cx="3012732" cy="4483192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0212F8F-A872-4B47-A911-A23B1C41AC2A}"/>
              </a:ext>
            </a:extLst>
          </p:cNvPr>
          <p:cNvSpPr txBox="1"/>
          <p:nvPr/>
        </p:nvSpPr>
        <p:spPr>
          <a:xfrm>
            <a:off x="1730676" y="2655960"/>
            <a:ext cx="5687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ОБОБЩЁННЫЙ АНАЛИЗ ВЫПОЛНЕНИЯ ЗАДАНИЯ № 3</a:t>
            </a:r>
          </a:p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УЧАСТНИКОВ ГРУППЫ № 2</a:t>
            </a:r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557C5F2-3916-4791-BF04-1029A0BF36EB}"/>
              </a:ext>
            </a:extLst>
          </p:cNvPr>
          <p:cNvSpPr/>
          <p:nvPr/>
        </p:nvSpPr>
        <p:spPr>
          <a:xfrm>
            <a:off x="8861425" y="342265"/>
            <a:ext cx="2171700" cy="153352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ХОРОШО, КОГДА МЫ ВМЕСТЕ!</a:t>
            </a:r>
          </a:p>
        </p:txBody>
      </p:sp>
    </p:spTree>
    <p:extLst>
      <p:ext uri="{BB962C8B-B14F-4D97-AF65-F5344CB8AC3E}">
        <p14:creationId xmlns:p14="http://schemas.microsoft.com/office/powerpoint/2010/main" val="2094592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EF80039-14A7-40B2-A0A8-C5302DFD1D27}"/>
              </a:ext>
            </a:extLst>
          </p:cNvPr>
          <p:cNvSpPr/>
          <p:nvPr/>
        </p:nvSpPr>
        <p:spPr>
          <a:xfrm>
            <a:off x="8229600" y="1548783"/>
            <a:ext cx="3276600" cy="4362450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создатели контента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комплексных заданий в формате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PISA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)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4877408-6ED7-47C1-9499-691D7EB93ED0}"/>
              </a:ext>
            </a:extLst>
          </p:cNvPr>
          <p:cNvSpPr/>
          <p:nvPr/>
        </p:nvSpPr>
        <p:spPr>
          <a:xfrm>
            <a:off x="4633912" y="1586883"/>
            <a:ext cx="3276600" cy="4324350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эксперты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характеристики заданий и системы оценивания)</a:t>
            </a:r>
          </a:p>
          <a:p>
            <a:pPr marL="12700" marR="5080" algn="ctr">
              <a:spcBef>
                <a:spcPts val="2110"/>
              </a:spcBef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8548B453-ABD9-4537-9E98-C0684FBCC919}"/>
              </a:ext>
            </a:extLst>
          </p:cNvPr>
          <p:cNvSpPr/>
          <p:nvPr/>
        </p:nvSpPr>
        <p:spPr>
          <a:xfrm>
            <a:off x="1038224" y="1586883"/>
            <a:ext cx="3276600" cy="432435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1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апробаторы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(апробация заданий банка РЭШ)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96A2BD-B535-4AE9-B8C6-8F41F576CCDE}"/>
              </a:ext>
            </a:extLst>
          </p:cNvPr>
          <p:cNvSpPr txBox="1"/>
          <p:nvPr/>
        </p:nvSpPr>
        <p:spPr>
          <a:xfrm>
            <a:off x="3885460" y="361992"/>
            <a:ext cx="442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ЗАДАНИЯ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01188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B4AA38-71F9-4DA4-BF81-F870CFF72271}"/>
              </a:ext>
            </a:extLst>
          </p:cNvPr>
          <p:cNvSpPr txBox="1"/>
          <p:nvPr/>
        </p:nvSpPr>
        <p:spPr>
          <a:xfrm>
            <a:off x="1040909" y="420782"/>
            <a:ext cx="2687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1C29004-D81F-4C23-A71A-5B0F9627F841}"/>
              </a:ext>
            </a:extLst>
          </p:cNvPr>
          <p:cNvSpPr/>
          <p:nvPr/>
        </p:nvSpPr>
        <p:spPr>
          <a:xfrm>
            <a:off x="1040909" y="1322798"/>
            <a:ext cx="9958524" cy="282071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КОМПЛЕКСНОГО ЗАДАНИЯ ПО ЕНГ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Срок выполнения задания: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 сентября 2022 года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Фамилия_Название задания</a:t>
            </a: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6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4A0780-C521-459B-AF1B-CDD79F76B2A3}"/>
              </a:ext>
            </a:extLst>
          </p:cNvPr>
          <p:cNvSpPr/>
          <p:nvPr/>
        </p:nvSpPr>
        <p:spPr>
          <a:xfrm>
            <a:off x="914400" y="1717960"/>
            <a:ext cx="10040645" cy="479460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Документ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Word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Название документа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Сведения об авторе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ФИО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Предмет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Комплексное задание в формате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PISA</a:t>
            </a: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 таблицами: Характеристики заданий и система оценивания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1D568A-13D6-46FF-B54D-0AD1757FEDFE}"/>
              </a:ext>
            </a:extLst>
          </p:cNvPr>
          <p:cNvSpPr txBox="1"/>
          <p:nvPr/>
        </p:nvSpPr>
        <p:spPr>
          <a:xfrm>
            <a:off x="914400" y="515775"/>
            <a:ext cx="102448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1253737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2952A16-7611-EB15-7920-A56228A43003}"/>
              </a:ext>
            </a:extLst>
          </p:cNvPr>
          <p:cNvSpPr/>
          <p:nvPr/>
        </p:nvSpPr>
        <p:spPr>
          <a:xfrm>
            <a:off x="1134319" y="1102859"/>
            <a:ext cx="9923362" cy="2450569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12480E-BBF2-CCAB-C4E3-ED6F21409D5E}"/>
              </a:ext>
            </a:extLst>
          </p:cNvPr>
          <p:cNvSpPr txBox="1"/>
          <p:nvPr/>
        </p:nvSpPr>
        <p:spPr>
          <a:xfrm>
            <a:off x="1088020" y="381965"/>
            <a:ext cx="9688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КРАТКИЕ СВЕДЕНИЯ О ВЫПОЛНЕНИИ ЗАДАНИЯ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BD7359-4BC8-A583-8A91-2AF97FF0C819}"/>
              </a:ext>
            </a:extLst>
          </p:cNvPr>
          <p:cNvSpPr txBox="1"/>
          <p:nvPr/>
        </p:nvSpPr>
        <p:spPr>
          <a:xfrm>
            <a:off x="1180618" y="1388962"/>
            <a:ext cx="98307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Прислали выполненное комплексное задание 4 человека.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3 комплексных задания состоят из 5 заданий, 1 комплексное задание состоит из 4 заданий.  </a:t>
            </a:r>
          </a:p>
        </p:txBody>
      </p:sp>
    </p:spTree>
    <p:extLst>
      <p:ext uri="{BB962C8B-B14F-4D97-AF65-F5344CB8AC3E}">
        <p14:creationId xmlns:p14="http://schemas.microsoft.com/office/powerpoint/2010/main" val="354032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D0C7DB8-8C1D-4312-3C75-36D8D9ADA8B7}"/>
              </a:ext>
            </a:extLst>
          </p:cNvPr>
          <p:cNvSpPr/>
          <p:nvPr/>
        </p:nvSpPr>
        <p:spPr>
          <a:xfrm>
            <a:off x="914400" y="921156"/>
            <a:ext cx="9907930" cy="501568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994AF6-A52C-3582-8360-E6A106811540}"/>
              </a:ext>
            </a:extLst>
          </p:cNvPr>
          <p:cNvSpPr txBox="1"/>
          <p:nvPr/>
        </p:nvSpPr>
        <p:spPr>
          <a:xfrm>
            <a:off x="1111170" y="336382"/>
            <a:ext cx="912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ЗАМЕЧАНИЯ ПО АНАЛИТИЧЕСКОМУ ОТЧЁТУ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D1E652-4325-E309-49D0-670765427FAF}"/>
              </a:ext>
            </a:extLst>
          </p:cNvPr>
          <p:cNvSpPr txBox="1"/>
          <p:nvPr/>
        </p:nvSpPr>
        <p:spPr>
          <a:xfrm>
            <a:off x="1375460" y="1164223"/>
            <a:ext cx="9446870" cy="594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слишком большая вводная часть;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длинный текст в заданиях;</a:t>
            </a:r>
            <a:endParaRPr lang="ru-RU" sz="32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часть заданий не являются заданиями по функциональной грамотности; 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работы;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работы;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оценивания.</a:t>
            </a:r>
          </a:p>
          <a:p>
            <a:pPr marL="342900" indent="-342900">
              <a:lnSpc>
                <a:spcPts val="1690"/>
              </a:lnSpc>
              <a:spcAft>
                <a:spcPts val="1000"/>
              </a:spcAft>
              <a:buFont typeface="+mj-lt"/>
              <a:buAutoNum type="arabicPeriod"/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6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967913-FE85-E020-F47F-89CE714741FE}"/>
              </a:ext>
            </a:extLst>
          </p:cNvPr>
          <p:cNvSpPr txBox="1"/>
          <p:nvPr/>
        </p:nvSpPr>
        <p:spPr>
          <a:xfrm>
            <a:off x="1188720" y="447040"/>
            <a:ext cx="9408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ПРЕДСТАВЛЕННЫЕ РАБОТЫ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92F61D35-7AC8-8651-880C-47FE9B408236}"/>
              </a:ext>
            </a:extLst>
          </p:cNvPr>
          <p:cNvSpPr/>
          <p:nvPr/>
        </p:nvSpPr>
        <p:spPr>
          <a:xfrm>
            <a:off x="1188720" y="1249680"/>
            <a:ext cx="9855200" cy="975360"/>
          </a:xfrm>
          <a:prstGeom prst="roundRect">
            <a:avLst/>
          </a:prstGeom>
          <a:solidFill>
            <a:srgbClr val="9EC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lnSpc>
                <a:spcPts val="169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Бестолковый свет или немного о тенях</a:t>
            </a:r>
            <a:endParaRPr lang="ru-RU" sz="3200" dirty="0">
              <a:solidFill>
                <a:schemeClr val="tx1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A019C2B-5004-D9D2-225A-4365C6A4F08A}"/>
              </a:ext>
            </a:extLst>
          </p:cNvPr>
          <p:cNvSpPr/>
          <p:nvPr/>
        </p:nvSpPr>
        <p:spPr>
          <a:xfrm>
            <a:off x="1188720" y="2560320"/>
            <a:ext cx="9855200" cy="975360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Туман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B8B137C-8B67-ACA8-6B25-2011886D619B}"/>
              </a:ext>
            </a:extLst>
          </p:cNvPr>
          <p:cNvSpPr/>
          <p:nvPr/>
        </p:nvSpPr>
        <p:spPr>
          <a:xfrm>
            <a:off x="1168400" y="3870960"/>
            <a:ext cx="9855200" cy="1148080"/>
          </a:xfrm>
          <a:prstGeom prst="roundRect">
            <a:avLst/>
          </a:prstGeom>
          <a:solidFill>
            <a:srgbClr val="8D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Огни святого Эльма.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5FF5B250-B4F0-6A12-2903-ABAA4F04DFD5}"/>
              </a:ext>
            </a:extLst>
          </p:cNvPr>
          <p:cNvSpPr/>
          <p:nvPr/>
        </p:nvSpPr>
        <p:spPr>
          <a:xfrm>
            <a:off x="1188720" y="5354320"/>
            <a:ext cx="9855200" cy="1056640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 мире, природе движется всё.</a:t>
            </a:r>
            <a:endParaRPr lang="ru-RU" sz="32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104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6">
            <a:extLst>
              <a:ext uri="{FF2B5EF4-FFF2-40B4-BE49-F238E27FC236}">
                <a16:creationId xmlns:a16="http://schemas.microsoft.com/office/drawing/2014/main" id="{F16FCA60-2E8F-4614-AF21-97620456A5EE}"/>
              </a:ext>
            </a:extLst>
          </p:cNvPr>
          <p:cNvGrpSpPr/>
          <p:nvPr/>
        </p:nvGrpSpPr>
        <p:grpSpPr>
          <a:xfrm>
            <a:off x="749300" y="3408883"/>
            <a:ext cx="10693400" cy="3289300"/>
            <a:chOff x="0" y="3349737"/>
            <a:chExt cx="10693400" cy="3289300"/>
          </a:xfrm>
        </p:grpSpPr>
        <p:sp>
          <p:nvSpPr>
            <p:cNvPr id="3" name="object 7">
              <a:extLst>
                <a:ext uri="{FF2B5EF4-FFF2-40B4-BE49-F238E27FC236}">
                  <a16:creationId xmlns:a16="http://schemas.microsoft.com/office/drawing/2014/main" id="{1EF4EAC8-8026-4E54-A70C-91A714F088F3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" name="object 8">
              <a:extLst>
                <a:ext uri="{FF2B5EF4-FFF2-40B4-BE49-F238E27FC236}">
                  <a16:creationId xmlns:a16="http://schemas.microsoft.com/office/drawing/2014/main" id="{29ABD2AF-FF9F-4E8D-9A65-D9B6BFF42CC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3104" y="3349737"/>
              <a:ext cx="3447792" cy="32893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2E9974-CA45-4F23-8D93-C57C27CB45D1}"/>
              </a:ext>
            </a:extLst>
          </p:cNvPr>
          <p:cNvSpPr txBox="1"/>
          <p:nvPr/>
        </p:nvSpPr>
        <p:spPr>
          <a:xfrm>
            <a:off x="5729928" y="2491565"/>
            <a:ext cx="5273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ИНФОРМАЦИОННЫЕ РЕСУРСЫ ПО ЕСТЕСТВЕННОНАУЧНОЙ ГРАМОТНОСТИ</a:t>
            </a:r>
          </a:p>
        </p:txBody>
      </p:sp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1152409A-B32D-4D1E-B152-B6B3B073BB5E}"/>
              </a:ext>
            </a:extLst>
          </p:cNvPr>
          <p:cNvSpPr/>
          <p:nvPr/>
        </p:nvSpPr>
        <p:spPr>
          <a:xfrm>
            <a:off x="3248026" y="607984"/>
            <a:ext cx="2914650" cy="212407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НУ ХОТЯ БЫ, ЧТО ТО…</a:t>
            </a:r>
          </a:p>
        </p:txBody>
      </p:sp>
    </p:spTree>
    <p:extLst>
      <p:ext uri="{BB962C8B-B14F-4D97-AF65-F5344CB8AC3E}">
        <p14:creationId xmlns:p14="http://schemas.microsoft.com/office/powerpoint/2010/main" val="2251267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8951</TotalTime>
  <Words>270</Words>
  <Application>Microsoft Office PowerPoint</Application>
  <PresentationFormat>Широкоэкранный</PresentationFormat>
  <Paragraphs>60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Cambria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Надежда</cp:lastModifiedBy>
  <cp:revision>25</cp:revision>
  <dcterms:created xsi:type="dcterms:W3CDTF">2022-04-18T10:52:30Z</dcterms:created>
  <dcterms:modified xsi:type="dcterms:W3CDTF">2022-10-14T14:57:18Z</dcterms:modified>
</cp:coreProperties>
</file>