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32" r:id="rId5"/>
    <p:sldId id="261" r:id="rId6"/>
    <p:sldId id="259" r:id="rId7"/>
    <p:sldId id="260" r:id="rId8"/>
    <p:sldId id="263" r:id="rId9"/>
    <p:sldId id="262" r:id="rId10"/>
    <p:sldId id="282" r:id="rId11"/>
    <p:sldId id="283" r:id="rId12"/>
    <p:sldId id="284" r:id="rId13"/>
    <p:sldId id="285" r:id="rId14"/>
    <p:sldId id="281" r:id="rId15"/>
    <p:sldId id="291" r:id="rId16"/>
    <p:sldId id="328" r:id="rId17"/>
    <p:sldId id="329" r:id="rId18"/>
    <p:sldId id="327" r:id="rId19"/>
    <p:sldId id="330" r:id="rId20"/>
    <p:sldId id="331" r:id="rId21"/>
    <p:sldId id="292" r:id="rId22"/>
    <p:sldId id="286" r:id="rId23"/>
    <p:sldId id="287" r:id="rId24"/>
    <p:sldId id="288" r:id="rId25"/>
    <p:sldId id="319" r:id="rId26"/>
    <p:sldId id="294" r:id="rId27"/>
    <p:sldId id="320" r:id="rId28"/>
    <p:sldId id="322" r:id="rId29"/>
    <p:sldId id="323" r:id="rId30"/>
    <p:sldId id="289" r:id="rId31"/>
    <p:sldId id="295" r:id="rId32"/>
    <p:sldId id="296" r:id="rId33"/>
    <p:sldId id="293" r:id="rId34"/>
    <p:sldId id="324" r:id="rId35"/>
    <p:sldId id="33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8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4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3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1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6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31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2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4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0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8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5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0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7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9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5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CA0E47-55A9-46B9-AE7F-507B7DF7080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98EA83-F9E1-479A-BE23-EFD410142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finansovaya-gramotnos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iv.instrao.ru/bank-zadaniy/finansovaya-gramotnost/" TargetMode="Externa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finansovaya-gramotnos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kalsina.alla@mail.r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185/11614717/7d6c285c86204043cb489b76bec3c60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etevoiobmen2021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523681" y="1122781"/>
            <a:ext cx="9141370" cy="23850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1523681" y="3602137"/>
            <a:ext cx="9141370" cy="16532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object 2"/>
          <p:cNvPicPr/>
          <p:nvPr/>
        </p:nvPicPr>
        <p:blipFill>
          <a:blip r:embed="rId2"/>
          <a:stretch/>
        </p:blipFill>
        <p:spPr>
          <a:xfrm>
            <a:off x="0" y="447"/>
            <a:ext cx="12189453" cy="6854947"/>
          </a:xfrm>
          <a:prstGeom prst="rect">
            <a:avLst/>
          </a:prstGeom>
          <a:ln w="0">
            <a:noFill/>
          </a:ln>
        </p:spPr>
      </p:pic>
      <p:sp>
        <p:nvSpPr>
          <p:cNvPr id="314" name="CustomShape 3"/>
          <p:cNvSpPr/>
          <p:nvPr/>
        </p:nvSpPr>
        <p:spPr>
          <a:xfrm>
            <a:off x="1188565" y="1021633"/>
            <a:ext cx="9578353" cy="4711427"/>
          </a:xfrm>
          <a:prstGeom prst="rect">
            <a:avLst/>
          </a:prstGeom>
          <a:solidFill>
            <a:srgbClr val="9A2A4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1944107" y="1600438"/>
            <a:ext cx="8200452" cy="61848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FFFFFF"/>
                </a:solidFill>
                <a:latin typeface="Cambria"/>
                <a:ea typeface="Cambria"/>
              </a:rPr>
              <a:t> ВЕБИНАР- КОНСУЛЬТАЦИЯ №1 ДЛЯ УЧИТЕЛЕЙ ОБЩЕСТВОЗНАНИЯ- УЧАСТНИКОВ ПРОЕКТА «ОБРАЗОВАТЕЛЬНЫЙ ЛИФТ: ШНОР-2022» </a:t>
            </a:r>
          </a:p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FFFFFF"/>
                </a:solidFill>
                <a:latin typeface="Cambria"/>
                <a:ea typeface="Cambria"/>
              </a:rPr>
              <a:t>ГРУППА 2</a:t>
            </a:r>
          </a:p>
          <a:p>
            <a:pPr algn="ctr">
              <a:lnSpc>
                <a:spcPct val="100000"/>
              </a:lnSpc>
            </a:pPr>
            <a:endParaRPr lang="ru-RU" sz="4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2EE6F-3B24-B7CB-9CA0-4B34D321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 педагогов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55D16-A9D1-EF78-257B-B7ACFDAD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обследуемых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учащихся компетентности в области финансовой грамотности не сформированы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Учащиеся отметили, что знают, «что в младших классах ведется этот курс и знания, наверное, лучше», 2 отметили, что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выполнении задания информация в окошке справа не совпадала с заданием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(номер затруднились назвать). Все отметили, что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большинство ответов отмечали «наугад», так как результат не влиял на отметку.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5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1F102-D54C-AD9B-6E49-3B168A1B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 педагогов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7524B-FE99-21D7-7C64-66B085BE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5 класса справились с заданиями успешно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возникли при выполнения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на соответствия, в чём заключается функция электронных денег.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Дети   с работой  справились частично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не выполнены задания 3 и 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473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B1EDC-E073-C832-1DE9-C75E9CF7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 педагогов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F8AD5-3AE0-09C0-4CE0-152C9DD7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выполнявших работу справились очень хорошо,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ученика достигли высокого уровня сформированности финансовой грамотности.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Предложенная работа обучающимся понравилась, они отмечают её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ориентированную ценность, важность для повседневной жизни человека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Особых затруднений в целом диагностическая работа не вызвала.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36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7AB7A-3D9C-0019-FA59-DC63746D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Выводы педагогов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FE8B0-66F2-668F-0F05-0F9A0EC3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обсуждения результатов работы с учениками, пришли к выводу, что надо вводить такие задание чаще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Потому что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часть неверных ответов была связана с недопониманием того, как выполняются такие работы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частности, пятое задание ребятами было выполнено неверно, из-за того, что нужно объяснить свой ответ.  Таже для них оказалось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тяжелым понимание того, насколько «большим» должен быть развернутый ответ.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разбора,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провести еще одну такую диагностическую работу, только уже для всего класса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6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roup 1"/>
          <p:cNvGrpSpPr/>
          <p:nvPr/>
        </p:nvGrpSpPr>
        <p:grpSpPr>
          <a:xfrm>
            <a:off x="861008" y="2655821"/>
            <a:ext cx="10690968" cy="3642366"/>
            <a:chOff x="861120" y="2655720"/>
            <a:chExt cx="10692360" cy="3642840"/>
          </a:xfrm>
        </p:grpSpPr>
        <p:sp>
          <p:nvSpPr>
            <p:cNvPr id="409" name="CustomShape 2"/>
            <p:cNvSpPr/>
            <p:nvPr/>
          </p:nvSpPr>
          <p:spPr>
            <a:xfrm>
              <a:off x="861120" y="6046560"/>
              <a:ext cx="10692360" cy="936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10" name="object 12"/>
            <p:cNvPicPr/>
            <p:nvPr/>
          </p:nvPicPr>
          <p:blipFill>
            <a:blip r:embed="rId2"/>
            <a:stretch/>
          </p:blipFill>
          <p:spPr>
            <a:xfrm>
              <a:off x="1622160" y="2655720"/>
              <a:ext cx="2008800" cy="3642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1" name="CustomShape 3"/>
          <p:cNvSpPr/>
          <p:nvPr/>
        </p:nvSpPr>
        <p:spPr>
          <a:xfrm>
            <a:off x="4745622" y="2285429"/>
            <a:ext cx="5512322" cy="43997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pc="-1" dirty="0">
                <a:latin typeface="Cambria"/>
                <a:ea typeface="Cambria"/>
              </a:rPr>
              <a:t> Задание №2 к вебинару 29 августа 2022 г. </a:t>
            </a:r>
            <a:r>
              <a:rPr lang="ru-RU" sz="4000" b="1" spc="-1" dirty="0">
                <a:solidFill>
                  <a:srgbClr val="FFFFFF"/>
                </a:solidFill>
                <a:latin typeface="Cambria"/>
                <a:ea typeface="Cambria"/>
              </a:rPr>
              <a:t>ЗАДАНИЙАДАНИЙ ПО ФИНАНСОВОЙ ГРАМОТНОСТИ (PISA)</a:t>
            </a:r>
            <a:endParaRPr lang="ru-RU" sz="4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spc="-1" dirty="0"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1737134" y="1029552"/>
            <a:ext cx="2446601" cy="1253717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latin typeface="Calibri"/>
                <a:ea typeface="Cambria"/>
              </a:rPr>
              <a:t>ЭТО ИНТЕРЕСНО?</a:t>
            </a:r>
            <a:endParaRPr lang="ru-RU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604E3-A594-C48B-55E5-A1AA3EE9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ЗАДАНИЕ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7E78-066A-787D-0657-756B186E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РАЗРАБОТАТЬ  РАБОЧУЮ  ПРОГРАММУ по предмету ОБЩЕСТВОЗНАНИЕ,  с помощью  КОНСТРУКТОРА  РАБОЧИХ ПРОГРАММ с  УЧЕТОМ заданий по ФИНАСОВОЙ 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8498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40D52-A8F3-44FE-AA3D-353ECA2E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910443"/>
            <a:ext cx="9601196" cy="65314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231F20"/>
                </a:solidFill>
                <a:effectLst/>
                <a:latin typeface="AcademyC"/>
              </a:rPr>
              <a:t>Апробация примерных рабочих программ начального общего и основного общего образования в 2021-2022 учебном году</a:t>
            </a:r>
            <a:br>
              <a:rPr lang="ru-RU" sz="3200" b="0" i="0" dirty="0">
                <a:solidFill>
                  <a:srgbClr val="231F20"/>
                </a:solidFill>
                <a:effectLst/>
                <a:latin typeface="AcademyC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E006D-B6CF-DF68-A189-1E70EAB5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800"/>
              </a:spcAft>
            </a:pPr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В период </a:t>
            </a:r>
            <a:r>
              <a:rPr lang="ru-RU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с 15 сентября 2021 года по 30 апреля 2022 года </a:t>
            </a:r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в школах России проведена апробация 38 Примерных рабочих программ по учебным предметам –16 предметам начальной школы и </a:t>
            </a:r>
            <a:r>
              <a:rPr lang="ru-RU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22 предметам основной школы.</a:t>
            </a:r>
            <a:endParaRPr lang="ru-RU" b="1" i="0" dirty="0">
              <a:solidFill>
                <a:srgbClr val="231F20"/>
              </a:solidFill>
              <a:effectLst/>
              <a:latin typeface="AGLettericaC"/>
            </a:endParaRPr>
          </a:p>
          <a:p>
            <a:pPr algn="just">
              <a:spcAft>
                <a:spcPts val="800"/>
              </a:spcAft>
            </a:pPr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Апробация Примерных рабочих программ проведена в двух видах – «Экспертная оценка» и «Применение в учебном процессе». В общей сложности в 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апробационных</a:t>
            </a:r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процедурах приняли участие более </a:t>
            </a:r>
            <a:r>
              <a:rPr lang="ru-RU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60 тысяч педагогов из всех 85 регионов страны</a:t>
            </a:r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231F20"/>
              </a:solidFill>
              <a:effectLst/>
              <a:latin typeface="AGLetterica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46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65C44-9310-FE85-BBB6-E74E09C9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31803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rgbClr val="231F20"/>
                </a:solidFill>
                <a:effectLst/>
                <a:latin typeface="AcademyC"/>
              </a:rPr>
              <a:t>Апробация примерных рабочих программ начального общего и основного общего образования в 2021-2022 учебном году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4B0CB-AA74-BA5E-2B9F-90114429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Примерные рабочие программы прошли </a:t>
            </a:r>
            <a:r>
              <a:rPr lang="ru-RU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успешную апробацию, получив положительную оценку большинством участников по ключевым направлениям.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Примерные рабочие программы </a:t>
            </a:r>
            <a:r>
              <a:rPr lang="ru-RU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могут быть использованы учителями российских школ в педагогической деятельности в условиях перехода на обучение по обновленным ФГОС начального общего и основного общего образования.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59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18FA1-67A3-4A10-B853-ACFEF80E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2" y="226380"/>
            <a:ext cx="11789546" cy="66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11962-C116-D180-D9F1-EB0106FD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УЧЕБНОГО ПРЕДМЕТА «ОБЩЕСТВОЗНАНИЕ»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2745E-441F-46A2-FE44-2E87DD3E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6 класс </a:t>
            </a:r>
            <a:r>
              <a:rPr lang="ru-RU" sz="3200" dirty="0"/>
              <a:t>Человек и его социальное окружение. Общество, в котором мы живём.</a:t>
            </a:r>
          </a:p>
          <a:p>
            <a:r>
              <a:rPr lang="ru-RU" sz="3200" dirty="0"/>
              <a:t> </a:t>
            </a:r>
            <a:r>
              <a:rPr lang="ru-RU" sz="3200" b="1" dirty="0"/>
              <a:t>7 класс </a:t>
            </a:r>
            <a:r>
              <a:rPr lang="ru-RU" sz="3200" dirty="0"/>
              <a:t>Социальные ценности и нормы. Человек как участник правовых отношений Основы российского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27727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2D66A-85C4-376E-17D6-DC7C6E9B2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 вебинара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D550F7-8D7E-8378-A597-44F204007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77553"/>
            <a:ext cx="6096000" cy="830134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ГРУППА 2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руководитель: Кальсина Алла Алексеевна доцент, канд. ист. наук</a:t>
            </a:r>
          </a:p>
        </p:txBody>
      </p:sp>
    </p:spTree>
    <p:extLst>
      <p:ext uri="{BB962C8B-B14F-4D97-AF65-F5344CB8AC3E}">
        <p14:creationId xmlns:p14="http://schemas.microsoft.com/office/powerpoint/2010/main" val="2070879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18939-4D11-51BE-3D6B-1FD5D504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УЧЕБНОГО ПРЕДМЕТА «ОБЩЕСТВОЗНАНИЕ»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0EF26-D5F4-A4BD-5AA6-0A054107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8 класс </a:t>
            </a:r>
            <a:r>
              <a:rPr lang="ru-RU" sz="3600" dirty="0"/>
              <a:t>Человек в экономических отношениях. Человек в мире культуры</a:t>
            </a:r>
          </a:p>
          <a:p>
            <a:r>
              <a:rPr lang="ru-RU" sz="3600" b="1" dirty="0"/>
              <a:t>9 класс   </a:t>
            </a:r>
            <a:r>
              <a:rPr lang="ru-RU" sz="3600" dirty="0"/>
              <a:t>Человек в политическом измерении  Гражданин и государство</a:t>
            </a:r>
          </a:p>
          <a:p>
            <a:r>
              <a:rPr lang="ru-RU" sz="3600" dirty="0"/>
              <a:t>Человек в системе социальных отношений  Человек в современном изменяющемся мире</a:t>
            </a:r>
          </a:p>
        </p:txBody>
      </p:sp>
    </p:spTree>
    <p:extLst>
      <p:ext uri="{BB962C8B-B14F-4D97-AF65-F5344CB8AC3E}">
        <p14:creationId xmlns:p14="http://schemas.microsoft.com/office/powerpoint/2010/main" val="268402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8310F-166F-1AC7-210B-2C82638E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ДЕЙСТВИЙ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C588F-EC7F-C09C-D966-D83525D8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Зайти на сайт  </a:t>
            </a:r>
            <a:r>
              <a:rPr lang="ru-RU" b="1" dirty="0"/>
              <a:t>ЕДИНОЕ СОДЕРЖАНИЕ  ОБЩЕГО ОБРАЗОВАНИЯ </a:t>
            </a:r>
          </a:p>
          <a:p>
            <a:r>
              <a:rPr lang="ru-RU" dirty="0"/>
              <a:t>2.  ОТКРЫТЬ  ВКЛАДКУ </a:t>
            </a:r>
            <a:r>
              <a:rPr lang="ru-RU" b="1" dirty="0"/>
              <a:t>КОНСТРУКТОР РАБОЧИХ ПРОГРАММ ПО УЧЕБНЫМ ПРЕДМЕТАМ</a:t>
            </a:r>
          </a:p>
          <a:p>
            <a:r>
              <a:rPr lang="ru-RU" b="1" dirty="0"/>
              <a:t>3. Прочитать  ВИДЕОИНСТРУКЦИЮ по работе  с КОНСТРУКТОРОМ РАБОЧИХ ПРОГРАММ</a:t>
            </a:r>
          </a:p>
          <a:p>
            <a:r>
              <a:rPr lang="ru-RU" b="1" dirty="0"/>
              <a:t>4. ЗАРЕГИСТРИРОВАТЬСЯ и войти</a:t>
            </a:r>
          </a:p>
        </p:txBody>
      </p:sp>
    </p:spTree>
    <p:extLst>
      <p:ext uri="{BB962C8B-B14F-4D97-AF65-F5344CB8AC3E}">
        <p14:creationId xmlns:p14="http://schemas.microsoft.com/office/powerpoint/2010/main" val="300928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18FA1-67A3-4A10-B853-ACFEF80E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226380"/>
            <a:ext cx="11789546" cy="66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7CD87-9578-4429-9215-7EE213B76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6" y="530995"/>
            <a:ext cx="11248008" cy="63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71BF9-24B4-4D36-8824-01D20D5A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9" y="275208"/>
            <a:ext cx="11702741" cy="65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FF6C7-CC42-47CD-8689-E6516C73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3" t="7216" r="15539" b="17999"/>
          <a:stretch/>
        </p:blipFill>
        <p:spPr>
          <a:xfrm>
            <a:off x="195309" y="230820"/>
            <a:ext cx="4995169" cy="30361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3F3B46-E90E-4E8A-BF37-5E190536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61" y="2389757"/>
            <a:ext cx="7785717" cy="4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CB06-E5EB-22BA-E13D-0172251E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ДЕЙСТВИЙ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FB2CC-BA91-EADF-EE51-CE842A64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5.  </a:t>
            </a:r>
            <a:r>
              <a:rPr lang="ru-RU" b="1" dirty="0"/>
              <a:t>ВЫБРАТЬ УЧЕБНЫЙ ПРЕДМЕТ И ШАБЛОН  РАБОЧЕЙ ПРОГРАММЫ</a:t>
            </a:r>
          </a:p>
          <a:p>
            <a:r>
              <a:rPr lang="ru-RU" b="1" dirty="0"/>
              <a:t>6.  ЗАПОЛНИТЬ  ТИТУЛЬНЫЙ ЛИСТ</a:t>
            </a:r>
          </a:p>
          <a:p>
            <a:r>
              <a:rPr lang="ru-RU" b="1" dirty="0"/>
              <a:t>7. НАЙТИ РАЗДЕЛ «ТЕМАТИЧЕСКОЕ  ПЛАНИРОВАНИЕ»</a:t>
            </a:r>
          </a:p>
          <a:p>
            <a:r>
              <a:rPr lang="ru-RU" b="1" dirty="0"/>
              <a:t>8  ЗАПОЛНИТЬ ЖЕЛТЫЕ  ВКЛАДКИ И СОХРАНИТЬ </a:t>
            </a:r>
          </a:p>
          <a:p>
            <a:r>
              <a:rPr lang="ru-RU" b="1" dirty="0"/>
              <a:t>9. ЗАЙТИ НА  САЙТ    </a:t>
            </a: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Финансовая грамотность (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dirty="0">
              <a:solidFill>
                <a:srgbClr val="0070C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900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03A33-C5A5-467A-B9E1-B89C21AF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8" y="473290"/>
            <a:ext cx="11034944" cy="62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116BD3-3D80-4F63-8C81-3E636639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7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DC898A-D227-459D-A706-06B8A29B9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2" t="6991" r="21651" b="10291"/>
          <a:stretch/>
        </p:blipFill>
        <p:spPr>
          <a:xfrm>
            <a:off x="1651247" y="248576"/>
            <a:ext cx="7563774" cy="60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1B337-476D-6D13-271D-276B8689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ПЛАН  ВЕБИНАРА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C7C46-9AC2-C057-5103-71320E88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ОБОБЩЕННЫЙ АНАЛИЗ РЕЗУЛЬТАТОВ ВЫПОЛНЕНИЯ ЗАДАНИЯ 1</a:t>
            </a:r>
          </a:p>
          <a:p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2.</a:t>
            </a:r>
            <a:r>
              <a:rPr lang="ru-RU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УСЛОВИЯ ВЫПОЛНЕНИЯ   СЛЕДУЮЩЕГО ЗАДАНИЯ</a:t>
            </a:r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  К ВЕБИНАРУ  29 августа 2022 г.</a:t>
            </a:r>
            <a:b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27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92077D-1029-4ECD-A73A-CF665A63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00" y="2876935"/>
            <a:ext cx="5768706" cy="28182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A0F9-A9A5-4001-81FF-4D2C403E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10" y="1017916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/>
              <a:t>САЙТ ФИНАНСОВАЯ ГРАМОТНОСТЬ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88F9CB-BFE8-474A-B670-F81C1E12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Банк заданий 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  <a:p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84B42-6C88-4BC5-B66C-97F0C728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94" y="2876935"/>
            <a:ext cx="5126961" cy="2537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6C0D2-03B0-4165-ACB8-43540F256D72}"/>
              </a:ext>
            </a:extLst>
          </p:cNvPr>
          <p:cNvSpPr txBox="1"/>
          <p:nvPr/>
        </p:nvSpPr>
        <p:spPr>
          <a:xfrm>
            <a:off x="6096000" y="21082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Финансовая грамотность 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D5C1FDA-ABBE-4C5B-B733-88961E4FCFE0}"/>
              </a:ext>
            </a:extLst>
          </p:cNvPr>
          <p:cNvSpPr/>
          <p:nvPr/>
        </p:nvSpPr>
        <p:spPr>
          <a:xfrm>
            <a:off x="368949" y="4767943"/>
            <a:ext cx="914477" cy="29064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7FB6D9A-FFD4-4548-984E-CB2D7C0508E3}"/>
              </a:ext>
            </a:extLst>
          </p:cNvPr>
          <p:cNvCxnSpPr>
            <a:stCxn id="13" idx="7"/>
          </p:cNvCxnSpPr>
          <p:nvPr/>
        </p:nvCxnSpPr>
        <p:spPr>
          <a:xfrm flipV="1">
            <a:off x="1149504" y="2569866"/>
            <a:ext cx="6100382" cy="22406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53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F867D-DC8D-238A-8B34-9927D32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ДЕЙСТВИЙ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A3C4D-783B-A622-5FA7-20F418071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10.  ПОДОБРАТЬ 6  ЗАДАНИЙ для 1 параллели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(  НА ВЫБОР 5 - 9 класс) на  сайте Финансовая грамотность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11.  СДЕЛАТЬ  ССЫЛКИ  НА ЗАДАНИЯ  И ПРИКРЕПИТЬ ССЫЛКИ В ТЕМАТИЧЕСКОЕ  ПЛАНИРОВАНИЕ ВО ВКЛАДКЕ «ЭЛЕКТРОННЫЕ ЦИФРОВЫЕ ОБРАЗОВАТЕЛЬНЫЕ РЕСУРСЫ»</a:t>
            </a:r>
          </a:p>
          <a:p>
            <a:r>
              <a:rPr lang="ru-RU" b="1" dirty="0">
                <a:solidFill>
                  <a:schemeClr val="tx1"/>
                </a:solidFill>
              </a:rPr>
              <a:t>12. </a:t>
            </a:r>
            <a:r>
              <a:rPr lang="ru-RU" sz="2400" dirty="0"/>
              <a:t>В ТЕМАТИЧЕСКОМ ПЛАНИРОВАНИИ </a:t>
            </a:r>
            <a:r>
              <a:rPr lang="ru-RU" sz="2400" b="1" dirty="0"/>
              <a:t>указать  время,  выделяемое  на  уроке на задание  по ФИНАНСОВОЙ ГРАМОТНОСТИ В ГРАФЕ ПРАКТИЧЕСКАЯ РАБОТА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9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835D9-43FE-6367-C2B6-81E2C6E8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3EF58-28F5-47BF-1B27-6275396C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E2A813-DBDD-412B-8CAC-AC8DF21C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6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82094-E291-5C9B-C65F-DE7E1AD0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СРОК  СДАЧИ  РАБОЧЕЙ ПРОГРАМЫ С ПОДОБРАННЫМИ ЗАДАНИЯМИ ПО ФГ ДО  20 августа  2022</a:t>
            </a:r>
            <a:r>
              <a:rPr lang="en-US" b="1" dirty="0"/>
              <a:t>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1E23B-5BFB-2AFA-0352-FF23ED66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400" dirty="0"/>
              <a:t>присылать  материалы на  почту:</a:t>
            </a:r>
          </a:p>
          <a:p>
            <a:r>
              <a:rPr lang="en-US" sz="4400" dirty="0">
                <a:hlinkClick r:id="rId2"/>
              </a:rPr>
              <a:t>kalsina.alla@mail.ru</a:t>
            </a:r>
            <a:endParaRPr lang="ru-RU" sz="4400" dirty="0"/>
          </a:p>
          <a:p>
            <a:pPr marL="0" indent="0">
              <a:buNone/>
            </a:pPr>
            <a:r>
              <a:rPr lang="ru-RU" sz="4400" dirty="0"/>
              <a:t> руководителю группы </a:t>
            </a:r>
            <a:r>
              <a:rPr lang="ru-RU" sz="4400" dirty="0" err="1"/>
              <a:t>Кальсиной</a:t>
            </a:r>
            <a:r>
              <a:rPr lang="ru-RU" sz="4400" dirty="0"/>
              <a:t> А.А.</a:t>
            </a:r>
          </a:p>
        </p:txBody>
      </p:sp>
    </p:spTree>
    <p:extLst>
      <p:ext uri="{BB962C8B-B14F-4D97-AF65-F5344CB8AC3E}">
        <p14:creationId xmlns:p14="http://schemas.microsoft.com/office/powerpoint/2010/main" val="3026253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BC464-4260-0DDC-B91B-67A41D857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7B2887-4EFD-AB6F-F415-870562F03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2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0F830-CED7-92DD-E1D5-F380FD0B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ССЫЛКА НА ЗАПИСЬ ВЕБИНАРА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1BF27D-6F49-F7D5-2418-31EECA8E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Вебинар- консультация № 1 для учителей обществознания- участников проекта " Образовательный лифт: ШНОР- 2022" - </a:t>
            </a:r>
            <a:r>
              <a:rPr lang="ru-RU" dirty="0" err="1">
                <a:hlinkClick r:id="rId2"/>
              </a:rPr>
              <a:t>Webinar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5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89ADA-C1BD-4ADB-DCD7-1D2F3148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Материалы по финансовой грамотности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0B2EE-035A-8DA1-0912-4CDED439C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Электронная почта:</a:t>
            </a:r>
          </a:p>
          <a:p>
            <a:pPr marL="0" indent="0" algn="just">
              <a:buNone/>
            </a:pPr>
            <a:r>
              <a:rPr lang="en-US" sz="3800" b="1" dirty="0">
                <a:hlinkClick r:id="rId2"/>
              </a:rPr>
              <a:t>setevoiobmen2021@mail.ru</a:t>
            </a:r>
            <a:endParaRPr lang="ru-RU" sz="3800" b="1" dirty="0"/>
          </a:p>
          <a:p>
            <a:pPr marL="0" indent="0" algn="just">
              <a:buNone/>
            </a:pPr>
            <a:r>
              <a:rPr lang="ru-RU" sz="3800" b="1" dirty="0"/>
              <a:t>  «Сетевое сообщество педагогов Пермского  края»</a:t>
            </a:r>
          </a:p>
        </p:txBody>
      </p:sp>
    </p:spTree>
    <p:extLst>
      <p:ext uri="{BB962C8B-B14F-4D97-AF65-F5344CB8AC3E}">
        <p14:creationId xmlns:p14="http://schemas.microsoft.com/office/powerpoint/2010/main" val="217616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3599531" y="1800212"/>
            <a:ext cx="7739352" cy="3168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pc="-1" dirty="0">
                <a:solidFill>
                  <a:srgbClr val="002060"/>
                </a:solidFill>
                <a:latin typeface="Cambria"/>
                <a:ea typeface="Cambria"/>
              </a:rPr>
              <a:t>ОБОБЩЕННЫЙ АНАЛИЗ РЕЗУЛЬТАТОВ  ВЫПОЛНЕНИЯ ЗАДАНИЯ №1</a:t>
            </a:r>
            <a:r>
              <a:rPr lang="ru-RU" sz="4000" b="1" spc="-1" dirty="0">
                <a:solidFill>
                  <a:srgbClr val="FFFFFF"/>
                </a:solidFill>
                <a:latin typeface="Cambria"/>
                <a:ea typeface="Cambria"/>
              </a:rPr>
              <a:t> С ПРОЕКТОМ «ОБРАЗОВАТЕЛЬНЫЙ ЛИФТ: ШНОР-2022»</a:t>
            </a:r>
            <a:endParaRPr lang="ru-RU" sz="4000" spc="-1" dirty="0">
              <a:latin typeface="Arial"/>
            </a:endParaRPr>
          </a:p>
        </p:txBody>
      </p:sp>
      <p:grpSp>
        <p:nvGrpSpPr>
          <p:cNvPr id="323" name="Group 2"/>
          <p:cNvGrpSpPr/>
          <p:nvPr/>
        </p:nvGrpSpPr>
        <p:grpSpPr>
          <a:xfrm>
            <a:off x="749062" y="3706884"/>
            <a:ext cx="10690968" cy="2710807"/>
            <a:chOff x="749160" y="3706920"/>
            <a:chExt cx="10692360" cy="2711160"/>
          </a:xfrm>
        </p:grpSpPr>
        <p:sp>
          <p:nvSpPr>
            <p:cNvPr id="324" name="CustomShape 3"/>
            <p:cNvSpPr/>
            <p:nvPr/>
          </p:nvSpPr>
          <p:spPr>
            <a:xfrm>
              <a:off x="749160" y="6033960"/>
              <a:ext cx="10692360" cy="936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5" name="object 10"/>
            <p:cNvPicPr/>
            <p:nvPr/>
          </p:nvPicPr>
          <p:blipFill>
            <a:blip r:embed="rId2"/>
            <a:stretch/>
          </p:blipFill>
          <p:spPr>
            <a:xfrm>
              <a:off x="9812880" y="3706920"/>
              <a:ext cx="1163160" cy="2436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6" name="object 11"/>
            <p:cNvPicPr/>
            <p:nvPr/>
          </p:nvPicPr>
          <p:blipFill>
            <a:blip r:embed="rId3"/>
            <a:stretch/>
          </p:blipFill>
          <p:spPr>
            <a:xfrm>
              <a:off x="1405440" y="3753360"/>
              <a:ext cx="965880" cy="2664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7" name="CustomShape 4"/>
          <p:cNvSpPr/>
          <p:nvPr/>
        </p:nvSpPr>
        <p:spPr>
          <a:xfrm>
            <a:off x="1405257" y="1853125"/>
            <a:ext cx="2023657" cy="1528001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spc="-1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ru-RU" sz="4000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37C8-287C-B75F-C22B-9CA5E86E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AB8AB-1DD6-C6B9-6FFB-9F0B01D5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b="1" dirty="0">
                <a:latin typeface="+mj-lt"/>
              </a:rPr>
              <a:t>ЗАРЕГИСТРИРОВАТЬСЯ В БАНКЕ РЭШ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>
                <a:latin typeface="+mj-lt"/>
              </a:rPr>
              <a:t>НАЗНАЧИТЬ МЕРОПРИЯТИЕ И КЛАСС, КОТОРЫЙ БУДЕТ ВЫПОЛНЯТЬ РАБОТУ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>
                <a:latin typeface="+mj-lt"/>
              </a:rPr>
              <a:t>СКАЧАТЬ КОДЫ ДЛЯ УЧЕНИКОВ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>
                <a:latin typeface="+mj-lt"/>
              </a:rPr>
              <a:t>ПРОВЕРИТЬ ЗАДАНИЯ, ТРЕБУЮЩИЕ ПРОВЕРКИ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>
                <a:latin typeface="+mj-lt"/>
              </a:rPr>
              <a:t>СКАЧАТЬ ТАБЛИЦУ С РЕЗУЛЬТАТАМИ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>
                <a:latin typeface="+mj-lt"/>
              </a:rPr>
              <a:t>ВЫСЛАТЬ РЕЗУЛЬТАТЫ КУРАТОРУ НАПРАВЛЕНИЯ ФГ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91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CB5F4-5216-BB1C-EBB4-BCEB7F13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ИНФОРМАЦИЯ</a:t>
            </a:r>
            <a:r>
              <a:rPr lang="ru-RU" sz="4400" b="1" dirty="0">
                <a:solidFill>
                  <a:schemeClr val="tx1"/>
                </a:solidFill>
              </a:rPr>
              <a:t> О ВЫПОЛНЕНИИ ЗАДАНИЯ 1</a:t>
            </a:r>
            <a:r>
              <a:rPr lang="ru" sz="4400" b="1" dirty="0">
                <a:solidFill>
                  <a:srgbClr val="FFFFFF"/>
                </a:solidFill>
              </a:rPr>
              <a:t>скачок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14075-294A-28E4-BF44-BE80F9651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ВЫПОЛНИЛИ ЗАДАНИЕ 1 -  40% УЧАСТНИКОВ ГРУППЫ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 ПРИНЯЛИ УЧАСТИЕ В АПРОБАЦИИ ЗАДАНИЙ БАНКА РЭШ 46 УЧЕНИКОВ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ОПРОБИРОВАНЫ  ЗАДАНИЯ для 5-8 класса  РАЗЛИЧНОГО УРОВНЯ СЛОЖНОСТИ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09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4CE13-EB95-08CF-19A1-91C68528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ИНФОРМАЦИЯ</a:t>
            </a:r>
            <a:r>
              <a:rPr lang="ru-RU" sz="4400" b="1" dirty="0">
                <a:solidFill>
                  <a:schemeClr val="tx1"/>
                </a:solidFill>
              </a:rPr>
              <a:t> О ВЫПОЛНЕНИИ ЗАДАНИЯ 1</a:t>
            </a:r>
            <a:r>
              <a:rPr lang="ru" sz="4400" b="1" dirty="0">
                <a:solidFill>
                  <a:srgbClr val="FFFFFF"/>
                </a:solidFill>
              </a:rPr>
              <a:t>скачок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BF9FA-43DA-2C13-2DD4-135A11252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9600" b="1" dirty="0"/>
              <a:t>Темы  по финансовой грамотности:</a:t>
            </a:r>
          </a:p>
          <a:p>
            <a:pPr marL="0" indent="0">
              <a:buNone/>
            </a:pPr>
            <a:r>
              <a:rPr lang="ru-RU" sz="9600" dirty="0"/>
              <a:t> 1. Налог на новую квартиру 5 класс</a:t>
            </a:r>
          </a:p>
          <a:p>
            <a:pPr marL="0" indent="0">
              <a:buNone/>
            </a:pPr>
            <a:r>
              <a:rPr lang="ru-RU" sz="9600" dirty="0"/>
              <a:t> 2. Климатический магазин 9 класс</a:t>
            </a:r>
          </a:p>
          <a:p>
            <a:pPr marL="0" indent="0">
              <a:buNone/>
            </a:pPr>
            <a:r>
              <a:rPr lang="ru-RU" sz="9600" dirty="0"/>
              <a:t> 3.Способы  оплаты  тест 5  класс</a:t>
            </a:r>
          </a:p>
          <a:p>
            <a:pPr marL="0" indent="0">
              <a:buNone/>
            </a:pPr>
            <a:r>
              <a:rPr lang="ru-RU" sz="9600" dirty="0"/>
              <a:t> 4.Пицца с большой скидкой  5 класс</a:t>
            </a:r>
          </a:p>
          <a:p>
            <a:pPr marL="0" indent="0">
              <a:buNone/>
            </a:pPr>
            <a:r>
              <a:rPr lang="ru-RU" sz="9600" dirty="0"/>
              <a:t> 5. Мобильная связь 6 класс</a:t>
            </a:r>
          </a:p>
          <a:p>
            <a:pPr marL="0" indent="0">
              <a:buNone/>
            </a:pPr>
            <a:r>
              <a:rPr lang="ru-RU" sz="9600" dirty="0"/>
              <a:t> 6. Билеты  на   концерт  7 класс</a:t>
            </a:r>
          </a:p>
          <a:p>
            <a:pPr marL="0" indent="0">
              <a:buNone/>
            </a:pPr>
            <a:r>
              <a:rPr lang="ru-RU" sz="9600" dirty="0"/>
              <a:t> 7. Экономические и неэкономические   привычки 7 класс</a:t>
            </a:r>
          </a:p>
          <a:p>
            <a:pPr marL="0" indent="0">
              <a:buNone/>
            </a:pPr>
            <a:r>
              <a:rPr lang="ru-RU" sz="9600" dirty="0"/>
              <a:t>  8. </a:t>
            </a:r>
            <a:r>
              <a:rPr lang="ru-RU" sz="9600" dirty="0" err="1"/>
              <a:t>Диагностическмя</a:t>
            </a:r>
            <a:r>
              <a:rPr lang="ru-RU" sz="9600" dirty="0"/>
              <a:t> работа по  финансовой грамотности 8 класс</a:t>
            </a:r>
          </a:p>
        </p:txBody>
      </p:sp>
    </p:spTree>
    <p:extLst>
      <p:ext uri="{BB962C8B-B14F-4D97-AF65-F5344CB8AC3E}">
        <p14:creationId xmlns:p14="http://schemas.microsoft.com/office/powerpoint/2010/main" val="260807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DE037-E855-F2C7-F571-A1546A49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 педагогов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E4EA2-82BA-177C-8567-55E88745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выполненной работы можно сделать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выводы: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x-non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90% учащихся не испытывают затруднений в выявлении финансовой информации.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x-non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60% учащихся справились с оценкой финансовой проблемы и верно выбрали все преимущества </a:t>
            </a: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использования банковской карты.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x-non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60% учащихся безошибочно выполнили задание с множественным выбором по анализу информации в финансовом контексте.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Почти 70% учащихся способны применить финансовые знания и правильно сопоставляют действия человека со способами оплаты.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348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523</TotalTime>
  <Words>1048</Words>
  <Application>Microsoft Office PowerPoint</Application>
  <PresentationFormat>Широкоэкранный</PresentationFormat>
  <Paragraphs>95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AcademyC</vt:lpstr>
      <vt:lpstr>AGLettericaC</vt:lpstr>
      <vt:lpstr>Arial</vt:lpstr>
      <vt:lpstr>Bookman Old Style</vt:lpstr>
      <vt:lpstr>Calibri</vt:lpstr>
      <vt:lpstr>Cambria</vt:lpstr>
      <vt:lpstr>Garamond</vt:lpstr>
      <vt:lpstr>Times New Roman</vt:lpstr>
      <vt:lpstr>Wingdings</vt:lpstr>
      <vt:lpstr>Натуральные материалы</vt:lpstr>
      <vt:lpstr>Презентация PowerPoint</vt:lpstr>
      <vt:lpstr>План вебинара</vt:lpstr>
      <vt:lpstr>ПЛАН  ВЕБИНАРА</vt:lpstr>
      <vt:lpstr>Материалы по финансовой грамотности </vt:lpstr>
      <vt:lpstr>Презентация PowerPoint</vt:lpstr>
      <vt:lpstr>ЗАДАНИЕ №1</vt:lpstr>
      <vt:lpstr>ИНФОРМАЦИЯ О ВЫПОЛНЕНИИ ЗАДАНИЯ 1скачок</vt:lpstr>
      <vt:lpstr>ИНФОРМАЦИЯ О ВЫПОЛНЕНИИ ЗАДАНИЯ 1скачок</vt:lpstr>
      <vt:lpstr>Выводы педагогов</vt:lpstr>
      <vt:lpstr>Выводы педагогов</vt:lpstr>
      <vt:lpstr>Выводы педагогов</vt:lpstr>
      <vt:lpstr>Выводы педагогов</vt:lpstr>
      <vt:lpstr>Выводы педагогов</vt:lpstr>
      <vt:lpstr>Презентация PowerPoint</vt:lpstr>
      <vt:lpstr>ЗАДАНИЕ №2</vt:lpstr>
      <vt:lpstr>Апробация примерных рабочих программ начального общего и основного общего образования в 2021-2022 учебном году </vt:lpstr>
      <vt:lpstr>Апробация примерных рабочих программ начального общего и основного общего образования в 2021-2022 учебном году</vt:lpstr>
      <vt:lpstr>Презентация PowerPoint</vt:lpstr>
      <vt:lpstr>СОДЕРЖАНИЕ УЧЕБНОГО ПРЕДМЕТА «ОБЩЕСТВОЗНАНИЕ»</vt:lpstr>
      <vt:lpstr>СОДЕРЖАНИЕ УЧЕБНОГО ПРЕДМЕТА «ОБЩЕСТВОЗНАНИЕ»</vt:lpstr>
      <vt:lpstr>АЛГОРИТМ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</vt:lpstr>
      <vt:lpstr>Презентация PowerPoint</vt:lpstr>
      <vt:lpstr>Презентация PowerPoint</vt:lpstr>
      <vt:lpstr>Презентация PowerPoint</vt:lpstr>
      <vt:lpstr>САЙТ ФИНАНСОВАЯ ГРАМОТНОСТЬ </vt:lpstr>
      <vt:lpstr>АЛГОРИТМ ДЕЙСТВИЙ</vt:lpstr>
      <vt:lpstr>Презентация PowerPoint</vt:lpstr>
      <vt:lpstr>СРОК  СДАЧИ  РАБОЧЕЙ ПРОГРАМЫ С ПОДОБРАННЫМИ ЗАДАНИЯМИ ПО ФГ ДО  20 августа  2022 </vt:lpstr>
      <vt:lpstr>СПАСИБО ЗА  ВНИМАНИЕ!</vt:lpstr>
      <vt:lpstr>ССЫЛКА НА ЗАПИСЬ ВЕБИНАРА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Кальсина Екатерина Александровна</dc:creator>
  <cp:lastModifiedBy>Кальсина Екатерина Александровна</cp:lastModifiedBy>
  <cp:revision>12</cp:revision>
  <dcterms:created xsi:type="dcterms:W3CDTF">2022-06-14T18:20:19Z</dcterms:created>
  <dcterms:modified xsi:type="dcterms:W3CDTF">2022-06-21T15:53:48Z</dcterms:modified>
</cp:coreProperties>
</file>