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9" r:id="rId3"/>
    <p:sldId id="264" r:id="rId4"/>
    <p:sldId id="354" r:id="rId5"/>
    <p:sldId id="355" r:id="rId6"/>
    <p:sldId id="265" r:id="rId7"/>
    <p:sldId id="341" r:id="rId8"/>
    <p:sldId id="342" r:id="rId9"/>
    <p:sldId id="366" r:id="rId10"/>
    <p:sldId id="268" r:id="rId11"/>
    <p:sldId id="351" r:id="rId12"/>
    <p:sldId id="363" r:id="rId13"/>
    <p:sldId id="364" r:id="rId14"/>
    <p:sldId id="365" r:id="rId15"/>
    <p:sldId id="349" r:id="rId16"/>
    <p:sldId id="350" r:id="rId17"/>
    <p:sldId id="345" r:id="rId18"/>
    <p:sldId id="347" r:id="rId19"/>
    <p:sldId id="362" r:id="rId20"/>
    <p:sldId id="348" r:id="rId21"/>
    <p:sldId id="257" r:id="rId22"/>
    <p:sldId id="297" r:id="rId23"/>
    <p:sldId id="295" r:id="rId24"/>
    <p:sldId id="356" r:id="rId25"/>
    <p:sldId id="299" r:id="rId26"/>
    <p:sldId id="357" r:id="rId27"/>
    <p:sldId id="300" r:id="rId28"/>
    <p:sldId id="358" r:id="rId29"/>
    <p:sldId id="301" r:id="rId30"/>
    <p:sldId id="359" r:id="rId31"/>
    <p:sldId id="302" r:id="rId32"/>
    <p:sldId id="361" r:id="rId33"/>
    <p:sldId id="258" r:id="rId34"/>
    <p:sldId id="338" r:id="rId35"/>
    <p:sldId id="339" r:id="rId36"/>
    <p:sldId id="273" r:id="rId37"/>
    <p:sldId id="337" r:id="rId38"/>
    <p:sldId id="352" r:id="rId39"/>
    <p:sldId id="320" r:id="rId40"/>
    <p:sldId id="276" r:id="rId41"/>
    <p:sldId id="353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B7F"/>
    <a:srgbClr val="FFDF79"/>
    <a:srgbClr val="8DA9DB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340" autoAdjust="0"/>
    <p:restoredTop sz="94690" autoAdjust="0"/>
  </p:normalViewPr>
  <p:slideViewPr>
    <p:cSldViewPr snapToGrid="0">
      <p:cViewPr varScale="1">
        <p:scale>
          <a:sx n="77" d="100"/>
          <a:sy n="77" d="100"/>
        </p:scale>
        <p:origin x="36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84918-01B2-4FC0-B5C7-DF56C3BB8FD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92DB7-30D8-4B20-923E-31C81F06E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311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392DB7-30D8-4B20-923E-31C81F06EB7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021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1BA16D-A3D5-43C8-A0E0-837E0CAF2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E3FD0D-5B92-4BAF-B178-1CA821DC93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331C7C-F073-489F-B9F2-B0D08CF66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746E3C-4E1C-4999-A864-2131A18F2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19B9A4-2633-4F7E-A587-F7A3929B0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973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40368F-8F4D-4847-AEA3-DF5DF5535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0D658A2-E24B-495B-87E8-5DD942E99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6685BB-04E1-4FF2-8FE2-EDD564B83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2FE5C7-24BC-4D47-9F74-4A2D4AE0A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AB2595-CB9A-4350-BABD-AA1A6FA5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354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1FD954C-A12F-4CB9-8B69-B4E3F11641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978713-C4CA-43B9-BC52-DC488D037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B2464D-8A94-41F6-A2E3-DA7E27EC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7D6611-6E23-4759-8477-8D3930F95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C45380-F396-4369-915B-0A76802DF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88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C3B9FA-A60E-49A7-BD6D-2E6AE9DAB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E200D1-9DD9-40A4-87B1-A67FC0868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51D7CF-424D-4975-9528-8FB2756FB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F4BC76-561C-49DE-BBF4-E6FF723D5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D17125-5BE1-4762-A738-FB084EF35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379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F35C06-F23A-43F9-A1DF-8EC7A4E08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D4CE8E-BE7A-4B10-8711-CA92EE739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9E9DC1-4C67-49D2-9EB6-41654BE97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EA4590-5161-4D23-B919-7C09E5F08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61AE59-593A-48B2-A4F3-8B893F567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812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37A23C-019A-4142-BE0D-4A93F6350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D395DD-87C5-4A6A-AF41-6C3976F7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B0A8BB-D80D-4F01-819E-B7E0AD33E2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E25D9F-2E75-4E8A-871E-77FDCD683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73B6B54-072C-42D9-AC30-60C2B3265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A6E22FA-843E-492C-9C90-AA6E4A869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91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C1C1E-6C3F-41AE-9086-ED326E48E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94FAFD-9078-4067-9B77-D925CE5B8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503D09C-5FDB-49F8-A04E-66F9508EB1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43CE7DF-D082-440F-8C32-91B80CBED5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3D99C5E-4165-4459-BE65-4D3A1F4652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380595F-0198-4816-A2F0-6504A2AEA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AA6F621-F485-43A6-949E-AC5E723D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4C64305-58A2-49B1-9B0F-1116F6C8D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94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5D06B1-1F72-4A97-90E7-C6C289240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B84578-964E-4F0A-8FDF-0C6EDCBA9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E52A93D-A247-4C05-B43B-B66916F58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F90841E-D5FC-4237-8318-974D5285B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194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8ED25C1-408A-4177-B318-27B49DE29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D093738-2240-4A81-A3A4-A247CD3C2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7C2401E-7745-4477-B96B-E291747A2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315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534D04-4D4D-474A-8AE5-800B5EBB6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EA1F50-B8D4-4004-A069-E8509E6AA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83E26B-1B45-4042-8335-FCC42652D4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3DB5CC-77AA-4CDC-B3FC-5331BACB9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A9544E-306B-4C44-BEF0-860A09A1B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E7B49F-AE0E-4F7B-8CD2-34C03989F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038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5FD1D-A9ED-4082-8B20-B95E67B64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87B014B-300C-44D3-98BD-81C6298A1A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C656C1C-31B4-4C30-A092-304E714A0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DB9E74-2FF2-4419-94A9-241C14419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774875-F3F0-4F17-AA8D-0236E7069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D74F9E-67EB-4C74-9FB6-BE78DE21D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567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701BFB-E856-4C68-B059-3D5602DB7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0519D0-60CF-4B62-8523-47BAEAF78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F35587-F897-4A65-96BE-4A0DDDD644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7B41E0-299C-491F-B64B-D2F7057FF4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7E370E-69FA-41A1-A7EC-60892D930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96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popsci.com/paint-chip-likely-caused-window-damage-on-space-station/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educomm.iro.perm.ru/groups/funkcionalnaya-gramotnost-obuchayushchihsya/events?page=2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skiv.instrao.ru/bank-zadaniy/estestvennonauchnaya-gramotnost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fipi.ru/otkrytyy-bank-zadaniy-dlya-otsenki-yestestvennonauchnoy-gramotnosti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events.webinar.ru/51207829/11489839/record-new/11871955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g.resh.edu.ru/" TargetMode="External"/><Relationship Id="rId2" Type="http://schemas.openxmlformats.org/officeDocument/2006/relationships/hyperlink" Target="https://resh.edu.ru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81D18A-CCD2-4B4E-A865-F8FBBD2F17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4DFE6CE-9955-409E-9D36-9C8D802E02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275090E5-149F-49CF-B7A4-F5CF568808B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E1C05E3-8686-4205-B47F-72B74F5C33D2}"/>
              </a:ext>
            </a:extLst>
          </p:cNvPr>
          <p:cNvSpPr/>
          <p:nvPr/>
        </p:nvSpPr>
        <p:spPr>
          <a:xfrm>
            <a:off x="1255253" y="1182019"/>
            <a:ext cx="9580880" cy="4173055"/>
          </a:xfrm>
          <a:prstGeom prst="rect">
            <a:avLst/>
          </a:prstGeom>
          <a:solidFill>
            <a:srgbClr val="FFD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87315D-5D0A-445C-B9C1-A8DFB29C6099}"/>
              </a:ext>
            </a:extLst>
          </p:cNvPr>
          <p:cNvSpPr txBox="1"/>
          <p:nvPr/>
        </p:nvSpPr>
        <p:spPr>
          <a:xfrm>
            <a:off x="1994516" y="1352079"/>
            <a:ext cx="8202967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0" u="none" strike="noStrike" dirty="0">
                <a:solidFill>
                  <a:srgbClr val="343A4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ВЕБИНАР-КОНСУЛЬТАЦИЯ № 1 ДЛЯ УЧИТЕЛЕЙ ФИЗИКИ- УЧАСТНИКОВ ПРОЕКТА «ОБРАЗОВАТЕЛЬНЫЙ ЛИФТ: ШНОР-2022» </a:t>
            </a:r>
          </a:p>
          <a:p>
            <a:pPr algn="ctr"/>
            <a:r>
              <a:rPr lang="ru-RU" sz="4000" b="1" i="0" u="none" strike="noStrike" dirty="0">
                <a:solidFill>
                  <a:srgbClr val="343A4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Группа 2</a:t>
            </a:r>
            <a:endParaRPr lang="ru-RU" sz="4000" b="1" i="0" dirty="0">
              <a:solidFill>
                <a:srgbClr val="343A4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995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B7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1305FF-DDD2-4214-A849-2168F224778C}"/>
              </a:ext>
            </a:extLst>
          </p:cNvPr>
          <p:cNvSpPr txBox="1"/>
          <p:nvPr/>
        </p:nvSpPr>
        <p:spPr>
          <a:xfrm>
            <a:off x="3778191" y="2618105"/>
            <a:ext cx="70919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ЗНАКОМСТВО С ОСОБЕННОСТЯМИ ЕСТЕСТВЕННОНАУЧНОГО ЗНАНИЯ</a:t>
            </a:r>
          </a:p>
        </p:txBody>
      </p:sp>
      <p:grpSp>
        <p:nvGrpSpPr>
          <p:cNvPr id="7" name="object 8">
            <a:extLst>
              <a:ext uri="{FF2B5EF4-FFF2-40B4-BE49-F238E27FC236}">
                <a16:creationId xmlns:a16="http://schemas.microsoft.com/office/drawing/2014/main" id="{4CBF073B-F56F-4F2C-BB1F-6C3B06B67286}"/>
              </a:ext>
            </a:extLst>
          </p:cNvPr>
          <p:cNvGrpSpPr/>
          <p:nvPr/>
        </p:nvGrpSpPr>
        <p:grpSpPr>
          <a:xfrm>
            <a:off x="749300" y="3706981"/>
            <a:ext cx="10693400" cy="2713990"/>
            <a:chOff x="0" y="3737461"/>
            <a:chExt cx="10693400" cy="2713990"/>
          </a:xfrm>
        </p:grpSpPr>
        <p:sp>
          <p:nvSpPr>
            <p:cNvPr id="8" name="object 9">
              <a:extLst>
                <a:ext uri="{FF2B5EF4-FFF2-40B4-BE49-F238E27FC236}">
                  <a16:creationId xmlns:a16="http://schemas.microsoft.com/office/drawing/2014/main" id="{C03154D0-074C-4AA5-9BCD-6DA383603579}"/>
                </a:ext>
              </a:extLst>
            </p:cNvPr>
            <p:cNvSpPr/>
            <p:nvPr/>
          </p:nvSpPr>
          <p:spPr>
            <a:xfrm>
              <a:off x="0" y="6064453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3BD9A2A6-6A7C-4E2C-A106-700BAB4E775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62863" y="3737461"/>
              <a:ext cx="1164915" cy="2438401"/>
            </a:xfrm>
            <a:prstGeom prst="rect">
              <a:avLst/>
            </a:prstGeom>
          </p:spPr>
        </p:pic>
        <p:pic>
          <p:nvPicPr>
            <p:cNvPr id="10" name="object 11">
              <a:extLst>
                <a:ext uri="{FF2B5EF4-FFF2-40B4-BE49-F238E27FC236}">
                  <a16:creationId xmlns:a16="http://schemas.microsoft.com/office/drawing/2014/main" id="{7F84809B-8CC9-4068-8200-1147F8DA803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6183" y="3783835"/>
              <a:ext cx="967879" cy="2667000"/>
            </a:xfrm>
            <a:prstGeom prst="rect">
              <a:avLst/>
            </a:prstGeom>
          </p:spPr>
        </p:pic>
      </p:grpSp>
      <p:sp>
        <p:nvSpPr>
          <p:cNvPr id="12" name="Пузырек для мыслей: облако 11">
            <a:extLst>
              <a:ext uri="{FF2B5EF4-FFF2-40B4-BE49-F238E27FC236}">
                <a16:creationId xmlns:a16="http://schemas.microsoft.com/office/drawing/2014/main" id="{3B0FF924-C884-4448-A3EF-34D795BABD58}"/>
              </a:ext>
            </a:extLst>
          </p:cNvPr>
          <p:cNvSpPr/>
          <p:nvPr/>
        </p:nvSpPr>
        <p:spPr>
          <a:xfrm>
            <a:off x="1405484" y="1852931"/>
            <a:ext cx="2025870" cy="1530349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35667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9DFDAFE-0F5A-4402-A0AC-CE58F2B10F59}"/>
              </a:ext>
            </a:extLst>
          </p:cNvPr>
          <p:cNvSpPr txBox="1"/>
          <p:nvPr/>
        </p:nvSpPr>
        <p:spPr>
          <a:xfrm>
            <a:off x="1102311" y="743012"/>
            <a:ext cx="9987378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4400" b="1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ФУНКЦИОНАЛЬНАЯ</a:t>
            </a:r>
            <a:r>
              <a:rPr lang="ru-RU" sz="4400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</a:t>
            </a:r>
            <a:r>
              <a:rPr lang="ru-RU" sz="4400" b="1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ГРАМОТНОСТЬ </a:t>
            </a:r>
          </a:p>
          <a:p>
            <a:pPr algn="just"/>
            <a:r>
              <a:rPr lang="ru-RU" sz="3600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– </a:t>
            </a:r>
            <a:r>
              <a:rPr lang="ru-RU" sz="360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это</a:t>
            </a:r>
            <a:r>
              <a:rPr lang="ru-RU" sz="3600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способность применять приобретённые знания, умения и навыки для решения жизненных задач в различных сферах. Её смысл – в метапредметности, в осознанном выходе за границы конкретного предмета, а точнее – синтезировании всех предметных знаний для решения конкретной задачи. </a:t>
            </a:r>
            <a:endParaRPr lang="ru-RU" sz="3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C348CA7E-6A00-49EA-875C-FD62E882C959}"/>
              </a:ext>
            </a:extLst>
          </p:cNvPr>
          <p:cNvSpPr/>
          <p:nvPr/>
        </p:nvSpPr>
        <p:spPr>
          <a:xfrm>
            <a:off x="3468210" y="5545283"/>
            <a:ext cx="5255580" cy="399495"/>
          </a:xfrm>
          <a:prstGeom prst="roundRect">
            <a:avLst/>
          </a:prstGeom>
          <a:solidFill>
            <a:srgbClr val="FFD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6959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6FB3259-488A-8B34-CC57-F96D83593F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185"/>
          <a:stretch/>
        </p:blipFill>
        <p:spPr>
          <a:xfrm>
            <a:off x="0" y="1178560"/>
            <a:ext cx="12192000" cy="56794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893824-2B88-55F7-4D83-03B2C9EFEF66}"/>
              </a:ext>
            </a:extLst>
          </p:cNvPr>
          <p:cNvSpPr txBox="1"/>
          <p:nvPr/>
        </p:nvSpPr>
        <p:spPr>
          <a:xfrm>
            <a:off x="416560" y="243840"/>
            <a:ext cx="11196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УЧАСТИЕ РОССИИ В МЕЖДУНАРОДНЫХ ИССЛЕДОВАНИЯХ</a:t>
            </a:r>
          </a:p>
        </p:txBody>
      </p:sp>
    </p:spTree>
    <p:extLst>
      <p:ext uri="{BB962C8B-B14F-4D97-AF65-F5344CB8AC3E}">
        <p14:creationId xmlns:p14="http://schemas.microsoft.com/office/powerpoint/2010/main" val="3761253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19539C1-7793-8D1A-FD01-CD87287D6F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481" b="12740"/>
          <a:stretch/>
        </p:blipFill>
        <p:spPr>
          <a:xfrm>
            <a:off x="0" y="1198880"/>
            <a:ext cx="12192000" cy="47853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EF1BE4-9DD5-6F6F-C6EA-3CA6C57251F1}"/>
              </a:ext>
            </a:extLst>
          </p:cNvPr>
          <p:cNvSpPr txBox="1"/>
          <p:nvPr/>
        </p:nvSpPr>
        <p:spPr>
          <a:xfrm>
            <a:off x="589280" y="457200"/>
            <a:ext cx="10139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ДОСТИЖЕНИЯ И ДЕФИЦИТЫ</a:t>
            </a:r>
          </a:p>
        </p:txBody>
      </p:sp>
    </p:spTree>
    <p:extLst>
      <p:ext uri="{BB962C8B-B14F-4D97-AF65-F5344CB8AC3E}">
        <p14:creationId xmlns:p14="http://schemas.microsoft.com/office/powerpoint/2010/main" val="2645495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5774BE-E49B-FE2F-3B78-A5DC8C9DD287}"/>
              </a:ext>
            </a:extLst>
          </p:cNvPr>
          <p:cNvSpPr txBox="1"/>
          <p:nvPr/>
        </p:nvSpPr>
        <p:spPr>
          <a:xfrm>
            <a:off x="528320" y="243840"/>
            <a:ext cx="1086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УРОВНИ ПОЗНАВАТЕЛЬНЫХ ДЕЙСТВИЙ ЕНГ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A13F8D35-3D70-2EB4-428E-28554B3CADA0}"/>
              </a:ext>
            </a:extLst>
          </p:cNvPr>
          <p:cNvGrpSpPr/>
          <p:nvPr/>
        </p:nvGrpSpPr>
        <p:grpSpPr>
          <a:xfrm>
            <a:off x="848361" y="1076445"/>
            <a:ext cx="10220958" cy="5245953"/>
            <a:chOff x="985521" y="1099595"/>
            <a:chExt cx="10220958" cy="5245953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924FB0A8-8AC7-D700-63A4-223F783945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916" t="18963" b="4889"/>
            <a:stretch/>
          </p:blipFill>
          <p:spPr>
            <a:xfrm>
              <a:off x="1006996" y="1123308"/>
              <a:ext cx="10199483" cy="5222240"/>
            </a:xfrm>
            <a:prstGeom prst="rect">
              <a:avLst/>
            </a:prstGeom>
          </p:spPr>
        </p:pic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92A6B55A-50EC-ACF2-E8EF-61D98A47DDC5}"/>
                </a:ext>
              </a:extLst>
            </p:cNvPr>
            <p:cNvSpPr/>
            <p:nvPr/>
          </p:nvSpPr>
          <p:spPr>
            <a:xfrm>
              <a:off x="985521" y="1099595"/>
              <a:ext cx="1711380" cy="33798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55694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41FDBD-AF1C-0963-C30E-D01FAA60B63B}"/>
              </a:ext>
            </a:extLst>
          </p:cNvPr>
          <p:cNvSpPr txBox="1"/>
          <p:nvPr/>
        </p:nvSpPr>
        <p:spPr>
          <a:xfrm>
            <a:off x="659757" y="266218"/>
            <a:ext cx="10313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ТИПЫ ЕСТЕСТВЕННОНАУЧНОГО ЗНАНИЯ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79FE88E-85BD-739B-7025-1C3ABBE3DDD3}"/>
              </a:ext>
            </a:extLst>
          </p:cNvPr>
          <p:cNvSpPr/>
          <p:nvPr/>
        </p:nvSpPr>
        <p:spPr>
          <a:xfrm>
            <a:off x="833378" y="975166"/>
            <a:ext cx="9155574" cy="2500132"/>
          </a:xfrm>
          <a:prstGeom prst="roundRect">
            <a:avLst/>
          </a:prstGeom>
          <a:solidFill>
            <a:srgbClr val="8DA9D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СОДЕРЖАТЕЛЬНОЕ ЗНАНИЕ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Физические системы (физика и химия)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Живые системы (биология)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Науки о земле  и Вселенной (география, геология и астрономия)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E3542D7-F68A-F711-0533-C797918518E3}"/>
              </a:ext>
            </a:extLst>
          </p:cNvPr>
          <p:cNvSpPr/>
          <p:nvPr/>
        </p:nvSpPr>
        <p:spPr>
          <a:xfrm>
            <a:off x="2581155" y="3738623"/>
            <a:ext cx="9016679" cy="2610091"/>
          </a:xfrm>
          <a:prstGeom prst="roundRect">
            <a:avLst/>
          </a:pr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ПРОЦЕДУРНОЕ ЗНАНИЕ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Разнообразные методы, используемые для получения нового знания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Стандартные исследовательские процедуры</a:t>
            </a:r>
          </a:p>
        </p:txBody>
      </p:sp>
    </p:spTree>
    <p:extLst>
      <p:ext uri="{BB962C8B-B14F-4D97-AF65-F5344CB8AC3E}">
        <p14:creationId xmlns:p14="http://schemas.microsoft.com/office/powerpoint/2010/main" val="2168404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E62825-80CB-E1DF-9803-45FF1EE55A5B}"/>
              </a:ext>
            </a:extLst>
          </p:cNvPr>
          <p:cNvSpPr txBox="1"/>
          <p:nvPr/>
        </p:nvSpPr>
        <p:spPr>
          <a:xfrm>
            <a:off x="1145894" y="428263"/>
            <a:ext cx="7326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ВИДЫ КОНТЕКСТА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0A4F1F1-C4E4-35BA-D11D-A3A408139695}"/>
              </a:ext>
            </a:extLst>
          </p:cNvPr>
          <p:cNvGrpSpPr/>
          <p:nvPr/>
        </p:nvGrpSpPr>
        <p:grpSpPr>
          <a:xfrm>
            <a:off x="0" y="1331088"/>
            <a:ext cx="12192000" cy="5526911"/>
            <a:chOff x="0" y="1331088"/>
            <a:chExt cx="12192000" cy="5526911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CFDC0063-CE96-B08F-FDAD-91445A55CF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9409"/>
            <a:stretch/>
          </p:blipFill>
          <p:spPr>
            <a:xfrm>
              <a:off x="0" y="1331088"/>
              <a:ext cx="12192000" cy="5526911"/>
            </a:xfrm>
            <a:prstGeom prst="rect">
              <a:avLst/>
            </a:prstGeom>
          </p:spPr>
        </p:pic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A9C6E124-E516-A7E7-4B70-E1C2ABE85469}"/>
                </a:ext>
              </a:extLst>
            </p:cNvPr>
            <p:cNvSpPr/>
            <p:nvPr/>
          </p:nvSpPr>
          <p:spPr>
            <a:xfrm>
              <a:off x="11528385" y="6470248"/>
              <a:ext cx="416688" cy="2546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245474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11C715-480D-EDE7-D870-E0E31BFAD75F}"/>
              </a:ext>
            </a:extLst>
          </p:cNvPr>
          <p:cNvSpPr txBox="1"/>
          <p:nvPr/>
        </p:nvSpPr>
        <p:spPr>
          <a:xfrm>
            <a:off x="787079" y="341982"/>
            <a:ext cx="11076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КОМПЕТЕНЦИИ ЕСТЕСТВЕННОНАУЧНОЙ ГРАМОТНОСТИ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5CE35DC-AB63-9DA1-7EC3-75AFB9B2D7DA}"/>
              </a:ext>
            </a:extLst>
          </p:cNvPr>
          <p:cNvGrpSpPr/>
          <p:nvPr/>
        </p:nvGrpSpPr>
        <p:grpSpPr>
          <a:xfrm>
            <a:off x="0" y="1157468"/>
            <a:ext cx="12192000" cy="5700532"/>
            <a:chOff x="0" y="1157468"/>
            <a:chExt cx="12192000" cy="570053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7CD08907-7200-470D-BBE7-FB448D94D6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6878"/>
            <a:stretch/>
          </p:blipFill>
          <p:spPr>
            <a:xfrm>
              <a:off x="0" y="1157468"/>
              <a:ext cx="12192000" cy="5700532"/>
            </a:xfrm>
            <a:prstGeom prst="rect">
              <a:avLst/>
            </a:prstGeom>
          </p:spPr>
        </p:pic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CA086D23-EFE0-90C3-0472-86C61B8B6A59}"/>
                </a:ext>
              </a:extLst>
            </p:cNvPr>
            <p:cNvSpPr/>
            <p:nvPr/>
          </p:nvSpPr>
          <p:spPr>
            <a:xfrm>
              <a:off x="11574684" y="6528122"/>
              <a:ext cx="289367" cy="2314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66718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08D4D9-655B-DCE9-FDB3-3D9C4B972651}"/>
              </a:ext>
            </a:extLst>
          </p:cNvPr>
          <p:cNvSpPr txBox="1"/>
          <p:nvPr/>
        </p:nvSpPr>
        <p:spPr>
          <a:xfrm>
            <a:off x="870996" y="492452"/>
            <a:ext cx="10749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КОМПЕТЕНЦИИ ЕСТЕСТВЕННОНАУЧНОЙ ГРАМОТНОСТИ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44E415D-BD0C-85B4-659E-E00D21C51D92}"/>
              </a:ext>
            </a:extLst>
          </p:cNvPr>
          <p:cNvGrpSpPr/>
          <p:nvPr/>
        </p:nvGrpSpPr>
        <p:grpSpPr>
          <a:xfrm>
            <a:off x="0" y="1250066"/>
            <a:ext cx="12192000" cy="5607934"/>
            <a:chOff x="0" y="1250066"/>
            <a:chExt cx="12192000" cy="5607934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2F7938E4-2865-86EF-9414-140450A599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8228"/>
            <a:stretch/>
          </p:blipFill>
          <p:spPr>
            <a:xfrm>
              <a:off x="0" y="1250066"/>
              <a:ext cx="12192000" cy="5607934"/>
            </a:xfrm>
            <a:prstGeom prst="rect">
              <a:avLst/>
            </a:prstGeom>
          </p:spPr>
        </p:pic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59268895-CB2B-3E5F-21A0-96C96FFE1F48}"/>
                </a:ext>
              </a:extLst>
            </p:cNvPr>
            <p:cNvSpPr/>
            <p:nvPr/>
          </p:nvSpPr>
          <p:spPr>
            <a:xfrm>
              <a:off x="11505235" y="6493396"/>
              <a:ext cx="451413" cy="3646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85499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08D4D9-655B-DCE9-FDB3-3D9C4B972651}"/>
              </a:ext>
            </a:extLst>
          </p:cNvPr>
          <p:cNvSpPr txBox="1"/>
          <p:nvPr/>
        </p:nvSpPr>
        <p:spPr>
          <a:xfrm>
            <a:off x="870996" y="492452"/>
            <a:ext cx="10749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КОМПЕТЕНЦИИ ЕСТЕСТВЕННОНАУЧНОЙ ГРАМОТНОСТИ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951A793-7577-DA9D-F070-A2B4B1FC8F25}"/>
              </a:ext>
            </a:extLst>
          </p:cNvPr>
          <p:cNvGrpSpPr/>
          <p:nvPr/>
        </p:nvGrpSpPr>
        <p:grpSpPr>
          <a:xfrm>
            <a:off x="0" y="1238490"/>
            <a:ext cx="12192000" cy="5619509"/>
            <a:chOff x="0" y="1238490"/>
            <a:chExt cx="12192000" cy="5619509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C06C6DE7-7BF7-0FE6-1933-FAF90EA144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8059"/>
            <a:stretch/>
          </p:blipFill>
          <p:spPr>
            <a:xfrm>
              <a:off x="0" y="1238490"/>
              <a:ext cx="12192000" cy="5619509"/>
            </a:xfrm>
            <a:prstGeom prst="rect">
              <a:avLst/>
            </a:prstGeom>
          </p:spPr>
        </p:pic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B8BB18FD-C683-8623-7A9F-9F5A11D5C2B5}"/>
                </a:ext>
              </a:extLst>
            </p:cNvPr>
            <p:cNvSpPr/>
            <p:nvPr/>
          </p:nvSpPr>
          <p:spPr>
            <a:xfrm>
              <a:off x="11620981" y="6365548"/>
              <a:ext cx="347241" cy="3298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20650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A9DB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1">
            <a:extLst>
              <a:ext uri="{FF2B5EF4-FFF2-40B4-BE49-F238E27FC236}">
                <a16:creationId xmlns:a16="http://schemas.microsoft.com/office/drawing/2014/main" id="{C797D5A3-FB02-4C6D-A28E-65933DBBEC0C}"/>
              </a:ext>
            </a:extLst>
          </p:cNvPr>
          <p:cNvGrpSpPr/>
          <p:nvPr/>
        </p:nvGrpSpPr>
        <p:grpSpPr>
          <a:xfrm>
            <a:off x="904240" y="1991360"/>
            <a:ext cx="10538460" cy="4469062"/>
            <a:chOff x="0" y="2007167"/>
            <a:chExt cx="10693400" cy="4483735"/>
          </a:xfrm>
        </p:grpSpPr>
        <p:sp>
          <p:nvSpPr>
            <p:cNvPr id="3" name="object 12">
              <a:extLst>
                <a:ext uri="{FF2B5EF4-FFF2-40B4-BE49-F238E27FC236}">
                  <a16:creationId xmlns:a16="http://schemas.microsoft.com/office/drawing/2014/main" id="{4EDC887D-C259-4308-B4F4-F371FB61BE15}"/>
                </a:ext>
              </a:extLst>
            </p:cNvPr>
            <p:cNvSpPr/>
            <p:nvPr/>
          </p:nvSpPr>
          <p:spPr>
            <a:xfrm>
              <a:off x="0" y="6064453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13">
              <a:extLst>
                <a:ext uri="{FF2B5EF4-FFF2-40B4-BE49-F238E27FC236}">
                  <a16:creationId xmlns:a16="http://schemas.microsoft.com/office/drawing/2014/main" id="{E9CAD53A-8A75-411F-9AFF-52D86EB7E2A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75284" y="2007167"/>
              <a:ext cx="3012732" cy="4483192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0212F8F-A872-4B47-A911-A23B1C41AC2A}"/>
              </a:ext>
            </a:extLst>
          </p:cNvPr>
          <p:cNvSpPr txBox="1"/>
          <p:nvPr/>
        </p:nvSpPr>
        <p:spPr>
          <a:xfrm>
            <a:off x="1730676" y="2655960"/>
            <a:ext cx="5687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ОБОБЩЁННЫЙ АНАЛИЗ ВЫПОЛНЕНИЯ ЗАДАНИЯ №1</a:t>
            </a:r>
          </a:p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УЧАСТНИКОВ ГРУППЫ №2</a:t>
            </a:r>
          </a:p>
        </p:txBody>
      </p:sp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id="{5557C5F2-3916-4791-BF04-1029A0BF36EB}"/>
              </a:ext>
            </a:extLst>
          </p:cNvPr>
          <p:cNvSpPr/>
          <p:nvPr/>
        </p:nvSpPr>
        <p:spPr>
          <a:xfrm>
            <a:off x="8861425" y="342265"/>
            <a:ext cx="2171700" cy="1533525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ХОРОШО, КОГДА МЫ ВМЕСТЕ!</a:t>
            </a:r>
          </a:p>
        </p:txBody>
      </p:sp>
    </p:spTree>
    <p:extLst>
      <p:ext uri="{BB962C8B-B14F-4D97-AF65-F5344CB8AC3E}">
        <p14:creationId xmlns:p14="http://schemas.microsoft.com/office/powerpoint/2010/main" val="20945928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2A9B0D-8DC3-2C0A-021D-9CF2B0065260}"/>
              </a:ext>
            </a:extLst>
          </p:cNvPr>
          <p:cNvSpPr txBox="1"/>
          <p:nvPr/>
        </p:nvSpPr>
        <p:spPr>
          <a:xfrm>
            <a:off x="625033" y="393539"/>
            <a:ext cx="10822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МОДЕЛЬ ЗАДАНИЙ ПО ЕНГ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3C4072EE-7F82-F2B0-4EB7-B29C1D74AC0E}"/>
              </a:ext>
            </a:extLst>
          </p:cNvPr>
          <p:cNvGrpSpPr/>
          <p:nvPr/>
        </p:nvGrpSpPr>
        <p:grpSpPr>
          <a:xfrm>
            <a:off x="1099595" y="1182442"/>
            <a:ext cx="9942653" cy="5299381"/>
            <a:chOff x="2654470" y="1273717"/>
            <a:chExt cx="7990088" cy="5299381"/>
          </a:xfrm>
        </p:grpSpPr>
        <p:sp>
          <p:nvSpPr>
            <p:cNvPr id="3" name="Овал 2">
              <a:extLst>
                <a:ext uri="{FF2B5EF4-FFF2-40B4-BE49-F238E27FC236}">
                  <a16:creationId xmlns:a16="http://schemas.microsoft.com/office/drawing/2014/main" id="{205DB00D-8077-76C5-F97B-87FFA72CA517}"/>
                </a:ext>
              </a:extLst>
            </p:cNvPr>
            <p:cNvSpPr/>
            <p:nvPr/>
          </p:nvSpPr>
          <p:spPr>
            <a:xfrm>
              <a:off x="2654470" y="3065969"/>
              <a:ext cx="4268983" cy="3028101"/>
            </a:xfrm>
            <a:prstGeom prst="ellipse">
              <a:avLst/>
            </a:prstGeom>
            <a:solidFill>
              <a:srgbClr val="FFDF79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Контексты: личностный, местный, глобальный </a:t>
              </a:r>
            </a:p>
            <a:p>
              <a:pPr algn="ctr"/>
              <a:endParaRPr lang="ru-RU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D49088C3-C0A2-F93F-1D73-B26216CE796B}"/>
                </a:ext>
              </a:extLst>
            </p:cNvPr>
            <p:cNvSpPr/>
            <p:nvPr/>
          </p:nvSpPr>
          <p:spPr>
            <a:xfrm>
              <a:off x="6375575" y="3065968"/>
              <a:ext cx="4268983" cy="3028104"/>
            </a:xfrm>
            <a:prstGeom prst="ellipse">
              <a:avLst/>
            </a:prstGeom>
            <a:solidFill>
              <a:srgbClr val="8DA9DB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Оцениваемые компетенции: научное объяснение явлений и т.д.</a:t>
              </a:r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279BC565-8871-E275-6686-9BE3AD9F386D}"/>
                </a:ext>
              </a:extLst>
            </p:cNvPr>
            <p:cNvSpPr/>
            <p:nvPr/>
          </p:nvSpPr>
          <p:spPr>
            <a:xfrm>
              <a:off x="4778274" y="1273717"/>
              <a:ext cx="3599726" cy="4049315"/>
            </a:xfrm>
            <a:prstGeom prst="ellipse">
              <a:avLst/>
            </a:prstGeom>
            <a:solidFill>
              <a:srgbClr val="9ECB7F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Содержательная</a:t>
              </a:r>
            </a:p>
            <a:p>
              <a:pPr algn="ctr"/>
              <a:r>
                <a:rPr lang="ru-RU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область: содержательное и процедурное знание</a:t>
              </a:r>
            </a:p>
            <a:p>
              <a:pPr algn="ctr"/>
              <a:endParaRPr lang="ru-RU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11091E7-6068-8123-67FD-5656D2AC9922}"/>
                </a:ext>
              </a:extLst>
            </p:cNvPr>
            <p:cNvSpPr txBox="1"/>
            <p:nvPr/>
          </p:nvSpPr>
          <p:spPr>
            <a:xfrm>
              <a:off x="5709911" y="6111433"/>
              <a:ext cx="26680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БЛОК ЗАДАНИЙ</a:t>
              </a:r>
            </a:p>
          </p:txBody>
        </p:sp>
        <p:cxnSp>
          <p:nvCxnSpPr>
            <p:cNvPr id="11" name="Прямая со стрелкой 10">
              <a:extLst>
                <a:ext uri="{FF2B5EF4-FFF2-40B4-BE49-F238E27FC236}">
                  <a16:creationId xmlns:a16="http://schemas.microsoft.com/office/drawing/2014/main" id="{ED860C51-54A2-9193-5A38-A3CE690AFD92}"/>
                </a:ext>
              </a:extLst>
            </p:cNvPr>
            <p:cNvCxnSpPr/>
            <p:nvPr/>
          </p:nvCxnSpPr>
          <p:spPr>
            <a:xfrm flipV="1">
              <a:off x="6643868" y="4942390"/>
              <a:ext cx="0" cy="1151681"/>
            </a:xfrm>
            <a:prstGeom prst="straightConnector1">
              <a:avLst/>
            </a:prstGeom>
            <a:ln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1D18CE07-AC9B-67B9-3DD9-489F7C7C2B78}"/>
              </a:ext>
            </a:extLst>
          </p:cNvPr>
          <p:cNvCxnSpPr/>
          <p:nvPr/>
        </p:nvCxnSpPr>
        <p:spPr>
          <a:xfrm flipV="1">
            <a:off x="6042817" y="4768770"/>
            <a:ext cx="0" cy="12340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461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F7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0">
            <a:extLst>
              <a:ext uri="{FF2B5EF4-FFF2-40B4-BE49-F238E27FC236}">
                <a16:creationId xmlns:a16="http://schemas.microsoft.com/office/drawing/2014/main" id="{967D0ECF-A0D8-45E0-A1AD-0D6E54179E04}"/>
              </a:ext>
            </a:extLst>
          </p:cNvPr>
          <p:cNvGrpSpPr/>
          <p:nvPr/>
        </p:nvGrpSpPr>
        <p:grpSpPr>
          <a:xfrm>
            <a:off x="861134" y="2655544"/>
            <a:ext cx="10693400" cy="3644900"/>
            <a:chOff x="0" y="2673299"/>
            <a:chExt cx="10693400" cy="3644900"/>
          </a:xfrm>
        </p:grpSpPr>
        <p:sp>
          <p:nvSpPr>
            <p:cNvPr id="3" name="object 11">
              <a:extLst>
                <a:ext uri="{FF2B5EF4-FFF2-40B4-BE49-F238E27FC236}">
                  <a16:creationId xmlns:a16="http://schemas.microsoft.com/office/drawing/2014/main" id="{ED7DA9F4-356C-460A-BC75-F363A9EE1625}"/>
                </a:ext>
              </a:extLst>
            </p:cNvPr>
            <p:cNvSpPr/>
            <p:nvPr/>
          </p:nvSpPr>
          <p:spPr>
            <a:xfrm>
              <a:off x="0" y="6064453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12">
              <a:extLst>
                <a:ext uri="{FF2B5EF4-FFF2-40B4-BE49-F238E27FC236}">
                  <a16:creationId xmlns:a16="http://schemas.microsoft.com/office/drawing/2014/main" id="{724F42F4-2CFE-4B58-BF24-C31812D25C9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1161" y="2673299"/>
              <a:ext cx="2010765" cy="3644900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ED04B77-BBB6-43FF-A8D8-B3CE7F9C18AB}"/>
              </a:ext>
            </a:extLst>
          </p:cNvPr>
          <p:cNvSpPr txBox="1"/>
          <p:nvPr/>
        </p:nvSpPr>
        <p:spPr>
          <a:xfrm>
            <a:off x="4745777" y="2285407"/>
            <a:ext cx="493976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РАЗБОР ЗАДАНИЙ ПО ЕСТЕСТВЕННОНАУЧНОЙ ГРАМОТНОСТИ</a:t>
            </a:r>
          </a:p>
          <a:p>
            <a:endParaRPr lang="ru-RU" dirty="0"/>
          </a:p>
        </p:txBody>
      </p:sp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id="{EF16464A-012A-4AA3-9C88-34C4EAFD3757}"/>
              </a:ext>
            </a:extLst>
          </p:cNvPr>
          <p:cNvSpPr/>
          <p:nvPr/>
        </p:nvSpPr>
        <p:spPr>
          <a:xfrm>
            <a:off x="1737360" y="1029377"/>
            <a:ext cx="2448560" cy="1256030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ea typeface="Cambria" panose="02040503050406030204" pitchFamily="18" charset="0"/>
              </a:rPr>
              <a:t>ЭТО ИНТЕРЕСНО?</a:t>
            </a:r>
          </a:p>
        </p:txBody>
      </p:sp>
    </p:spTree>
    <p:extLst>
      <p:ext uri="{BB962C8B-B14F-4D97-AF65-F5344CB8AC3E}">
        <p14:creationId xmlns:p14="http://schemas.microsoft.com/office/powerpoint/2010/main" val="17771316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1270222-8255-40C6-9A48-247F43DA29C0}"/>
              </a:ext>
            </a:extLst>
          </p:cNvPr>
          <p:cNvSpPr/>
          <p:nvPr/>
        </p:nvSpPr>
        <p:spPr>
          <a:xfrm>
            <a:off x="1256145" y="554182"/>
            <a:ext cx="9947564" cy="5735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E7473B-F403-4AAD-A74C-13780C4A450B}"/>
              </a:ext>
            </a:extLst>
          </p:cNvPr>
          <p:cNvSpPr txBox="1"/>
          <p:nvPr/>
        </p:nvSpPr>
        <p:spPr>
          <a:xfrm>
            <a:off x="1376217" y="568037"/>
            <a:ext cx="9827491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Космический мусор.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Введение.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Прочитайте введение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Космический мусор.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Мусор на орбите – это совокупность нефункционирующих искусственных объектов и их фрагментов на околоземной орбите. С момента запуска первого спутника прошло менее ста лет. Этого времени человечеству хватило, чтобы превратить орбиту планеты в огромную технологическую свалку. Космический мусор стал глобальной проблемой, способной помешать дальнейшему использованию околоземного пространства.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E8F292-1EC3-4177-95B0-C5FD3B86D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419" y="3550753"/>
            <a:ext cx="4459672" cy="251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119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A9A025C-0D74-40A5-8EC4-0A4A0D1DC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044327"/>
              </p:ext>
            </p:extLst>
          </p:nvPr>
        </p:nvGraphicFramePr>
        <p:xfrm>
          <a:off x="942108" y="719666"/>
          <a:ext cx="10483274" cy="5588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41637">
                  <a:extLst>
                    <a:ext uri="{9D8B030D-6E8A-4147-A177-3AD203B41FA5}">
                      <a16:colId xmlns:a16="http://schemas.microsoft.com/office/drawing/2014/main" val="2457610851"/>
                    </a:ext>
                  </a:extLst>
                </a:gridCol>
                <a:gridCol w="5241637">
                  <a:extLst>
                    <a:ext uri="{9D8B030D-6E8A-4147-A177-3AD203B41FA5}">
                      <a16:colId xmlns:a16="http://schemas.microsoft.com/office/drawing/2014/main" val="1049190956"/>
                    </a:ext>
                  </a:extLst>
                </a:gridCol>
              </a:tblGrid>
              <a:tr h="558877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Космический мусор.</a:t>
                      </a:r>
                    </a:p>
                    <a:p>
                      <a:endParaRPr lang="ru-RU" sz="1600" b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1/5</a:t>
                      </a: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Прочитайте текст, расположенный справа и выполните задание.</a:t>
                      </a: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Предложите один или несколько бесконтактных способов захвата космического мусора.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Batang" panose="020B0503020000020004" pitchFamily="18" charset="-127"/>
                        </a:rPr>
                        <a:t>Проблема космического мусора, окружающего нашу планету, становится с каждым днём всё более актуальной. Объекты, витающие над Землёй на низкой орбите, могут упасть на её поверхность с печальными для людей последствиями. </a:t>
                      </a: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Большинство способов борьбы с космическим мусором, предполагают физический контакт (ударить их чем-то вроде гарпуна, захватить специальным лассо или сеткой), что является небезопасным. 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24742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5E0B53-7530-47D5-AE12-751B8E49C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6678" y="3084946"/>
            <a:ext cx="4655431" cy="243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442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372E807-D7F9-DFB7-528A-2EDC48845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062768"/>
              </p:ext>
            </p:extLst>
          </p:nvPr>
        </p:nvGraphicFramePr>
        <p:xfrm>
          <a:off x="1174101" y="831633"/>
          <a:ext cx="10106609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0786">
                  <a:extLst>
                    <a:ext uri="{9D8B030D-6E8A-4147-A177-3AD203B41FA5}">
                      <a16:colId xmlns:a16="http://schemas.microsoft.com/office/drawing/2014/main" val="4147441804"/>
                    </a:ext>
                  </a:extLst>
                </a:gridCol>
                <a:gridCol w="8885823">
                  <a:extLst>
                    <a:ext uri="{9D8B030D-6E8A-4147-A177-3AD203B41FA5}">
                      <a16:colId xmlns:a16="http://schemas.microsoft.com/office/drawing/2014/main" val="282084567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ЗАДАНИЕ 1/5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88677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ХАРАКТЕРИСТИКИ ЗАДАНИЯ: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309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Содержательная область оценки: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Компетентностная область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Контекст: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Уровень сложности: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Формат ответа: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Объект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Максимальный балл: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74825"/>
                  </a:ext>
                </a:extLst>
              </a:tr>
              <a:tr h="367454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СИСТЕМА ОЦЕНИВАНИЯ: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22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Балл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Содержание критерия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59765"/>
                  </a:ext>
                </a:extLst>
              </a:tr>
              <a:tr h="416664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10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32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2815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A9A025C-0D74-40A5-8EC4-0A4A0D1DC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855239"/>
              </p:ext>
            </p:extLst>
          </p:nvPr>
        </p:nvGraphicFramePr>
        <p:xfrm>
          <a:off x="942108" y="720436"/>
          <a:ext cx="10483274" cy="55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41637">
                  <a:extLst>
                    <a:ext uri="{9D8B030D-6E8A-4147-A177-3AD203B41FA5}">
                      <a16:colId xmlns:a16="http://schemas.microsoft.com/office/drawing/2014/main" val="2457610851"/>
                    </a:ext>
                  </a:extLst>
                </a:gridCol>
                <a:gridCol w="5241637">
                  <a:extLst>
                    <a:ext uri="{9D8B030D-6E8A-4147-A177-3AD203B41FA5}">
                      <a16:colId xmlns:a16="http://schemas.microsoft.com/office/drawing/2014/main" val="1049190956"/>
                    </a:ext>
                  </a:extLst>
                </a:gridCol>
              </a:tblGrid>
              <a:tr h="558800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Космический мусор.</a:t>
                      </a:r>
                    </a:p>
                    <a:p>
                      <a:endParaRPr lang="ru-RU" sz="1600" b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2/5</a:t>
                      </a: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Прочитайте текст, расположенный справа и ответьте на вопрос.</a:t>
                      </a: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Сможет ли пробить обшивку космического корабля   осколок массой 100 г., летящий с первой космической скоростью? Толщина обшивки космического корабля 1.6 мм. </a:t>
                      </a:r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Наибольшую опасность обломки спутников и ракет представляют для работающих аппаратов. В космосе нет силы трения, и тела движутся по орбите планеты с огромной и постоянной скоростью.</a:t>
                      </a: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Исследования космического мусора показали, что на гиперзвуковых скоростях даже малые образцы могут привести к катастрофическим разрушениям. </a:t>
                      </a:r>
                    </a:p>
                    <a:p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снимке запечатлен скол от удара на одном из иллюминаторов модуля МКС «Купол». Диаметр вмятины 7 миллиметров, а </a:t>
                      </a:r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2"/>
                        </a:rPr>
                        <a:t>оставил</a:t>
                      </a:r>
                      <a:r>
                        <a:rPr lang="ru-RU" sz="12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ее кусочек краски диаметром в несколько тысячных миллиметра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24742"/>
                  </a:ext>
                </a:extLst>
              </a:tr>
            </a:tbl>
          </a:graphicData>
        </a:graphic>
      </p:graphicFrame>
      <p:pic>
        <p:nvPicPr>
          <p:cNvPr id="7" name="Рисунок 6" descr="Изображение выглядит как темный,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17F4AEC2-1F47-4BCF-87D9-EE5ABAAA1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859" y="2747817"/>
            <a:ext cx="3333948" cy="243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107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372E807-D7F9-DFB7-528A-2EDC48845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64419"/>
              </p:ext>
            </p:extLst>
          </p:nvPr>
        </p:nvGraphicFramePr>
        <p:xfrm>
          <a:off x="1174101" y="831633"/>
          <a:ext cx="10106609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0786">
                  <a:extLst>
                    <a:ext uri="{9D8B030D-6E8A-4147-A177-3AD203B41FA5}">
                      <a16:colId xmlns:a16="http://schemas.microsoft.com/office/drawing/2014/main" val="4147441804"/>
                    </a:ext>
                  </a:extLst>
                </a:gridCol>
                <a:gridCol w="8885823">
                  <a:extLst>
                    <a:ext uri="{9D8B030D-6E8A-4147-A177-3AD203B41FA5}">
                      <a16:colId xmlns:a16="http://schemas.microsoft.com/office/drawing/2014/main" val="282084567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ЗАДАНИЕ 2/5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88677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ХАРАКТЕРИСТИКИ ЗАДАНИЯ: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309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Содержательная область оценки: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Компетентностная область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Контекст: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Уровень сложности: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Формат ответа: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Объект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Максимальный балл: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74825"/>
                  </a:ext>
                </a:extLst>
              </a:tr>
              <a:tr h="367454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СИСТЕМА ОЦЕНИВАНИЯ: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22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Балл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Содержание критерия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59765"/>
                  </a:ext>
                </a:extLst>
              </a:tr>
              <a:tr h="416664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10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32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40310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A9A025C-0D74-40A5-8EC4-0A4A0D1DC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885796"/>
              </p:ext>
            </p:extLst>
          </p:nvPr>
        </p:nvGraphicFramePr>
        <p:xfrm>
          <a:off x="942108" y="719666"/>
          <a:ext cx="10483274" cy="5588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41637">
                  <a:extLst>
                    <a:ext uri="{9D8B030D-6E8A-4147-A177-3AD203B41FA5}">
                      <a16:colId xmlns:a16="http://schemas.microsoft.com/office/drawing/2014/main" val="2457610851"/>
                    </a:ext>
                  </a:extLst>
                </a:gridCol>
                <a:gridCol w="5241637">
                  <a:extLst>
                    <a:ext uri="{9D8B030D-6E8A-4147-A177-3AD203B41FA5}">
                      <a16:colId xmlns:a16="http://schemas.microsoft.com/office/drawing/2014/main" val="1049190956"/>
                    </a:ext>
                  </a:extLst>
                </a:gridCol>
              </a:tblGrid>
              <a:tr h="558877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Космический мусор.</a:t>
                      </a:r>
                    </a:p>
                    <a:p>
                      <a:endParaRPr lang="ru-RU" sz="1600" b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3/5</a:t>
                      </a: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Прочитайте текст, расположенный справа и ответьте на вопрос.</a:t>
                      </a: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lvl="0" indent="0" algn="just" fontAlgn="base">
                        <a:lnSpc>
                          <a:spcPts val="2045"/>
                        </a:lnSpc>
                        <a:spcAft>
                          <a:spcPts val="120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2C2C2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 на высотах около 200 км объекты «живут» от 1 до 4 дней, на 600 км — 25-30 лет, на 1000 км — около 2 тысяч лет?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Определить точно, сколько нежелательных объектов летает на орбите, практически невозможно. Обломки постоянно сгорают в атмосфере, фрагментируются, космические аппараты регулярно выходят из строя, увеличивая количество мусора. Кроме того, отслеживать небольшие фрагменты сложно технически. Сегодня на орбите летает тысячи опасных объектов крупного размера и миллионы мелких фрагментов, а их общая масса составляет несколько тысяч тонн. Объекты, попавшие в космос, не остаются там навсегда. На них воздействует космическое излучение, микрометеориты, другие фрагменты. Мусор постепенно теряет высоту и сгорает в плотных слоях атмосферы – каждые 10-11 лет перечень опасных обломков уменьшается на 200-300 пунктов.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24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52939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372E807-D7F9-DFB7-528A-2EDC48845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732144"/>
              </p:ext>
            </p:extLst>
          </p:nvPr>
        </p:nvGraphicFramePr>
        <p:xfrm>
          <a:off x="1174101" y="831633"/>
          <a:ext cx="10106609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0786">
                  <a:extLst>
                    <a:ext uri="{9D8B030D-6E8A-4147-A177-3AD203B41FA5}">
                      <a16:colId xmlns:a16="http://schemas.microsoft.com/office/drawing/2014/main" val="4147441804"/>
                    </a:ext>
                  </a:extLst>
                </a:gridCol>
                <a:gridCol w="8885823">
                  <a:extLst>
                    <a:ext uri="{9D8B030D-6E8A-4147-A177-3AD203B41FA5}">
                      <a16:colId xmlns:a16="http://schemas.microsoft.com/office/drawing/2014/main" val="282084567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ЗАДАНИЕ 3/5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88677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ХАРАКТЕРИСТИКИ ЗАДАНИЯ: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309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Содержательная область оценки: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Компетентностная область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Контекст: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Уровень сложности: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Формат ответа: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Объект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Максимальный балл: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74825"/>
                  </a:ext>
                </a:extLst>
              </a:tr>
              <a:tr h="367454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СИСТЕМА ОЦЕНИВАНИЯ: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22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Балл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Содержание критерия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59765"/>
                  </a:ext>
                </a:extLst>
              </a:tr>
              <a:tr h="416664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10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32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5656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A9A025C-0D74-40A5-8EC4-0A4A0D1DC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568241"/>
              </p:ext>
            </p:extLst>
          </p:nvPr>
        </p:nvGraphicFramePr>
        <p:xfrm>
          <a:off x="942108" y="719666"/>
          <a:ext cx="10483274" cy="5588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41637">
                  <a:extLst>
                    <a:ext uri="{9D8B030D-6E8A-4147-A177-3AD203B41FA5}">
                      <a16:colId xmlns:a16="http://schemas.microsoft.com/office/drawing/2014/main" val="2457610851"/>
                    </a:ext>
                  </a:extLst>
                </a:gridCol>
                <a:gridCol w="5241637">
                  <a:extLst>
                    <a:ext uri="{9D8B030D-6E8A-4147-A177-3AD203B41FA5}">
                      <a16:colId xmlns:a16="http://schemas.microsoft.com/office/drawing/2014/main" val="1049190956"/>
                    </a:ext>
                  </a:extLst>
                </a:gridCol>
              </a:tblGrid>
              <a:tr h="558877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Космический мусор.</a:t>
                      </a:r>
                    </a:p>
                    <a:p>
                      <a:endParaRPr lang="ru-RU" sz="1600" b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4/5</a:t>
                      </a: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Прочитайте текст, расположенный справа и выполните задание.</a:t>
                      </a: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Оцените риски такого способа уборки космического мусора.</a:t>
                      </a: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Вольфрамовый веник на орбите.</a:t>
                      </a:r>
                    </a:p>
                    <a:p>
                      <a:endParaRPr lang="ru-RU" sz="1600" b="1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Идею придумал ученый Гурудас Гангули из США. Он предложил распылить на высоте 1,1 тыс. км облако из частиц вольфрама. По его расчетам, такой тяжелый и плотный металл будет медленно опускаться к Земле, попутно тормозя мелкие фрагменты мусора. Гангули полагает, что пыль не будет вредить работающим аппаратам. Для реализации проекта потребуется 20-25 лет.</a:t>
                      </a:r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24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100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EF80039-14A7-40B2-A0A8-C5302DFD1D27}"/>
              </a:ext>
            </a:extLst>
          </p:cNvPr>
          <p:cNvSpPr/>
          <p:nvPr/>
        </p:nvSpPr>
        <p:spPr>
          <a:xfrm>
            <a:off x="8229600" y="1548783"/>
            <a:ext cx="3276600" cy="4362450"/>
          </a:xfrm>
          <a:prstGeom prst="roundRect">
            <a:avLst/>
          </a:prstGeom>
          <a:solidFill>
            <a:srgbClr val="8DA9D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Задание 3</a:t>
            </a:r>
          </a:p>
          <a:p>
            <a:pPr algn="ctr"/>
            <a:r>
              <a:rPr lang="ru-RU" sz="2800" spc="9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Мы создатели контента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(Создание комплексных заданий в формате 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PISA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)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4877408-6ED7-47C1-9499-691D7EB93ED0}"/>
              </a:ext>
            </a:extLst>
          </p:cNvPr>
          <p:cNvSpPr/>
          <p:nvPr/>
        </p:nvSpPr>
        <p:spPr>
          <a:xfrm>
            <a:off x="4633912" y="1586883"/>
            <a:ext cx="3276600" cy="4324350"/>
          </a:xfrm>
          <a:prstGeom prst="roundRect">
            <a:avLst/>
          </a:pr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Задание 2</a:t>
            </a:r>
          </a:p>
          <a:p>
            <a:pPr algn="ctr"/>
            <a:r>
              <a:rPr lang="ru-RU" sz="2800" spc="9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Мы эксперты 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(создание характеристики заданий и системы оценивания)</a:t>
            </a:r>
          </a:p>
          <a:p>
            <a:pPr marL="12700" marR="5080" algn="ctr">
              <a:spcBef>
                <a:spcPts val="2110"/>
              </a:spcBef>
            </a:pP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548B453-ABD9-4537-9E98-C0684FBCC919}"/>
              </a:ext>
            </a:extLst>
          </p:cNvPr>
          <p:cNvSpPr/>
          <p:nvPr/>
        </p:nvSpPr>
        <p:spPr>
          <a:xfrm>
            <a:off x="1038224" y="1586883"/>
            <a:ext cx="3276600" cy="4324350"/>
          </a:xfrm>
          <a:prstGeom prst="roundRect">
            <a:avLst/>
          </a:pr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Задание 1</a:t>
            </a:r>
          </a:p>
          <a:p>
            <a:pPr algn="ctr"/>
            <a:r>
              <a:rPr lang="ru-RU" sz="2800" spc="9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Мы апробаторы 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(апробация заданий банка РЭШ)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96A2BD-B535-4AE9-B8C6-8F41F576CCDE}"/>
              </a:ext>
            </a:extLst>
          </p:cNvPr>
          <p:cNvSpPr txBox="1"/>
          <p:nvPr/>
        </p:nvSpPr>
        <p:spPr>
          <a:xfrm>
            <a:off x="3885460" y="361992"/>
            <a:ext cx="4421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Cambria" panose="02040503050406030204" pitchFamily="18" charset="0"/>
                <a:ea typeface="Cambria" panose="02040503050406030204" pitchFamily="18" charset="0"/>
              </a:rPr>
              <a:t>ЗАДАНИЯ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0118814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372E807-D7F9-DFB7-528A-2EDC48845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770137"/>
              </p:ext>
            </p:extLst>
          </p:nvPr>
        </p:nvGraphicFramePr>
        <p:xfrm>
          <a:off x="1174101" y="831633"/>
          <a:ext cx="10106609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0786">
                  <a:extLst>
                    <a:ext uri="{9D8B030D-6E8A-4147-A177-3AD203B41FA5}">
                      <a16:colId xmlns:a16="http://schemas.microsoft.com/office/drawing/2014/main" val="4147441804"/>
                    </a:ext>
                  </a:extLst>
                </a:gridCol>
                <a:gridCol w="8885823">
                  <a:extLst>
                    <a:ext uri="{9D8B030D-6E8A-4147-A177-3AD203B41FA5}">
                      <a16:colId xmlns:a16="http://schemas.microsoft.com/office/drawing/2014/main" val="282084567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ЗАДАНИЕ 4/5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88677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ХАРАКТЕРИСТИКИ ЗАДАНИЯ: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309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Содержательная область оценки: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Компетентностная область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Контекст: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Уровень сложности: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Формат ответа: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Объект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Максимальный балл: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74825"/>
                  </a:ext>
                </a:extLst>
              </a:tr>
              <a:tr h="367454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СИСТЕМА ОЦЕНИВАНИЯ: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22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Балл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Содержание критерия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59765"/>
                  </a:ext>
                </a:extLst>
              </a:tr>
              <a:tr h="416664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10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32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92248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A9A025C-0D74-40A5-8EC4-0A4A0D1DC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596886"/>
              </p:ext>
            </p:extLst>
          </p:nvPr>
        </p:nvGraphicFramePr>
        <p:xfrm>
          <a:off x="932873" y="719666"/>
          <a:ext cx="10492509" cy="5588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50872">
                  <a:extLst>
                    <a:ext uri="{9D8B030D-6E8A-4147-A177-3AD203B41FA5}">
                      <a16:colId xmlns:a16="http://schemas.microsoft.com/office/drawing/2014/main" val="2457610851"/>
                    </a:ext>
                  </a:extLst>
                </a:gridCol>
                <a:gridCol w="5241637">
                  <a:extLst>
                    <a:ext uri="{9D8B030D-6E8A-4147-A177-3AD203B41FA5}">
                      <a16:colId xmlns:a16="http://schemas.microsoft.com/office/drawing/2014/main" val="1049190956"/>
                    </a:ext>
                  </a:extLst>
                </a:gridCol>
              </a:tblGrid>
              <a:tr h="558877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Космический мусор.</a:t>
                      </a:r>
                    </a:p>
                    <a:p>
                      <a:endParaRPr lang="ru-RU" sz="1600" b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5/5</a:t>
                      </a: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Прочитайте текст, расположенный справа и выполните задание.</a:t>
                      </a:r>
                    </a:p>
                    <a:p>
                      <a:endParaRPr lang="ru-RU" sz="1600" i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Выберите из предложенного списка те способы, которые относятся к профилактике.</a:t>
                      </a:r>
                    </a:p>
                    <a:p>
                      <a:endParaRPr lang="ru-RU" sz="1600" i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веса запускаемых аппаратов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усиление защиты запускаемых аппаратов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срока эксплуатации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обязательная утилизация КМ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маневренности спутников</a:t>
                      </a:r>
                    </a:p>
                    <a:p>
                      <a:r>
                        <a:rPr lang="ru-RU" sz="1600" i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существующие и перспективные пути решения проблемы космического мусора вокруг Земли можно разделить на две большие группы: профилактика и уборка.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24742"/>
                  </a:ext>
                </a:extLst>
              </a:tr>
            </a:tbl>
          </a:graphicData>
        </a:graphic>
      </p:graphicFrame>
      <p:pic>
        <p:nvPicPr>
          <p:cNvPr id="8" name="Рисунок 7" descr="Изображение выглядит как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8033A32A-FA33-428F-BD4C-4BF53174E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830" y="1961140"/>
            <a:ext cx="4697152" cy="293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9922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372E807-D7F9-DFB7-528A-2EDC48845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627173"/>
              </p:ext>
            </p:extLst>
          </p:nvPr>
        </p:nvGraphicFramePr>
        <p:xfrm>
          <a:off x="1174101" y="831633"/>
          <a:ext cx="10106609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0786">
                  <a:extLst>
                    <a:ext uri="{9D8B030D-6E8A-4147-A177-3AD203B41FA5}">
                      <a16:colId xmlns:a16="http://schemas.microsoft.com/office/drawing/2014/main" val="4147441804"/>
                    </a:ext>
                  </a:extLst>
                </a:gridCol>
                <a:gridCol w="8885823">
                  <a:extLst>
                    <a:ext uri="{9D8B030D-6E8A-4147-A177-3AD203B41FA5}">
                      <a16:colId xmlns:a16="http://schemas.microsoft.com/office/drawing/2014/main" val="282084567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ЗАДАНИЕ 5/5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88677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ХАРАКТЕРИСТИКИ ЗАДАНИЯ: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309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Содержательная область оценки: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Компетентностная область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Контекст: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Уровень сложности: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Формат ответа: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Объект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Максимальный балл: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74825"/>
                  </a:ext>
                </a:extLst>
              </a:tr>
              <a:tr h="367454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СИСТЕМА ОЦЕНИВАНИЯ: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22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Балл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Содержание критерия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59765"/>
                  </a:ext>
                </a:extLst>
              </a:tr>
              <a:tr h="416664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10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32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14460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B7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5">
            <a:extLst>
              <a:ext uri="{FF2B5EF4-FFF2-40B4-BE49-F238E27FC236}">
                <a16:creationId xmlns:a16="http://schemas.microsoft.com/office/drawing/2014/main" id="{D433BC60-BA7F-4B00-A52E-61A0D9632877}"/>
              </a:ext>
            </a:extLst>
          </p:cNvPr>
          <p:cNvGrpSpPr/>
          <p:nvPr/>
        </p:nvGrpSpPr>
        <p:grpSpPr>
          <a:xfrm>
            <a:off x="934720" y="1737361"/>
            <a:ext cx="10507980" cy="4512488"/>
            <a:chOff x="0" y="2091869"/>
            <a:chExt cx="10693400" cy="4229100"/>
          </a:xfrm>
        </p:grpSpPr>
        <p:sp>
          <p:nvSpPr>
            <p:cNvPr id="3" name="object 6">
              <a:extLst>
                <a:ext uri="{FF2B5EF4-FFF2-40B4-BE49-F238E27FC236}">
                  <a16:creationId xmlns:a16="http://schemas.microsoft.com/office/drawing/2014/main" id="{0F75EAD0-F54D-42D1-87DE-1055CF6A861F}"/>
                </a:ext>
              </a:extLst>
            </p:cNvPr>
            <p:cNvSpPr/>
            <p:nvPr/>
          </p:nvSpPr>
          <p:spPr>
            <a:xfrm>
              <a:off x="0" y="6064453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7">
              <a:extLst>
                <a:ext uri="{FF2B5EF4-FFF2-40B4-BE49-F238E27FC236}">
                  <a16:creationId xmlns:a16="http://schemas.microsoft.com/office/drawing/2014/main" id="{AB296016-AE36-4642-BBE0-55FA5A4A65B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09608" y="2091869"/>
              <a:ext cx="2820494" cy="422910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01C166D-C4D1-45FC-92A6-70F7F521A904}"/>
              </a:ext>
            </a:extLst>
          </p:cNvPr>
          <p:cNvSpPr txBox="1"/>
          <p:nvPr/>
        </p:nvSpPr>
        <p:spPr>
          <a:xfrm>
            <a:off x="1626210" y="2336393"/>
            <a:ext cx="556542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ЗАДАНИЕ 2 ПРОЕКТА </a:t>
            </a:r>
            <a:r>
              <a:rPr lang="ru-RU" sz="2800" i="0" u="none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«ОБРАЗОВАТЕЛЬНЫЙ ЛИФТ: ШНОР-2022» ПО НАПРАВЛЕНИЮ ЕНГ</a:t>
            </a:r>
            <a:endParaRPr lang="ru-RU" sz="280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/>
          </a:p>
        </p:txBody>
      </p:sp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id="{7707745C-59F4-4641-8BF3-81B2F1EE545B}"/>
              </a:ext>
            </a:extLst>
          </p:cNvPr>
          <p:cNvSpPr/>
          <p:nvPr/>
        </p:nvSpPr>
        <p:spPr>
          <a:xfrm>
            <a:off x="9631680" y="428757"/>
            <a:ext cx="1811020" cy="1430524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ЗАЧЕМ?</a:t>
            </a:r>
          </a:p>
        </p:txBody>
      </p:sp>
    </p:spTree>
    <p:extLst>
      <p:ext uri="{BB962C8B-B14F-4D97-AF65-F5344CB8AC3E}">
        <p14:creationId xmlns:p14="http://schemas.microsoft.com/office/powerpoint/2010/main" val="32057592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8B4AA38-71F9-4DA4-BF81-F870CFF72271}"/>
              </a:ext>
            </a:extLst>
          </p:cNvPr>
          <p:cNvSpPr txBox="1"/>
          <p:nvPr/>
        </p:nvSpPr>
        <p:spPr>
          <a:xfrm>
            <a:off x="1040909" y="420782"/>
            <a:ext cx="26877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ЗАДАНИЕ 2</a:t>
            </a:r>
            <a:r>
              <a:rPr lang="ru-RU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.</a:t>
            </a:r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1C29004-D81F-4C23-A71A-5B0F9627F841}"/>
              </a:ext>
            </a:extLst>
          </p:cNvPr>
          <p:cNvSpPr/>
          <p:nvPr/>
        </p:nvSpPr>
        <p:spPr>
          <a:xfrm>
            <a:off x="1040909" y="1322798"/>
            <a:ext cx="9958524" cy="2820719"/>
          </a:xfrm>
          <a:prstGeom prst="roundRect">
            <a:avLst/>
          </a:prstGeom>
          <a:solidFill>
            <a:srgbClr val="FFDF79">
              <a:alpha val="70000"/>
            </a:srgbClr>
          </a:solidFill>
          <a:ln>
            <a:solidFill>
              <a:srgbClr val="FFD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СОЗДАНИЕ ТАБЛИЦЫ: ХАРАКТЕРИСТИКИ ЗАДАНИЙ И СИСТЕМА ОЦЕНИВАНИЯ К КАЖДОМУ ЗАДАНИЮ КЗ «КОСМИЧЕСКИЙ МУСОР».</a:t>
            </a:r>
          </a:p>
          <a:p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Срок выполнения задания: 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20 июня 2022 года</a:t>
            </a:r>
          </a:p>
          <a:p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Подпись файла: 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Фамилия_Название задания</a:t>
            </a: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8605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B4A0780-C521-459B-AF1B-CDD79F76B2A3}"/>
              </a:ext>
            </a:extLst>
          </p:cNvPr>
          <p:cNvSpPr/>
          <p:nvPr/>
        </p:nvSpPr>
        <p:spPr>
          <a:xfrm>
            <a:off x="914400" y="1747777"/>
            <a:ext cx="10040645" cy="4340506"/>
          </a:xfrm>
          <a:prstGeom prst="roundRect">
            <a:avLst/>
          </a:pr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Презентация </a:t>
            </a:r>
            <a:r>
              <a:rPr lang="en-US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PowerPoint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Название документа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Сведения об авторе</a:t>
            </a:r>
          </a:p>
          <a:p>
            <a:pPr marL="971550" lvl="1" indent="-514350">
              <a:buClr>
                <a:schemeClr val="tx1"/>
              </a:buClr>
              <a:buFont typeface="+mj-lt"/>
              <a:buAutoNum type="alphaLcParenR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ФИО</a:t>
            </a:r>
          </a:p>
          <a:p>
            <a:pPr marL="971550" lvl="1" indent="-514350">
              <a:buClr>
                <a:schemeClr val="tx1"/>
              </a:buClr>
              <a:buFont typeface="+mj-lt"/>
              <a:buAutoNum type="alphaLcParenR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Предмет</a:t>
            </a:r>
          </a:p>
          <a:p>
            <a:pPr marL="971550" lvl="1" indent="-514350">
              <a:buClr>
                <a:schemeClr val="tx1"/>
              </a:buClr>
              <a:buFont typeface="+mj-lt"/>
              <a:buAutoNum type="alphaLcParenR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ОО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Слайды с заданиями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Слайды с заполненными таблицами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1D568A-13D6-46FF-B54D-0AD1757FEDFE}"/>
              </a:ext>
            </a:extLst>
          </p:cNvPr>
          <p:cNvSpPr txBox="1"/>
          <p:nvPr/>
        </p:nvSpPr>
        <p:spPr>
          <a:xfrm>
            <a:off x="914400" y="515775"/>
            <a:ext cx="1024483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ОБЩИЕ ТРЕБОВАНИЯ К ОФОРМЛЕНИЮ ОТЧЁТА ПО ВЫПОЛНЕНИЮ ЗАДАНИЯ </a:t>
            </a:r>
          </a:p>
        </p:txBody>
      </p:sp>
    </p:spTree>
    <p:extLst>
      <p:ext uri="{BB962C8B-B14F-4D97-AF65-F5344CB8AC3E}">
        <p14:creationId xmlns:p14="http://schemas.microsoft.com/office/powerpoint/2010/main" val="12537378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A9DB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6">
            <a:extLst>
              <a:ext uri="{FF2B5EF4-FFF2-40B4-BE49-F238E27FC236}">
                <a16:creationId xmlns:a16="http://schemas.microsoft.com/office/drawing/2014/main" id="{F16FCA60-2E8F-4614-AF21-97620456A5EE}"/>
              </a:ext>
            </a:extLst>
          </p:cNvPr>
          <p:cNvGrpSpPr/>
          <p:nvPr/>
        </p:nvGrpSpPr>
        <p:grpSpPr>
          <a:xfrm>
            <a:off x="749300" y="3408883"/>
            <a:ext cx="10693400" cy="3289300"/>
            <a:chOff x="0" y="3349737"/>
            <a:chExt cx="10693400" cy="3289300"/>
          </a:xfrm>
        </p:grpSpPr>
        <p:sp>
          <p:nvSpPr>
            <p:cNvPr id="3" name="object 7">
              <a:extLst>
                <a:ext uri="{FF2B5EF4-FFF2-40B4-BE49-F238E27FC236}">
                  <a16:creationId xmlns:a16="http://schemas.microsoft.com/office/drawing/2014/main" id="{1EF4EAC8-8026-4E54-A70C-91A714F088F3}"/>
                </a:ext>
              </a:extLst>
            </p:cNvPr>
            <p:cNvSpPr/>
            <p:nvPr/>
          </p:nvSpPr>
          <p:spPr>
            <a:xfrm>
              <a:off x="0" y="6064453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" name="object 8">
              <a:extLst>
                <a:ext uri="{FF2B5EF4-FFF2-40B4-BE49-F238E27FC236}">
                  <a16:creationId xmlns:a16="http://schemas.microsoft.com/office/drawing/2014/main" id="{29ABD2AF-FF9F-4E8D-9A65-D9B6BFF42CC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3104" y="3349737"/>
              <a:ext cx="3447792" cy="328930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B2E9974-CA45-4F23-8D93-C57C27CB45D1}"/>
              </a:ext>
            </a:extLst>
          </p:cNvPr>
          <p:cNvSpPr txBox="1"/>
          <p:nvPr/>
        </p:nvSpPr>
        <p:spPr>
          <a:xfrm>
            <a:off x="5729928" y="2491565"/>
            <a:ext cx="52730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ИНФОРМАЦИОННЫЕ РЕСУРСЫ ПО ЕСТЕСТВЕННОНАУЧНОЙ ГРАМОТНОСТИ</a:t>
            </a:r>
          </a:p>
        </p:txBody>
      </p:sp>
      <p:sp>
        <p:nvSpPr>
          <p:cNvPr id="8" name="Пузырек для мыслей: облако 7">
            <a:extLst>
              <a:ext uri="{FF2B5EF4-FFF2-40B4-BE49-F238E27FC236}">
                <a16:creationId xmlns:a16="http://schemas.microsoft.com/office/drawing/2014/main" id="{1152409A-B32D-4D1E-B152-B6B3B073BB5E}"/>
              </a:ext>
            </a:extLst>
          </p:cNvPr>
          <p:cNvSpPr/>
          <p:nvPr/>
        </p:nvSpPr>
        <p:spPr>
          <a:xfrm>
            <a:off x="3248026" y="607984"/>
            <a:ext cx="2914650" cy="2124075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НУ ХОТЯ БЫ, ЧТО ТО…</a:t>
            </a:r>
          </a:p>
        </p:txBody>
      </p:sp>
    </p:spTree>
    <p:extLst>
      <p:ext uri="{BB962C8B-B14F-4D97-AF65-F5344CB8AC3E}">
        <p14:creationId xmlns:p14="http://schemas.microsoft.com/office/powerpoint/2010/main" val="22512670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34A342-2924-402E-AA8F-56F0E08BD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517" y="960439"/>
            <a:ext cx="11050006" cy="54492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B25A19-2B66-4FFD-AC43-D75F81A26452}"/>
              </a:ext>
            </a:extLst>
          </p:cNvPr>
          <p:cNvSpPr txBox="1"/>
          <p:nvPr/>
        </p:nvSpPr>
        <p:spPr>
          <a:xfrm>
            <a:off x="597629" y="226381"/>
            <a:ext cx="111564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Сетевое сообщество педагогов Пермского края (perm.ru)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83ED74B0-FAB5-4D85-9D84-01569D0686EC}"/>
              </a:ext>
            </a:extLst>
          </p:cNvPr>
          <p:cNvSpPr/>
          <p:nvPr/>
        </p:nvSpPr>
        <p:spPr>
          <a:xfrm>
            <a:off x="633140" y="3047260"/>
            <a:ext cx="1944210" cy="760811"/>
          </a:xfrm>
          <a:prstGeom prst="ellipse">
            <a:avLst/>
          </a:prstGeom>
          <a:noFill/>
          <a:ln w="57150">
            <a:solidFill>
              <a:srgbClr val="FFD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4738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519F1F9-E34B-4F73-ACEE-9E1B33745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536" y="1102367"/>
            <a:ext cx="9560623" cy="5390502"/>
          </a:xfrm>
          <a:prstGeom prst="rect">
            <a:avLst/>
          </a:prstGeom>
          <a:ln>
            <a:solidFill>
              <a:srgbClr val="8DA9DB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413D10-37EF-4D84-8460-CFA58AAEB454}"/>
              </a:ext>
            </a:extLst>
          </p:cNvPr>
          <p:cNvSpPr txBox="1"/>
          <p:nvPr/>
        </p:nvSpPr>
        <p:spPr>
          <a:xfrm>
            <a:off x="1230838" y="365131"/>
            <a:ext cx="89548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Естественнонаучная грамотность </a:t>
            </a:r>
            <a:r>
              <a:rPr lang="ru-RU" sz="3200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</a:t>
            </a:r>
            <a:r>
              <a:rPr lang="en-US" sz="3200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instrao.ru)</a:t>
            </a:r>
            <a:endParaRPr lang="ru-RU" sz="3200" dirty="0">
              <a:solidFill>
                <a:srgbClr val="99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B401FD39-4AE6-4D22-BA66-38E1191E6B73}"/>
              </a:ext>
            </a:extLst>
          </p:cNvPr>
          <p:cNvSpPr/>
          <p:nvPr/>
        </p:nvSpPr>
        <p:spPr>
          <a:xfrm>
            <a:off x="1230838" y="3067994"/>
            <a:ext cx="1346512" cy="584775"/>
          </a:xfrm>
          <a:prstGeom prst="ellipse">
            <a:avLst/>
          </a:prstGeom>
          <a:noFill/>
          <a:ln w="57150">
            <a:solidFill>
              <a:srgbClr val="FFD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52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3E1919E-EA82-44C8-BD22-BF72B73C82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30" r="1145"/>
          <a:stretch/>
        </p:blipFill>
        <p:spPr>
          <a:xfrm>
            <a:off x="1276030" y="1962809"/>
            <a:ext cx="9401177" cy="39352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D8630F3-0F45-44AF-9D75-15AE64930D50}"/>
              </a:ext>
            </a:extLst>
          </p:cNvPr>
          <p:cNvSpPr txBox="1"/>
          <p:nvPr/>
        </p:nvSpPr>
        <p:spPr>
          <a:xfrm>
            <a:off x="1157795" y="828173"/>
            <a:ext cx="102768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Bookman Old Style" panose="0205060405050502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Открытый банк заданий для оценки естественнонаучной грамотности </a:t>
            </a:r>
            <a:r>
              <a:rPr lang="ru-RU" sz="2400" dirty="0">
                <a:solidFill>
                  <a:srgbClr val="990000"/>
                </a:solidFill>
                <a:latin typeface="Bookman Old Style" panose="0205060405050502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(fipi.ru)</a:t>
            </a:r>
            <a:endParaRPr lang="ru-RU" sz="2400" dirty="0">
              <a:solidFill>
                <a:srgbClr val="99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370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8B4AA38-71F9-4DA4-BF81-F870CFF72271}"/>
              </a:ext>
            </a:extLst>
          </p:cNvPr>
          <p:cNvSpPr txBox="1"/>
          <p:nvPr/>
        </p:nvSpPr>
        <p:spPr>
          <a:xfrm>
            <a:off x="1040909" y="430113"/>
            <a:ext cx="26877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ЗАДАНИЕ 1</a:t>
            </a:r>
            <a:r>
              <a:rPr lang="ru-RU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.</a:t>
            </a:r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1C29004-D81F-4C23-A71A-5B0F9627F841}"/>
              </a:ext>
            </a:extLst>
          </p:cNvPr>
          <p:cNvSpPr/>
          <p:nvPr/>
        </p:nvSpPr>
        <p:spPr>
          <a:xfrm>
            <a:off x="925500" y="1367161"/>
            <a:ext cx="9958524" cy="2459115"/>
          </a:xfrm>
          <a:prstGeom prst="roundRect">
            <a:avLst/>
          </a:prstGeom>
          <a:solidFill>
            <a:srgbClr val="FFDF79">
              <a:alpha val="70000"/>
            </a:srgbClr>
          </a:solidFill>
          <a:ln>
            <a:solidFill>
              <a:srgbClr val="FFD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Апробация заданий в банке РЭШ.</a:t>
            </a:r>
          </a:p>
          <a:p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Срок выполнения задания: 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19 мая 2022 года</a:t>
            </a:r>
          </a:p>
          <a:p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Подпись файла: 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Фамилия_ Название работы_класс</a:t>
            </a: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0539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81D18A-CCD2-4B4E-A865-F8FBBD2F17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4DFE6CE-9955-409E-9D36-9C8D802E02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275090E5-149F-49CF-B7A4-F5CF568808B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E1C05E3-8686-4205-B47F-72B74F5C33D2}"/>
              </a:ext>
            </a:extLst>
          </p:cNvPr>
          <p:cNvSpPr/>
          <p:nvPr/>
        </p:nvSpPr>
        <p:spPr>
          <a:xfrm>
            <a:off x="1255253" y="1731640"/>
            <a:ext cx="9580880" cy="3648722"/>
          </a:xfrm>
          <a:prstGeom prst="rect">
            <a:avLst/>
          </a:prstGeom>
          <a:solidFill>
            <a:srgbClr val="FFD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СПАСИБО ЗА РАБОТУ, КОЛЛЕГИ!</a:t>
            </a:r>
          </a:p>
        </p:txBody>
      </p:sp>
    </p:spTree>
    <p:extLst>
      <p:ext uri="{BB962C8B-B14F-4D97-AF65-F5344CB8AC3E}">
        <p14:creationId xmlns:p14="http://schemas.microsoft.com/office/powerpoint/2010/main" val="33008690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3678056-F73B-4D54-B384-CEFEB1E1A2A7}"/>
              </a:ext>
            </a:extLst>
          </p:cNvPr>
          <p:cNvSpPr txBox="1"/>
          <p:nvPr/>
        </p:nvSpPr>
        <p:spPr>
          <a:xfrm>
            <a:off x="1932972" y="2483299"/>
            <a:ext cx="8831484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4000" dirty="0">
                <a:latin typeface="Cambria" panose="02040503050406030204" pitchFamily="18" charset="0"/>
                <a:ea typeface="Cambria" panose="02040503050406030204" pitchFamily="18" charset="0"/>
              </a:rPr>
              <a:t>Ссылка на запись вебинара:</a:t>
            </a:r>
            <a:endParaRPr lang="ru-RU" sz="4000" b="0" i="0" dirty="0">
              <a:solidFill>
                <a:srgbClr val="9ECB7F"/>
              </a:solidFill>
              <a:effectLst/>
              <a:latin typeface="AktivGrotesk"/>
            </a:endParaRPr>
          </a:p>
          <a:p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https://events.webinar.ru/51207829/11489839/record-new/11871955</a:t>
            </a:r>
            <a:endParaRPr lang="ru-RU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601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B4A0780-C521-459B-AF1B-CDD79F76B2A3}"/>
              </a:ext>
            </a:extLst>
          </p:cNvPr>
          <p:cNvSpPr/>
          <p:nvPr/>
        </p:nvSpPr>
        <p:spPr>
          <a:xfrm>
            <a:off x="1118586" y="1740023"/>
            <a:ext cx="10040645" cy="4511458"/>
          </a:xfrm>
          <a:prstGeom prst="roundRect">
            <a:avLst/>
          </a:pr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Документ 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Word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Название документа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Общие сведения о выполненной работе</a:t>
            </a:r>
          </a:p>
          <a:p>
            <a:pPr marL="749808" lvl="1" indent="-457200">
              <a:buClr>
                <a:schemeClr val="tx1"/>
              </a:buClr>
              <a:buFont typeface="+mj-lt"/>
              <a:buAutoNum type="alphaL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Краткие сведения о самой работе и заданиях, входящих в неё</a:t>
            </a:r>
          </a:p>
          <a:p>
            <a:pPr marL="749808" lvl="1" indent="-457200">
              <a:buClr>
                <a:schemeClr val="tx1"/>
              </a:buClr>
              <a:buFont typeface="+mj-lt"/>
              <a:buAutoNum type="alphaL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Сведения об учащихся, выполнявших эту работу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Результаты выполненной работы (таблица с результатами и их интерпретация в %)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Выводы</a:t>
            </a:r>
            <a:endParaRPr lang="ru-RU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1D568A-13D6-46FF-B54D-0AD1757FEDFE}"/>
              </a:ext>
            </a:extLst>
          </p:cNvPr>
          <p:cNvSpPr txBox="1"/>
          <p:nvPr/>
        </p:nvSpPr>
        <p:spPr>
          <a:xfrm>
            <a:off x="914400" y="515775"/>
            <a:ext cx="1024483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ОБЩИЕ ТРЕБОВАНИЯ К ОФОРМЛЕНИЮ ОТЧЁТА ПО ВЫПОЛНЕНИЮ ЗАДАНИЯ </a:t>
            </a:r>
          </a:p>
        </p:txBody>
      </p:sp>
    </p:spTree>
    <p:extLst>
      <p:ext uri="{BB962C8B-B14F-4D97-AF65-F5344CB8AC3E}">
        <p14:creationId xmlns:p14="http://schemas.microsoft.com/office/powerpoint/2010/main" val="48894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D71E8F-4BA4-4A84-9CFC-B5163CAE5E66}"/>
              </a:ext>
            </a:extLst>
          </p:cNvPr>
          <p:cNvSpPr/>
          <p:nvPr/>
        </p:nvSpPr>
        <p:spPr>
          <a:xfrm>
            <a:off x="424873" y="1631742"/>
            <a:ext cx="11506715" cy="4440584"/>
          </a:xfrm>
          <a:prstGeom prst="rect">
            <a:avLst/>
          </a:prstGeom>
          <a:noFill/>
          <a:ln>
            <a:noFill/>
          </a:ln>
        </p:spPr>
      </p:sp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id="{67F025D1-5686-4AA5-AD31-B43BF48AD56D}"/>
              </a:ext>
            </a:extLst>
          </p:cNvPr>
          <p:cNvSpPr/>
          <p:nvPr/>
        </p:nvSpPr>
        <p:spPr>
          <a:xfrm>
            <a:off x="772718" y="1253505"/>
            <a:ext cx="2284914" cy="2436918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</a:p>
          <a:p>
            <a:pPr marL="0" lvl="0" indent="0" algn="ctr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Зарегистрироваться на портале РЭШ </a:t>
            </a:r>
            <a:r>
              <a:rPr lang="de-AT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https://resh.edu.ru/</a:t>
            </a:r>
            <a:endParaRPr lang="ru-RU" sz="1800" kern="12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B212F4A0-02D1-430C-9B21-E4F172665E60}"/>
              </a:ext>
            </a:extLst>
          </p:cNvPr>
          <p:cNvSpPr/>
          <p:nvPr/>
        </p:nvSpPr>
        <p:spPr>
          <a:xfrm>
            <a:off x="3639845" y="1253505"/>
            <a:ext cx="2284914" cy="2436918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</a:t>
            </a:r>
          </a:p>
          <a:p>
            <a:pPr marL="0" lvl="0" indent="0" algn="ctr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Перейти в ЭБЗ для оценки ФГ РЭШ </a:t>
            </a:r>
            <a:r>
              <a:rPr lang="de-AT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https://fg.resh.edu.ru</a:t>
            </a:r>
            <a:endParaRPr lang="ru-RU" sz="1800" kern="12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774C67B7-CE73-4FBA-BC2F-B4776B0EBDE4}"/>
              </a:ext>
            </a:extLst>
          </p:cNvPr>
          <p:cNvSpPr/>
          <p:nvPr/>
        </p:nvSpPr>
        <p:spPr>
          <a:xfrm>
            <a:off x="6506972" y="1269043"/>
            <a:ext cx="2284914" cy="2436918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944" tIns="113944" rIns="113944" bIns="113944" numCol="1" spcCol="1270" anchor="ctr" anchorCtr="0">
            <a:noAutofit/>
          </a:bodyPr>
          <a:lstStyle/>
          <a:p>
            <a:pPr marL="0" lvl="0" indent="0" algn="ctr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20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3.</a:t>
            </a:r>
            <a:r>
              <a:rPr lang="ru-RU" sz="20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lvl="0" indent="0" algn="ctr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Создать один вариант мероприятия на конкретную дату </a:t>
            </a:r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88C9F9B7-3D1C-418B-ADB5-4D512028073E}"/>
              </a:ext>
            </a:extLst>
          </p:cNvPr>
          <p:cNvSpPr/>
          <p:nvPr/>
        </p:nvSpPr>
        <p:spPr>
          <a:xfrm>
            <a:off x="9374099" y="1245098"/>
            <a:ext cx="2284914" cy="2436918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8DA9DB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4.</a:t>
            </a: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Назначить и выдать коды доступа к работе не менее чем 5 ученикам</a:t>
            </a:r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4F5B3E00-1BA9-4713-82F0-72E2D6718BC3}"/>
              </a:ext>
            </a:extLst>
          </p:cNvPr>
          <p:cNvSpPr/>
          <p:nvPr/>
        </p:nvSpPr>
        <p:spPr>
          <a:xfrm>
            <a:off x="860944" y="3958970"/>
            <a:ext cx="2184334" cy="2500000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5. </a:t>
            </a:r>
          </a:p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Проверить в личном кабинете по критериям задания со свободным ответом</a:t>
            </a:r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876B95BB-2DB6-4183-AB76-C3BD76771878}"/>
              </a:ext>
            </a:extLst>
          </p:cNvPr>
          <p:cNvSpPr/>
          <p:nvPr/>
        </p:nvSpPr>
        <p:spPr>
          <a:xfrm>
            <a:off x="3627491" y="3955599"/>
            <a:ext cx="2284914" cy="2468587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6. </a:t>
            </a:r>
          </a:p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Скачать результаты выполнения работы школьниками (файл </a:t>
            </a:r>
            <a:r>
              <a:rPr lang="en-US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Excel</a:t>
            </a: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из личного кабинета</a:t>
            </a:r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EE311748-6F10-439D-B4B5-CFCB28850D41}"/>
              </a:ext>
            </a:extLst>
          </p:cNvPr>
          <p:cNvSpPr/>
          <p:nvPr/>
        </p:nvSpPr>
        <p:spPr>
          <a:xfrm>
            <a:off x="6533965" y="3950563"/>
            <a:ext cx="2257921" cy="2468587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7.</a:t>
            </a: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Оформить </a:t>
            </a:r>
            <a:r>
              <a:rPr lang="ru-RU" sz="1800" dirty="0">
                <a:latin typeface="Cambria" panose="02040503050406030204" pitchFamily="18" charset="0"/>
                <a:ea typeface="Cambria" panose="02040503050406030204" pitchFamily="18" charset="0"/>
              </a:rPr>
              <a:t>отчёт по выполнению задания, согласно требованиям</a:t>
            </a: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B90A74A6-436A-46B4-9E1D-EDAB8E2AD53E}"/>
              </a:ext>
            </a:extLst>
          </p:cNvPr>
          <p:cNvSpPr/>
          <p:nvPr/>
        </p:nvSpPr>
        <p:spPr>
          <a:xfrm>
            <a:off x="9374099" y="3908692"/>
            <a:ext cx="2204068" cy="2436918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8DA9DB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8. </a:t>
            </a:r>
          </a:p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Отправить файл с результатами и анализом руководителю группы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46C151-194C-4D3D-B7F0-5673E45CE493}"/>
              </a:ext>
            </a:extLst>
          </p:cNvPr>
          <p:cNvSpPr txBox="1"/>
          <p:nvPr/>
        </p:nvSpPr>
        <p:spPr>
          <a:xfrm>
            <a:off x="1091953" y="363984"/>
            <a:ext cx="10076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АЛГОРИТМ ВЫПОЛНЕНИЯ ЗАДАНИЯ</a:t>
            </a:r>
          </a:p>
        </p:txBody>
      </p:sp>
    </p:spTree>
    <p:extLst>
      <p:ext uri="{BB962C8B-B14F-4D97-AF65-F5344CB8AC3E}">
        <p14:creationId xmlns:p14="http://schemas.microsoft.com/office/powerpoint/2010/main" val="3811263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2952A16-7611-EB15-7920-A56228A43003}"/>
              </a:ext>
            </a:extLst>
          </p:cNvPr>
          <p:cNvSpPr/>
          <p:nvPr/>
        </p:nvSpPr>
        <p:spPr>
          <a:xfrm>
            <a:off x="1088020" y="1102859"/>
            <a:ext cx="9923362" cy="3260798"/>
          </a:xfrm>
          <a:prstGeom prst="roundRect">
            <a:avLst/>
          </a:prstGeom>
          <a:solidFill>
            <a:srgbClr val="8DA9D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12480E-BBF2-CCAB-C4E3-ED6F21409D5E}"/>
              </a:ext>
            </a:extLst>
          </p:cNvPr>
          <p:cNvSpPr txBox="1"/>
          <p:nvPr/>
        </p:nvSpPr>
        <p:spPr>
          <a:xfrm>
            <a:off x="1088020" y="381965"/>
            <a:ext cx="9688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КРАТКИЕ СВЕДЕНИЯ О ВЫПОЛНЕНИИ ЗАДАНИЯ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BD7359-4BC8-A583-8A91-2AF97FF0C819}"/>
              </a:ext>
            </a:extLst>
          </p:cNvPr>
          <p:cNvSpPr txBox="1"/>
          <p:nvPr/>
        </p:nvSpPr>
        <p:spPr>
          <a:xfrm>
            <a:off x="1180618" y="1388962"/>
            <a:ext cx="98307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Прислали отчёты о выполнении задания 8 человек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5 участников составляли отчёты о выполнении задания «Багдадская батарейка», 2 участника составляли отчёты о выполнении задания «Тормози заранее» и 1 участник составлял отчёт о выполнении задания «Лазерная указка и фонарик»</a:t>
            </a:r>
          </a:p>
        </p:txBody>
      </p:sp>
    </p:spTree>
    <p:extLst>
      <p:ext uri="{BB962C8B-B14F-4D97-AF65-F5344CB8AC3E}">
        <p14:creationId xmlns:p14="http://schemas.microsoft.com/office/powerpoint/2010/main" val="3540321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D0C7DB8-8C1D-4312-3C75-36D8D9ADA8B7}"/>
              </a:ext>
            </a:extLst>
          </p:cNvPr>
          <p:cNvSpPr/>
          <p:nvPr/>
        </p:nvSpPr>
        <p:spPr>
          <a:xfrm>
            <a:off x="914399" y="921156"/>
            <a:ext cx="10166431" cy="5600461"/>
          </a:xfrm>
          <a:prstGeom prst="roundRect">
            <a:avLst/>
          </a:pr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994AF6-A52C-3582-8360-E6A106811540}"/>
              </a:ext>
            </a:extLst>
          </p:cNvPr>
          <p:cNvSpPr txBox="1"/>
          <p:nvPr/>
        </p:nvSpPr>
        <p:spPr>
          <a:xfrm>
            <a:off x="1111170" y="336382"/>
            <a:ext cx="9120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ЗАМЕЧАНИЯ ПО АНАЛИТИЧЕСКОМУ ОТЧЁТУ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D1E652-4325-E309-49D0-670765427FAF}"/>
              </a:ext>
            </a:extLst>
          </p:cNvPr>
          <p:cNvSpPr txBox="1"/>
          <p:nvPr/>
        </p:nvSpPr>
        <p:spPr>
          <a:xfrm>
            <a:off x="1228846" y="1069479"/>
            <a:ext cx="9734308" cy="730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Подпись работы. Например: </a:t>
            </a:r>
            <a:r>
              <a:rPr lang="ru-RU" sz="280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Анянова_Лазерная указка и фонарик_8 класс.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rgbClr val="33333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Выбор работы.</a:t>
            </a:r>
            <a:endParaRPr lang="ru-RU" sz="2800" i="0" dirty="0">
              <a:solidFill>
                <a:srgbClr val="333333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Оформление работы (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Название документа, сведения об авторе, единый шрифт и кегль во всём документе)</a:t>
            </a:r>
            <a:endParaRPr lang="ru-RU" sz="28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Нет описания работы.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Неполные сведения об учащихся, выполнявших эту работу</a:t>
            </a:r>
            <a:endParaRPr lang="ru-RU" sz="28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Нет анализа заданий.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 понятно как определялся уровень с</a:t>
            </a: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формированности ФГ.</a:t>
            </a:r>
            <a:endParaRPr lang="ru-RU" sz="28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Не сделаны выводы.</a:t>
            </a:r>
          </a:p>
          <a:p>
            <a:pPr marL="342900" indent="-342900">
              <a:spcAft>
                <a:spcPts val="1000"/>
              </a:spcAft>
              <a:buFont typeface="+mj-lt"/>
              <a:buAutoNum type="arabicPeriod"/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ts val="1690"/>
              </a:lnSpc>
              <a:spcAft>
                <a:spcPts val="1000"/>
              </a:spcAft>
              <a:buFont typeface="+mj-lt"/>
              <a:buAutoNum type="arabicPeriod"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800" i="0" dirty="0">
              <a:solidFill>
                <a:srgbClr val="333333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761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3543F11-AD7F-F9CB-B0FC-61A62D9F0FF9}"/>
              </a:ext>
            </a:extLst>
          </p:cNvPr>
          <p:cNvSpPr/>
          <p:nvPr/>
        </p:nvSpPr>
        <p:spPr>
          <a:xfrm>
            <a:off x="497710" y="1053296"/>
            <a:ext cx="10787605" cy="2777924"/>
          </a:xfrm>
          <a:prstGeom prst="roundRect">
            <a:avLst/>
          </a:pr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841849-AB33-7B23-25E0-F37B713B4117}"/>
              </a:ext>
            </a:extLst>
          </p:cNvPr>
          <p:cNvSpPr txBox="1"/>
          <p:nvPr/>
        </p:nvSpPr>
        <p:spPr>
          <a:xfrm>
            <a:off x="810228" y="1053296"/>
            <a:ext cx="1047508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Работа «Тормозни заранее» из Электронного банка заданий для оценки естественнонаучной грамотности РЭШ состоит из 5-х заданий и предназначена для учеников 9 класса. Продолжительность диагностической работы: </a:t>
            </a: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 минут. Максимальное количество баллов: 6</a:t>
            </a:r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B34140-C503-1B84-6FEA-94D4CC5E5B88}"/>
              </a:ext>
            </a:extLst>
          </p:cNvPr>
          <p:cNvSpPr txBox="1"/>
          <p:nvPr/>
        </p:nvSpPr>
        <p:spPr>
          <a:xfrm>
            <a:off x="810228" y="358815"/>
            <a:ext cx="7280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ПРИМЕР ОПИСАНИЯ  РАБОТЫ</a:t>
            </a:r>
            <a:endParaRPr lang="ru-RU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4046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7415</TotalTime>
  <Words>1485</Words>
  <Application>Microsoft Office PowerPoint</Application>
  <PresentationFormat>Широкоэкранный</PresentationFormat>
  <Paragraphs>269</Paragraphs>
  <Slides>41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50" baseType="lpstr">
      <vt:lpstr>AktivGrotesk</vt:lpstr>
      <vt:lpstr>Arial</vt:lpstr>
      <vt:lpstr>Bookman Old Style</vt:lpstr>
      <vt:lpstr>Calibri</vt:lpstr>
      <vt:lpstr>Calibri Light</vt:lpstr>
      <vt:lpstr>Cambria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Надежда</cp:lastModifiedBy>
  <cp:revision>21</cp:revision>
  <dcterms:created xsi:type="dcterms:W3CDTF">2022-04-18T10:52:30Z</dcterms:created>
  <dcterms:modified xsi:type="dcterms:W3CDTF">2022-06-06T15:20:54Z</dcterms:modified>
</cp:coreProperties>
</file>