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61" r:id="rId4"/>
    <p:sldId id="262" r:id="rId5"/>
    <p:sldId id="268" r:id="rId6"/>
    <p:sldId id="276" r:id="rId7"/>
    <p:sldId id="277" r:id="rId8"/>
    <p:sldId id="274" r:id="rId9"/>
    <p:sldId id="279" r:id="rId10"/>
    <p:sldId id="278" r:id="rId11"/>
    <p:sldId id="260" r:id="rId12"/>
    <p:sldId id="281" r:id="rId13"/>
    <p:sldId id="272" r:id="rId14"/>
    <p:sldId id="27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адежда" initials="Н" lastIdx="1" clrIdx="0">
    <p:extLst>
      <p:ext uri="{19B8F6BF-5375-455C-9EA6-DF929625EA0E}">
        <p15:presenceInfo xmlns="" xmlns:p15="http://schemas.microsoft.com/office/powerpoint/2012/main" userId="Надежд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0066"/>
    <a:srgbClr val="CCECFF"/>
    <a:srgbClr val="CCFFCC"/>
    <a:srgbClr val="CC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036" autoAdjust="0"/>
    <p:restoredTop sz="94660"/>
  </p:normalViewPr>
  <p:slideViewPr>
    <p:cSldViewPr snapToGrid="0">
      <p:cViewPr>
        <p:scale>
          <a:sx n="100" d="100"/>
          <a:sy n="100" d="100"/>
        </p:scale>
        <p:origin x="-900" y="-4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5"/>
          <c:dPt>
            <c:idx val="1"/>
            <c:spPr>
              <a:solidFill>
                <a:schemeClr val="accent1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585-42EB-99B6-E6CC7B460FE9}"/>
              </c:ext>
            </c:extLst>
          </c:dPt>
          <c:dPt>
            <c:idx val="2"/>
            <c:spPr>
              <a:solidFill>
                <a:schemeClr val="bg2">
                  <a:lumMod val="9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E585-42EB-99B6-E6CC7B460FE9}"/>
              </c:ext>
            </c:extLst>
          </c:dPt>
          <c:dPt>
            <c:idx val="3"/>
            <c:spPr>
              <a:solidFill>
                <a:srgbClr val="CC006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585-42EB-99B6-E6CC7B460FE9}"/>
              </c:ext>
            </c:extLst>
          </c:dPt>
          <c:dLbls>
            <c:dLbl>
              <c:idx val="4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6AB-4138-B70E-03AA9BB9FB3B}"/>
                </c:ext>
              </c:extLst>
            </c:dLbl>
            <c:dLbl>
              <c:idx val="5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6AB-4138-B70E-03AA9BB9FB3B}"/>
                </c:ext>
              </c:extLst>
            </c:dLbl>
            <c:spPr>
              <a:noFill/>
              <a:ln>
                <a:noFill/>
              </a:ln>
              <a:effectLst/>
            </c:spPr>
            <c:showPercent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4"/>
                <c:pt idx="0">
                  <c:v>Подготовка к ЕГЭ</c:v>
                </c:pt>
                <c:pt idx="1">
                  <c:v>Подготовка к ОГЭ</c:v>
                </c:pt>
                <c:pt idx="2">
                  <c:v>Подготовка к ВПР</c:v>
                </c:pt>
                <c:pt idx="3">
                  <c:v>Образовательный курс, не связанный с внешними мониторингами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585-42EB-99B6-E6CC7B460FE9}"/>
            </c:ext>
          </c:extLst>
        </c:ser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DC6B3F4-2636-448B-B407-DC45B06C8B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6BD7E37-FED5-48DB-8060-C993712443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9DE7382-2A29-4E1B-9CF1-7DD7E4C2B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17C6-9F08-4A6B-BBC4-406082257C5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F670767-582B-4321-A6B8-7C287260F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33612E2-0150-4CA4-BD3B-CBBE7B36C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1222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9CD6C47-D8C4-4CB8-AE13-B47F58D5B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31AAEBE-C9CE-476B-953E-3A3508DC5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D2FE8A7-664E-4895-A595-0085E5C92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17C6-9F08-4A6B-BBC4-406082257C5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5230839-035F-45AD-8E5E-B370EB6FE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19E9DA8-6AFB-4A5E-8BA2-6B82C1EFD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2835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449769B3-07E9-4CB3-B2C2-E2F401503B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FC6E0DA-29E4-4CEA-9688-3220CF141C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6CB6904-6F72-48E2-B43F-36793FD6E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17C6-9F08-4A6B-BBC4-406082257C5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FDE57E7-3A89-474C-AFAD-70C890A09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7F0AA0C-2358-4851-BC78-A08D0D652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5219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453EA09-2BA4-4208-A12E-E40394042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911191E-953B-475C-A107-921FD9FEE7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4B34C4C-13A3-4CCD-B0D6-E65EF1842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17C6-9F08-4A6B-BBC4-406082257C5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DEF740F-C958-4605-93CC-E53DBA3EF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8AF7244-5D37-45DE-991B-B75AAEDF5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6381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FF20AD2-DF65-4956-A205-C0454B7A3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1561352-92BA-45B1-A84F-E6FAE739E1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75E6448-C9D1-429B-8DF8-3DBABDDF5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17C6-9F08-4A6B-BBC4-406082257C5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D2C4563-1F8F-43F0-9093-D90571FDE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B6A0498-2A34-4040-8221-2E355BB5D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441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DA2566-1320-4A2E-876E-DF3F217ED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A330A43-BEC4-4FC3-8FA1-3797F21CE2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5C28018-224E-4739-B88E-EA8A41B0A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325ED47B-0845-4132-92CF-E6A8B6394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17C6-9F08-4A6B-BBC4-406082257C5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B9D2333-7824-45E0-9AEF-1730503E4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1136F21-766E-4CB4-A19F-2967DA848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9447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ED51EA9-2D13-4B7C-9880-5B0A8454C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C7A52D6-242A-4658-8A75-C4903C744C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A9CFDD6-97CC-418C-BCAD-6C08CEF015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3BCF6BB6-5714-498A-BFA9-ABDC607EEE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FE95AABF-92ED-4E6F-BA5B-F516E1BA0F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4D75345-30CE-4D05-8B45-B3E9A60F9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17C6-9F08-4A6B-BBC4-406082257C5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6730677E-5E5A-4D2E-9C39-50CBC179C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A4DA7F7B-6E42-4ECD-8B3C-E2B4F01B3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3157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ED99982-8A98-472A-A2F8-69C6DDC10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B1B28297-8B98-44D6-9E68-4E34943C7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17C6-9F08-4A6B-BBC4-406082257C5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5E8135C4-E290-4271-9609-B4D8B4452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BCE51D87-05BC-4460-8FD5-AD5F3EFDE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6576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4DBCA92A-1F1B-47FE-8C9A-8F43915ED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17C6-9F08-4A6B-BBC4-406082257C5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362FF837-63F2-4BD5-A3B0-E5BE06061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C56E91FA-C35B-49CE-8DAD-DC90B6226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6543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FEE66BB-7D3E-4E43-998B-FF1FBA3A1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DED2A2F-7952-409C-B4C2-263B85887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42E9052-F518-4E22-AF8D-73A183E924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626FCAB-8425-4488-AF1C-A9F869CFF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17C6-9F08-4A6B-BBC4-406082257C5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3E627A90-B569-443D-B293-1786EB0B4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C845BC7-346F-41CB-92C5-43DBBE3B6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997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1E3F0B9-A2F4-4EBE-931B-7F6F527AF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6DA558B8-64F6-4D62-BB29-AC36542741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C84D60E-5A19-4E5E-9257-83376F08E7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1805361-D97D-4404-9DB3-0E5BF77F1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17C6-9F08-4A6B-BBC4-406082257C5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749F3E1-805C-4D5C-8931-C50C763DF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48D04E6-2174-41B3-BD10-C85ABCD15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7005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3FE8EA4-FEB2-43E3-9429-82922939F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6D4E0FF-B3A1-4DAA-B7BF-8112C5B4CE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B3F00E4-D8ED-4CC7-BA23-4027204A6F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817C6-9F08-4A6B-BBC4-406082257C5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CA85BC4-A3DC-4925-9250-D576549FD5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A924E27-599F-4D7D-A1F8-C306613843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0292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nadeghda108@gmail.com" TargetMode="External"/><Relationship Id="rId2" Type="http://schemas.openxmlformats.org/officeDocument/2006/relationships/hyperlink" Target="mailto:fanni1909@yandex.r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A4B5F00-2FCD-4426-8FCB-B6A8A00B2A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2597" y="-74480"/>
            <a:ext cx="11224334" cy="238760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Georgia" panose="02040502050405020303" pitchFamily="18" charset="0"/>
              </a:rPr>
              <a:t>ВЕБИНАР - КОНСУЛЬТАЦИЯ ПО ПРОЕКТУ  "ОБРАЗОВАТЕЛЬНЫЙ ЛИФТ: ШНОР» ДЛЯ СЕТЕВОЙ ГРУППЫ ФИЗИКОВ. ЗАДАНИЕ №1</a:t>
            </a:r>
            <a:endParaRPr lang="ru-RU" sz="32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81D0A72-850E-41C5-AEBD-5A6C7864E7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3530" y="2647013"/>
            <a:ext cx="10744940" cy="646860"/>
          </a:xfrm>
          <a:solidFill>
            <a:srgbClr val="CCECFF"/>
          </a:solidFill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Georgia" panose="02040502050405020303" pitchFamily="18" charset="0"/>
              </a:rPr>
              <a:t>ЯКОВЛЕВА Н.Г., НАУЧНЫЙ  СОТРУДНИК ОТДЕЛА  НМС ОО ГАУ ДПО «ИРО ПК» </a:t>
            </a:r>
          </a:p>
          <a:p>
            <a:endParaRPr lang="ru-RU" dirty="0"/>
          </a:p>
        </p:txBody>
      </p:sp>
      <p:pic>
        <p:nvPicPr>
          <p:cNvPr id="28" name="Рисунок 27">
            <a:extLst>
              <a:ext uri="{FF2B5EF4-FFF2-40B4-BE49-F238E27FC236}">
                <a16:creationId xmlns="" xmlns:a16="http://schemas.microsoft.com/office/drawing/2014/main" id="{7DCBD7E9-38DC-4CE8-B140-6E752716C2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6138"/>
          <a:stretch/>
        </p:blipFill>
        <p:spPr>
          <a:xfrm>
            <a:off x="730608" y="3462671"/>
            <a:ext cx="5361235" cy="2918535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="" xmlns:a16="http://schemas.microsoft.com/office/drawing/2014/main" id="{EBF500CF-3CBB-492B-8C37-F51686285D7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4437" b="10716"/>
          <a:stretch/>
        </p:blipFill>
        <p:spPr>
          <a:xfrm>
            <a:off x="6256676" y="3454434"/>
            <a:ext cx="5162366" cy="2918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Рисунок 32">
            <a:extLst>
              <a:ext uri="{FF2B5EF4-FFF2-40B4-BE49-F238E27FC236}">
                <a16:creationId xmlns="" xmlns:a16="http://schemas.microsoft.com/office/drawing/2014/main" id="{80624A78-A86A-493B-8836-F09AE275B42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31335" y="263555"/>
            <a:ext cx="2706859" cy="4938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619858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9B02126-516C-43D0-9445-D59CFEBD7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365126"/>
            <a:ext cx="9607139" cy="810532"/>
          </a:xfrm>
          <a:solidFill>
            <a:srgbClr val="CCECFF"/>
          </a:solidFill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     </a:t>
            </a:r>
            <a:r>
              <a:rPr lang="ru-R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ПОЧЕМУ </a:t>
            </a:r>
            <a:r>
              <a:rPr 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GOOGLE-CLASSROOM</a:t>
            </a:r>
            <a:r>
              <a:rPr lang="ru-R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5DDFB85-0581-455E-A332-9EF8F80B7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39194"/>
            <a:ext cx="10772775" cy="435133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Georgia" panose="02040502050405020303" pitchFamily="18" charset="0"/>
              </a:rPr>
              <a:t>ХОРОШАЯ ОБРАТНАЯ СВЯЗЬ С КАЖДЫМ УЧЕНИКОМ.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Georgia" panose="02040502050405020303" pitchFamily="18" charset="0"/>
              </a:rPr>
              <a:t>ВОЗМОЖНОСТЬ ВЫДАЧИ ИНДИВИДУАЛЬНЫХ РАБОЧИХ ЛИСТОВ.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Georgia" panose="02040502050405020303" pitchFamily="18" charset="0"/>
              </a:rPr>
              <a:t>ВОЗМОЖНОСТЬ ВЕРНУТЬ ДОМАШНЕЕ ЗАДАНИЕ УЧЕНИКУ ДЛЯ ДОРАБОТКИ.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Georgia" panose="02040502050405020303" pitchFamily="18" charset="0"/>
              </a:rPr>
              <a:t>РАЗМЕЩЁННЫЕ МАТЕРИАЛЫ УЧЕНИК МОЖЕТ ПОСМОТРЕТЬ НЕСКОЛЬКО РАЗ.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Georgia" panose="02040502050405020303" pitchFamily="18" charset="0"/>
              </a:rPr>
              <a:t>GOOGLE-CLASSROOM</a:t>
            </a:r>
            <a:r>
              <a:rPr lang="ru-RU" sz="2400" dirty="0">
                <a:latin typeface="Georgia" panose="02040502050405020303" pitchFamily="18" charset="0"/>
              </a:rPr>
              <a:t> СОВМЕЩЁН СО МНОГИМИ ПРОДУКТАМИ, СОЗДАННЫМИ СПЕЦИАЛЬНО ДЛЯ ОБУЧЕНИЯ. </a:t>
            </a:r>
            <a:endParaRPr lang="ru-RU" sz="2400" dirty="0" smtClean="0">
              <a:latin typeface="Georgia" panose="02040502050405020303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latin typeface="Georgia" panose="02040502050405020303" pitchFamily="18" charset="0"/>
              </a:rPr>
              <a:t>GOOGLE-CLASSROOM</a:t>
            </a:r>
            <a:r>
              <a:rPr lang="ru-RU" sz="2400" b="1" dirty="0" smtClean="0">
                <a:latin typeface="Georgia" panose="02040502050405020303" pitchFamily="18" charset="0"/>
              </a:rPr>
              <a:t> ОЧЕНЬ ПРОСТ В ИСПОЛЬЗОВАНИИ.</a:t>
            </a:r>
            <a:endParaRPr lang="ru-RU" sz="2400" b="1" dirty="0">
              <a:latin typeface="Georgia" panose="02040502050405020303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2400" b="1" dirty="0">
              <a:latin typeface="Georgia" panose="02040502050405020303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2000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A7327C69-020F-49FB-8403-D0A7854503E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27676" y="277477"/>
            <a:ext cx="932769" cy="105255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8B420E5-56D4-4560-AE30-E97A99845B0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43549" y="6260811"/>
            <a:ext cx="2706859" cy="4938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5637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800D363-2C9D-4FC6-B886-02A86EA5F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94105"/>
            <a:ext cx="6567056" cy="780093"/>
          </a:xfrm>
          <a:solidFill>
            <a:srgbClr val="CCECFF"/>
          </a:solidFill>
          <a:ln>
            <a:noFill/>
          </a:ln>
        </p:spPr>
        <p:txBody>
          <a:bodyPr/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ГРАФИК ПРОЕКТА.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625697A-3D3A-4491-AA10-1A3CE390AE8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3017" y="246604"/>
            <a:ext cx="932769" cy="932769"/>
          </a:xfrm>
          <a:prstGeom prst="rect">
            <a:avLst/>
          </a:prstGeom>
        </p:spPr>
      </p:pic>
      <p:sp>
        <p:nvSpPr>
          <p:cNvPr id="8" name="Объект 7">
            <a:extLst>
              <a:ext uri="{FF2B5EF4-FFF2-40B4-BE49-F238E27FC236}">
                <a16:creationId xmlns="" xmlns:a16="http://schemas.microsoft.com/office/drawing/2014/main" id="{784BF566-BEE1-4818-BA6C-3DC033696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7352"/>
            <a:ext cx="10515600" cy="4351338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УСТАНОВОЧНЫЙ СЕМИНАР/ВЕБИНАР – 24 МАРТА В 11.00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ВЕБИНАР-КОНСУЛЬТАЦИЯ 1 ПО ПРОВЕРКЕ ЗАДАНИЙ/ВЫДАЧЕ НОВЫХ</a:t>
            </a:r>
            <a:r>
              <a:rPr lang="ru-RU" sz="2400" dirty="0">
                <a:solidFill>
                  <a:srgbClr val="333333"/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 – 14 АПРЕЛЯ В 17.00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ВЕБИНАР-КОНСУЛЬТАЦИЯ 2 ПО ПРОВЕРКЕ ЗАДАНИЙ/ВЫДАЧЕ НОВЫХ – 12 МАЯ В 17.00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ПРОМЕЖУТОЧНЫЙ СЕМИНАР/ВЕБИНАР</a:t>
            </a:r>
            <a:r>
              <a:rPr lang="ru-RU" sz="2400" dirty="0">
                <a:solidFill>
                  <a:srgbClr val="333333"/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 </a:t>
            </a:r>
            <a:r>
              <a:rPr lang="ru-RU" sz="2400" dirty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– 24 АВГУСТА В 11.00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ВЕБИНАР-КОНСУЛЬТАЦИЯ 3 ПО ПРОВЕРКЕ ЗАДАНИЙ / ПРОГРАММ / ПРОЕКТОВ – 22 СЕНТЯБРЯ </a:t>
            </a:r>
            <a:r>
              <a:rPr lang="ru-RU" sz="2400" dirty="0">
                <a:solidFill>
                  <a:srgbClr val="333333"/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В 17.00</a:t>
            </a:r>
            <a:endParaRPr lang="ru-RU" sz="2400" dirty="0">
              <a:solidFill>
                <a:srgbClr val="333333"/>
              </a:solidFill>
              <a:effectLst/>
              <a:latin typeface="Georgia" panose="02040502050405020303" pitchFamily="18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ИТОГОВЫЙ СЕМИНАР/ВЕБИНАР – 20 ОКТЯБРЯ В 11.00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ИТОГОВАЯ КОНФЕРЕНЦИЯ ПО ПРОЕКТУ - НОЯБРЬ</a:t>
            </a:r>
            <a:endParaRPr lang="ru-RU" sz="2400" dirty="0">
              <a:latin typeface="Georgia" panose="02040502050405020303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A7DA2A30-D1F4-4A4C-ADBD-01BE236862E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70182" y="6266527"/>
            <a:ext cx="2706859" cy="4938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3872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70EB6A2-421C-4256-88BC-031E8A4E0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4488873" cy="782295"/>
          </a:xfrm>
          <a:solidFill>
            <a:srgbClr val="CCECFF"/>
          </a:solidFill>
        </p:spPr>
        <p:txBody>
          <a:bodyPr>
            <a:normAutofit/>
          </a:bodyPr>
          <a:lstStyle/>
          <a:p>
            <a:r>
              <a:rPr lang="ru-RU" sz="4000" dirty="0">
                <a:latin typeface="Georgia" panose="02040502050405020303" pitchFamily="18" charset="0"/>
              </a:rPr>
              <a:t>  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ЗАДАНИЕ </a:t>
            </a:r>
            <a:r>
              <a:rPr lang="ru-RU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2.</a:t>
            </a:r>
            <a:endParaRPr lang="ru-RU" sz="4000" dirty="0">
              <a:solidFill>
                <a:schemeClr val="tx1">
                  <a:lumMod val="50000"/>
                  <a:lumOff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4D3E82D-6F2E-424A-9EF9-94D99D033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056" y="1488273"/>
            <a:ext cx="11201760" cy="4351338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dirty="0" smtClean="0">
                <a:latin typeface="Georgia" panose="02040502050405020303" pitchFamily="18" charset="0"/>
              </a:rPr>
              <a:t>СОЗДАНИЕ РАБОЧИХ ЛИСТОВ К КАЖДОМУ ЗАНЯТИЮ</a:t>
            </a:r>
          </a:p>
          <a:p>
            <a:pPr marL="514350" indent="-514350">
              <a:buNone/>
            </a:pPr>
            <a:r>
              <a:rPr lang="ru-RU" dirty="0" smtClean="0">
                <a:latin typeface="Georgia" panose="02040502050405020303" pitchFamily="18" charset="0"/>
              </a:rPr>
              <a:t>КУРСА.</a:t>
            </a:r>
          </a:p>
          <a:p>
            <a:pPr marL="0" indent="0">
              <a:buNone/>
            </a:pPr>
            <a:r>
              <a:rPr lang="ru-RU" b="1" dirty="0" smtClean="0">
                <a:latin typeface="Georgia" panose="02040502050405020303" pitchFamily="18" charset="0"/>
              </a:rPr>
              <a:t>ЧТО </a:t>
            </a:r>
            <a:r>
              <a:rPr lang="ru-RU" b="1" dirty="0">
                <a:latin typeface="Georgia" panose="02040502050405020303" pitchFamily="18" charset="0"/>
              </a:rPr>
              <a:t>ЭТО МОЖЕТ БЫТЬ</a:t>
            </a:r>
            <a:r>
              <a:rPr lang="ru-RU" b="1" dirty="0" smtClean="0">
                <a:latin typeface="Georgia" panose="02040502050405020303" pitchFamily="18" charset="0"/>
              </a:rPr>
              <a:t>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latin typeface="Georgia" panose="02040502050405020303" pitchFamily="18" charset="0"/>
              </a:rPr>
              <a:t>GOOGLE </a:t>
            </a:r>
            <a:r>
              <a:rPr lang="ru-RU" dirty="0" smtClean="0">
                <a:latin typeface="Georgia" panose="02040502050405020303" pitchFamily="18" charset="0"/>
              </a:rPr>
              <a:t>ДОКУМЕНТ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latin typeface="Georgia" panose="02040502050405020303" pitchFamily="18" charset="0"/>
              </a:rPr>
              <a:t>GOOGLE </a:t>
            </a:r>
            <a:r>
              <a:rPr lang="ru-RU" dirty="0" smtClean="0">
                <a:latin typeface="Georgia" panose="02040502050405020303" pitchFamily="18" charset="0"/>
              </a:rPr>
              <a:t>ФОРМЫ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latin typeface="Georgia" panose="02040502050405020303" pitchFamily="18" charset="0"/>
              </a:rPr>
              <a:t>GOOGLE</a:t>
            </a:r>
            <a:r>
              <a:rPr lang="ru-RU" dirty="0" smtClean="0">
                <a:latin typeface="Georgia" panose="02040502050405020303" pitchFamily="18" charset="0"/>
              </a:rPr>
              <a:t> ПРЕЗЕНТАЦИИ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latin typeface="Georgia" panose="02040502050405020303" pitchFamily="18" charset="0"/>
              </a:rPr>
              <a:t>GOOGLE</a:t>
            </a:r>
            <a:r>
              <a:rPr lang="ru-RU" dirty="0" smtClean="0">
                <a:latin typeface="Georgia" panose="02040502050405020303" pitchFamily="18" charset="0"/>
              </a:rPr>
              <a:t> САЙТЫ</a:t>
            </a:r>
            <a:endParaRPr lang="ru-RU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Georgia" panose="02040502050405020303" pitchFamily="18" charset="0"/>
              </a:rPr>
              <a:t>СРОК </a:t>
            </a:r>
            <a:r>
              <a:rPr lang="ru-RU" b="1" dirty="0">
                <a:latin typeface="Georgia" panose="02040502050405020303" pitchFamily="18" charset="0"/>
              </a:rPr>
              <a:t>ВЫПОЛНЕНИЯ – </a:t>
            </a:r>
            <a:r>
              <a:rPr lang="ru-RU" b="1" dirty="0" smtClean="0">
                <a:latin typeface="Georgia" panose="02040502050405020303" pitchFamily="18" charset="0"/>
              </a:rPr>
              <a:t>7 МАЯ </a:t>
            </a:r>
            <a:r>
              <a:rPr lang="ru-RU" b="1" dirty="0">
                <a:latin typeface="Georgia" panose="02040502050405020303" pitchFamily="18" charset="0"/>
              </a:rPr>
              <a:t>2021 ГОДА.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0085C70-A2FF-4D5E-B3EC-2BFBBB7DC08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98993" y="274028"/>
            <a:ext cx="932769" cy="93276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19940DB1-16DB-4DE2-A3D1-8AFD0F7EBB9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52427" y="6275404"/>
            <a:ext cx="2706859" cy="4938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151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70EB6A2-421C-4256-88BC-031E8A4E0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365125"/>
            <a:ext cx="6555179" cy="782295"/>
          </a:xfrm>
          <a:solidFill>
            <a:srgbClr val="CCECFF"/>
          </a:solidFill>
        </p:spPr>
        <p:txBody>
          <a:bodyPr>
            <a:normAutofit/>
          </a:bodyPr>
          <a:lstStyle/>
          <a:p>
            <a:r>
              <a:rPr lang="ru-RU" sz="4000" dirty="0">
                <a:latin typeface="Georgia" panose="02040502050405020303" pitchFamily="18" charset="0"/>
              </a:rPr>
              <a:t>  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ПРАВИЛА РАБОТЫ.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4D3E82D-6F2E-424A-9EF9-94D99D033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056" y="1488273"/>
            <a:ext cx="1051560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Georgia" panose="02040502050405020303" pitchFamily="18" charset="0"/>
              </a:rPr>
              <a:t>ПРОВЕРЯЕМ ПОЧТУ.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Georgia" panose="02040502050405020303" pitchFamily="18" charset="0"/>
              </a:rPr>
              <a:t>ОТВЕЧАЕМ НА КАЖДОЕ ПИСЬМО.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Georgia" panose="02040502050405020303" pitchFamily="18" charset="0"/>
              </a:rPr>
              <a:t>ЕСЛИ ЗА 3 ДНЯ ДО ВЕБИНАРА НЕТ ПИСЬМА С ССЫЛКОЙ НА НЕГО, ПИШИТЕ.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Georgia" panose="02040502050405020303" pitchFamily="18" charset="0"/>
              </a:rPr>
              <a:t>СООБЩАЕМ ОБО ВСЕХ НЕПРЕДВИДЕННЫХ  ОБСТОЯТЕЛЬСТВАХ, КОТОРЫЕ МОГУТ ПОМЕШАТЬ ВАШЕЙ РАБОТЕ.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Georgia" panose="02040502050405020303" pitchFamily="18" charset="0"/>
              </a:rPr>
              <a:t>СОБЛЮДАЕМ СРОКИ СДАЧИ ЗАДАНИЙ.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0085C70-A2FF-4D5E-B3EC-2BFBBB7DC08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09267" y="301762"/>
            <a:ext cx="932769" cy="93276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19940DB1-16DB-4DE2-A3D1-8AFD0F7EBB9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52427" y="6275404"/>
            <a:ext cx="2706859" cy="4938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8385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5873BD19-12D0-4FD8-8DA8-6AE4F9BACD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7533" y="1122363"/>
            <a:ext cx="9931730" cy="2387600"/>
          </a:xfrm>
        </p:spPr>
        <p:txBody>
          <a:bodyPr>
            <a:normAutofit fontScale="90000"/>
          </a:bodyPr>
          <a:lstStyle/>
          <a:p>
            <a:r>
              <a:rPr lang="ru-RU" b="0" dirty="0">
                <a:latin typeface="Georgia" pitchFamily="18" charset="0"/>
              </a:rPr>
              <a:t>СПАСИБО ЗА ВНИМАНИЕ.</a:t>
            </a:r>
            <a:br>
              <a:rPr lang="ru-RU" b="0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5" name="Подзаголовок 4">
            <a:extLst>
              <a:ext uri="{FF2B5EF4-FFF2-40B4-BE49-F238E27FC236}">
                <a16:creationId xmlns="" xmlns:a16="http://schemas.microsoft.com/office/drawing/2014/main" id="{72DDC601-0A1D-4305-BFC9-79ACF1372D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9413" y="2829680"/>
            <a:ext cx="9452757" cy="1655762"/>
          </a:xfrm>
          <a:solidFill>
            <a:srgbClr val="CCECFF"/>
          </a:solidFill>
        </p:spPr>
        <p:txBody>
          <a:bodyPr>
            <a:normAutofit lnSpcReduction="10000"/>
          </a:bodyPr>
          <a:lstStyle/>
          <a:p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ЯКОВЛЕВА НАДЕЖДА ГЕННАДЬЕВНА, </a:t>
            </a:r>
          </a:p>
          <a:p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НАУЧНЫЙ СОТРУДНИК ОТДЕЛА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НМС ОО «ИРО ПК»</a:t>
            </a:r>
          </a:p>
          <a:p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 (с.т. 8-909-731-01-80, e-mail  </a:t>
            </a:r>
            <a:r>
              <a:rPr lang="en-US" sz="2400" dirty="0">
                <a:solidFill>
                  <a:srgbClr val="002060"/>
                </a:solidFill>
                <a:latin typeface="Georgia" pitchFamily="18" charset="0"/>
                <a:hlinkClick r:id="rId2"/>
              </a:rPr>
              <a:t>fanni1909@yandex.ru</a:t>
            </a:r>
            <a:r>
              <a:rPr lang="ru-RU" sz="2400" dirty="0">
                <a:solidFill>
                  <a:srgbClr val="002060"/>
                </a:solidFill>
                <a:latin typeface="Georgia" pitchFamily="18" charset="0"/>
              </a:rPr>
              <a:t>, </a:t>
            </a:r>
            <a:r>
              <a:rPr lang="en-US" sz="2400" dirty="0">
                <a:solidFill>
                  <a:srgbClr val="002060"/>
                </a:solidFill>
                <a:latin typeface="Georgia" pitchFamily="18" charset="0"/>
                <a:hlinkClick r:id="rId3"/>
              </a:rPr>
              <a:t>nadeghda108@gmail.com</a:t>
            </a:r>
            <a:r>
              <a:rPr lang="en-US" sz="2400" dirty="0">
                <a:solidFill>
                  <a:srgbClr val="002060"/>
                </a:solidFill>
                <a:latin typeface="Georgia" pitchFamily="18" charset="0"/>
              </a:rPr>
              <a:t>) </a:t>
            </a:r>
            <a:endParaRPr lang="ru-RU" sz="2400" dirty="0">
              <a:solidFill>
                <a:srgbClr val="002060"/>
              </a:solidFill>
              <a:latin typeface="Georgia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3065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E69E08-9850-450A-8D48-6D524CC4B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46228"/>
            <a:ext cx="11674136" cy="741167"/>
          </a:xfrm>
          <a:solidFill>
            <a:srgbClr val="CCECFF"/>
          </a:solidFill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sz="4000" dirty="0">
                <a:latin typeface="Georgia" panose="02040502050405020303" pitchFamily="18" charset="0"/>
              </a:rPr>
              <a:t>       </a:t>
            </a:r>
            <a:r>
              <a:rPr lang="ru-RU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ПРОЕКТ "ОБРАЗОВАТЕЛЬНЫЙ ЛИФТ: ШНОР»</a:t>
            </a:r>
            <a:endParaRPr lang="ru-RU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4B5DD0A-419A-4C08-9851-2FF25B9B7D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5938"/>
            <a:ext cx="10515600" cy="1534397"/>
          </a:xfrm>
        </p:spPr>
        <p:txBody>
          <a:bodyPr>
            <a:normAutofit/>
          </a:bodyPr>
          <a:lstStyle/>
          <a:p>
            <a:pPr>
              <a:buSzPct val="150000"/>
              <a:buNone/>
            </a:pPr>
            <a:r>
              <a:rPr lang="ru-RU" dirty="0" smtClean="0">
                <a:latin typeface="Georgia" panose="02040502050405020303" pitchFamily="18" charset="0"/>
              </a:rPr>
              <a:t>ПРОЕКТ "ОБРАЗОВАТЕЛЬНЫЙ ЛИФТ: ШНОР»</a:t>
            </a:r>
          </a:p>
          <a:p>
            <a:pPr lvl="1">
              <a:buSzPct val="150000"/>
            </a:pPr>
            <a:r>
              <a:rPr lang="ru-RU" dirty="0" smtClean="0">
                <a:latin typeface="Georgia" panose="02040502050405020303" pitchFamily="18" charset="0"/>
              </a:rPr>
              <a:t>Предметы которые работают по формуле 3+1;</a:t>
            </a:r>
          </a:p>
          <a:p>
            <a:pPr lvl="1">
              <a:buSzPct val="150000"/>
            </a:pPr>
            <a:r>
              <a:rPr lang="ru-RU" dirty="0" smtClean="0">
                <a:latin typeface="Georgia" panose="02040502050405020303" pitchFamily="18" charset="0"/>
              </a:rPr>
              <a:t> Предметы которые работают по формуле 6+1.</a:t>
            </a:r>
            <a:endParaRPr lang="ru-RU" dirty="0"/>
          </a:p>
        </p:txBody>
      </p:sp>
      <p:sp>
        <p:nvSpPr>
          <p:cNvPr id="8" name="Прямоугольный треугольник 7">
            <a:extLst>
              <a:ext uri="{FF2B5EF4-FFF2-40B4-BE49-F238E27FC236}">
                <a16:creationId xmlns:a16="http://schemas.microsoft.com/office/drawing/2014/main" xmlns="" id="{C0660B1A-605F-4C7C-9CF7-8E2CAD51D94F}"/>
              </a:ext>
            </a:extLst>
          </p:cNvPr>
          <p:cNvSpPr/>
          <p:nvPr/>
        </p:nvSpPr>
        <p:spPr>
          <a:xfrm rot="16200000">
            <a:off x="10689857" y="258592"/>
            <a:ext cx="1037546" cy="93101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5AB12DA4-E0D4-4399-90E7-979DBF417106}"/>
              </a:ext>
            </a:extLst>
          </p:cNvPr>
          <p:cNvSpPr/>
          <p:nvPr/>
        </p:nvSpPr>
        <p:spPr>
          <a:xfrm>
            <a:off x="9294920" y="6365290"/>
            <a:ext cx="2689935" cy="292963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ГАУ ДПО «ИРО ПК»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9587" t="24220" r="27523" b="55474"/>
          <a:stretch>
            <a:fillRect/>
          </a:stretch>
        </p:blipFill>
        <p:spPr bwMode="auto">
          <a:xfrm>
            <a:off x="909715" y="2849612"/>
            <a:ext cx="9758286" cy="2598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4462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9B02126-516C-43D0-9445-D59CFEBD7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7042068" cy="868871"/>
          </a:xfrm>
          <a:solidFill>
            <a:srgbClr val="CCECFF"/>
          </a:solidFill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  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ЗАДАНИЯ ПРОЕКТА.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5DDFB85-0581-455E-A332-9EF8F80B7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9194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Georgia" panose="02040502050405020303" pitchFamily="18" charset="0"/>
              </a:rPr>
              <a:t>СОЗДАНИЕ ПЛАНА – ПРОЕКТА ОБРАЗОВАТЕЛЬНОГО КУРСА С ИСПОЛЬЗОВАНИЕМ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GOOGLE-CLASSROOM ИЛИ БЕЗ НЕГО</a:t>
            </a:r>
            <a:r>
              <a:rPr lang="ru-RU" dirty="0">
                <a:latin typeface="Georgia" panose="02040502050405020303" pitchFamily="18" charset="0"/>
              </a:rPr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Georgia" panose="02040502050405020303" pitchFamily="18" charset="0"/>
              </a:rPr>
              <a:t>СОЗДАНИЕ РАБОЧИХ ЛИСТОВ К КАЖДОМУ ЗАНЯТИЮ КУРСА.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Georgia" panose="02040502050405020303" pitchFamily="18" charset="0"/>
              </a:rPr>
              <a:t>НАПОЛНЕНИЕ КУРСА СОДЕРЖАТЕЛЬНЫМ КОНТЕНТОМ.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Georgia" panose="02040502050405020303" pitchFamily="18" charset="0"/>
              </a:rPr>
              <a:t>«ДЕКОМПОЗИЦИЯ» ОДНОГО ИЛИ НЕСКОЛЬКИХ ЗАДАНИЙ ИЗ ДЕФИЦИТНЫХ ОБРАЗОВАТЕЛЬНЫХ РЕЗУЛЬТАТОВ.*</a:t>
            </a:r>
          </a:p>
          <a:p>
            <a:pPr marL="514350" indent="-514350">
              <a:buFont typeface="+mj-lt"/>
              <a:buAutoNum type="arabicPeriod"/>
            </a:pPr>
            <a:endParaRPr lang="ru-RU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000" dirty="0"/>
              <a:t>*данный пункт выполняется по желанию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A7327C69-020F-49FB-8403-D0A7854503E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20020" y="305748"/>
            <a:ext cx="932769" cy="93276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8B420E5-56D4-4560-AE30-E97A99845B0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43549" y="6260811"/>
            <a:ext cx="2706859" cy="4938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72592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70EB6A2-421C-4256-88BC-031E8A4E0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4488873" cy="782295"/>
          </a:xfrm>
          <a:solidFill>
            <a:srgbClr val="CCECFF"/>
          </a:solidFill>
        </p:spPr>
        <p:txBody>
          <a:bodyPr>
            <a:normAutofit/>
          </a:bodyPr>
          <a:lstStyle/>
          <a:p>
            <a:r>
              <a:rPr lang="ru-RU" sz="4000" dirty="0">
                <a:latin typeface="Georgia" panose="02040502050405020303" pitchFamily="18" charset="0"/>
              </a:rPr>
              <a:t>  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ЗАДАНИЕ 1.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4D3E82D-6F2E-424A-9EF9-94D99D033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056" y="1488273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Georgia" panose="02040502050405020303" pitchFamily="18" charset="0"/>
              </a:rPr>
              <a:t>СОЗДАНИЕ ПЛАНА – ПРОЕКТА ОБРАЗОВАТЕЛЬНОГО КУРСА С ИСПОЛЬЗОВАНИЕМ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GOOGLE-CLASSROOM ИЛИ БЕЗ НЕГО</a:t>
            </a:r>
            <a:r>
              <a:rPr lang="ru-RU" dirty="0">
                <a:latin typeface="Georgia" panose="02040502050405020303" pitchFamily="18" charset="0"/>
              </a:rPr>
              <a:t>. </a:t>
            </a:r>
          </a:p>
          <a:p>
            <a:pPr marL="0" indent="0">
              <a:buNone/>
            </a:pPr>
            <a:r>
              <a:rPr lang="ru-RU" b="1" dirty="0">
                <a:latin typeface="Georgia" panose="02040502050405020303" pitchFamily="18" charset="0"/>
              </a:rPr>
              <a:t>ЧТО ЭТО МОЖЕТ БЫТЬ?</a:t>
            </a:r>
          </a:p>
          <a:p>
            <a:pPr lvl="1"/>
            <a:r>
              <a:rPr lang="ru-RU" dirty="0">
                <a:latin typeface="Georgia" panose="02040502050405020303" pitchFamily="18" charset="0"/>
              </a:rPr>
              <a:t>КУРС ПО ПОДГОТОВКЕ К ВПР.</a:t>
            </a:r>
          </a:p>
          <a:p>
            <a:pPr lvl="1"/>
            <a:r>
              <a:rPr lang="ru-RU" dirty="0">
                <a:latin typeface="Georgia" panose="02040502050405020303" pitchFamily="18" charset="0"/>
              </a:rPr>
              <a:t>КУРС ПО ПОДГОТОВКЕ К ОГЭ.</a:t>
            </a:r>
          </a:p>
          <a:p>
            <a:pPr lvl="1"/>
            <a:r>
              <a:rPr lang="ru-RU" dirty="0">
                <a:latin typeface="Georgia" panose="02040502050405020303" pitchFamily="18" charset="0"/>
              </a:rPr>
              <a:t>КУРС ПО ПОДГОТОВКЕ К ЕГЭ.</a:t>
            </a:r>
          </a:p>
          <a:p>
            <a:pPr lvl="1"/>
            <a:r>
              <a:rPr lang="ru-RU" dirty="0">
                <a:latin typeface="Georgia" panose="02040502050405020303" pitchFamily="18" charset="0"/>
              </a:rPr>
              <a:t>ИЛИ СОВЕРШЕННО НЕ СВЯЗАННЫЙ С ВНЕШНИМИ МОНИТОРИНГАМИ, НО НАПРАВЛЕННЫЙ НА РАЗВИТИЕ УЧЕНИКА И ЕГО КОМПЕТЕНЦИЙ.</a:t>
            </a:r>
          </a:p>
          <a:p>
            <a:pPr marL="0" indent="0">
              <a:buNone/>
            </a:pPr>
            <a:r>
              <a:rPr lang="ru-RU" b="1" dirty="0">
                <a:latin typeface="Georgia" panose="02040502050405020303" pitchFamily="18" charset="0"/>
              </a:rPr>
              <a:t>СРОК ВЫПОЛНЕНИЯ – 9 АПРЕЛЯ 2021 ГОДА.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0085C70-A2FF-4D5E-B3EC-2BFBBB7DC08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98993" y="274028"/>
            <a:ext cx="932769" cy="93276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19940DB1-16DB-4DE2-A3D1-8AFD0F7EBB9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52427" y="6275404"/>
            <a:ext cx="2706859" cy="4938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1515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9179625" cy="697555"/>
          </a:xfrm>
          <a:solidFill>
            <a:srgbClr val="CCECFF"/>
          </a:solidFill>
        </p:spPr>
        <p:txBody>
          <a:bodyPr>
            <a:normAutofit fontScale="90000"/>
          </a:bodyPr>
          <a:lstStyle/>
          <a:p>
            <a:r>
              <a:rPr lang="ru-RU" sz="3600" dirty="0">
                <a:latin typeface="Georgia" pitchFamily="18" charset="0"/>
              </a:rPr>
              <a:t>      </a:t>
            </a:r>
            <a:r>
              <a:rPr lang="ru-R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itchFamily="18" charset="0"/>
              </a:rPr>
              <a:t>ВЫБОР ОБРАЗОВАТЕЛЬНОГО КУРСА.</a:t>
            </a:r>
            <a:endParaRPr lang="ru-RU" sz="4000" dirty="0">
              <a:solidFill>
                <a:schemeClr val="tx1">
                  <a:lumMod val="50000"/>
                  <a:lumOff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Прямоугольный треугольник 3">
            <a:extLst>
              <a:ext uri="{FF2B5EF4-FFF2-40B4-BE49-F238E27FC236}">
                <a16:creationId xmlns="" xmlns:a16="http://schemas.microsoft.com/office/drawing/2014/main" id="{C0660B1A-605F-4C7C-9CF7-8E2CAD51D94F}"/>
              </a:ext>
            </a:extLst>
          </p:cNvPr>
          <p:cNvSpPr/>
          <p:nvPr/>
        </p:nvSpPr>
        <p:spPr>
          <a:xfrm rot="16200000">
            <a:off x="8234448" y="241771"/>
            <a:ext cx="1037546" cy="93101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8004AC16-2300-4163-8CC9-F99E1D1E807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76299" y="6364181"/>
            <a:ext cx="2706859" cy="493819"/>
          </a:xfrm>
          <a:prstGeom prst="rect">
            <a:avLst/>
          </a:prstGeom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097973789"/>
              </p:ext>
            </p:extLst>
          </p:nvPr>
        </p:nvGraphicFramePr>
        <p:xfrm>
          <a:off x="1289957" y="1825626"/>
          <a:ext cx="9764486" cy="3693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800D363-2C9D-4FC6-B886-02A86EA5F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" y="294105"/>
            <a:ext cx="7196449" cy="780093"/>
          </a:xfrm>
          <a:solidFill>
            <a:srgbClr val="CCECFF"/>
          </a:solidFill>
          <a:ln>
            <a:noFill/>
          </a:ln>
        </p:spPr>
        <p:txBody>
          <a:bodyPr/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itchFamily="18" charset="0"/>
              </a:rPr>
              <a:t>ОК ПРОЕКТА НА 9.04.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625697A-3D3A-4491-AA10-1A3CE390AE8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62301" y="145076"/>
            <a:ext cx="932769" cy="93276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A7DA2A30-D1F4-4A4C-ADBD-01BE236862E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70182" y="6266527"/>
            <a:ext cx="2706859" cy="493819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115" t="6552" r="13851" b="21571"/>
          <a:stretch>
            <a:fillRect/>
          </a:stretch>
        </p:blipFill>
        <p:spPr bwMode="auto">
          <a:xfrm>
            <a:off x="851340" y="1166650"/>
            <a:ext cx="10625958" cy="49935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83872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9B02126-516C-43D0-9445-D59CFEBD7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5841507" cy="868871"/>
          </a:xfrm>
          <a:solidFill>
            <a:srgbClr val="CCECFF"/>
          </a:solidFill>
        </p:spPr>
        <p:txBody>
          <a:bodyPr/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  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ЗАМЕЧАНИЯ.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5DDFB85-0581-455E-A332-9EF8F80B7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9194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dirty="0">
                <a:latin typeface="Georgia" pitchFamily="18" charset="0"/>
              </a:rPr>
              <a:t>НЕТ ОПИСАНИЯ КУРСА.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>
                <a:latin typeface="Georgia" pitchFamily="18" charset="0"/>
              </a:rPr>
              <a:t>ОТСУТСТВИЕ ВВЕДЕНИЯ В КУРС.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>
                <a:latin typeface="Georgia" panose="02040502050405020303" pitchFamily="18" charset="0"/>
                <a:ea typeface="Times New Roman"/>
                <a:cs typeface="Times New Roman"/>
              </a:rPr>
              <a:t>ЛИНЕЙНАЯ  СТРУКТУРА КУРСА.</a:t>
            </a:r>
            <a:endParaRPr lang="ru-RU" sz="2400" dirty="0">
              <a:latin typeface="Georgia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dirty="0">
                <a:latin typeface="Georgia" pitchFamily="18" charset="0"/>
              </a:rPr>
              <a:t>НЕТ ДЕЛЕНИЯ МОДУЛЕЙ НА ЗАНЯТИЯ</a:t>
            </a:r>
            <a:r>
              <a:rPr lang="ru-RU" sz="2400" dirty="0">
                <a:latin typeface="Georgia" panose="02040502050405020303" pitchFamily="18" charset="0"/>
                <a:ea typeface="Times New Roman"/>
                <a:cs typeface="Times New Roman"/>
              </a:rPr>
              <a:t>/УРОКИ</a:t>
            </a:r>
            <a:r>
              <a:rPr lang="ru-RU" sz="2400" dirty="0">
                <a:latin typeface="Georgia" panose="02040502050405020303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>
                <a:latin typeface="Georgia" panose="02040502050405020303" pitchFamily="18" charset="0"/>
                <a:ea typeface="Times New Roman"/>
                <a:cs typeface="Times New Roman"/>
              </a:rPr>
              <a:t>НЕТ ЧЁТКО ПРОПИСАННОГО  </a:t>
            </a:r>
            <a:r>
              <a:rPr lang="ru-RU" sz="2400" dirty="0">
                <a:latin typeface="Georgia" panose="02040502050405020303" pitchFamily="18" charset="0"/>
                <a:ea typeface="Times New Roman"/>
              </a:rPr>
              <a:t>РЕЗУЛЬТАТА.</a:t>
            </a:r>
            <a:endParaRPr lang="ru-RU" sz="2400" dirty="0">
              <a:latin typeface="Georgia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dirty="0">
                <a:latin typeface="Georgia" pitchFamily="18" charset="0"/>
              </a:rPr>
              <a:t>НЕТ ИТОГА.</a:t>
            </a:r>
          </a:p>
          <a:p>
            <a:pPr marL="514350" indent="-514350">
              <a:buNone/>
            </a:pPr>
            <a:endParaRPr lang="ru-RU" sz="2000" dirty="0">
              <a:latin typeface="Georgia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000" dirty="0">
              <a:latin typeface="Georgia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A7327C69-020F-49FB-8403-D0A7854503E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08738" y="365125"/>
            <a:ext cx="932769" cy="93276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8B420E5-56D4-4560-AE30-E97A99845B0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43549" y="6260811"/>
            <a:ext cx="2706859" cy="4938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7259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7E69E08-9850-450A-8D48-6D524CC4B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46228"/>
            <a:ext cx="11400312" cy="741167"/>
          </a:xfrm>
          <a:solidFill>
            <a:srgbClr val="CCECFF"/>
          </a:solidFill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sz="4000" dirty="0">
                <a:latin typeface="Georgia" panose="02040502050405020303" pitchFamily="18" charset="0"/>
              </a:rPr>
              <a:t>    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ОПИСАНИЕ ОБРАЗОВАТЕЛЬНОГО КУРСА.</a:t>
            </a:r>
            <a:endParaRPr lang="ru-RU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4B5DD0A-419A-4C08-9851-2FF25B9B7D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699" y="1491564"/>
            <a:ext cx="10515600" cy="4446097"/>
          </a:xfrm>
        </p:spPr>
        <p:txBody>
          <a:bodyPr>
            <a:noAutofit/>
          </a:bodyPr>
          <a:lstStyle/>
          <a:p>
            <a:pPr marL="342900" lvl="0" indent="-342900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Times New Roman"/>
              </a:rPr>
              <a:t>НА СКОЛЬКО ЧАСОВ РАССЧИТАН КУРС?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Times New Roman"/>
              </a:rPr>
              <a:t>КОМУ ПРЕДНАЗНАЧЕН?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Times New Roman"/>
              </a:rPr>
              <a:t>ЧТО ПРЕДСТАВЛЯЕТ СОБОЙ ЗАНЯТИЕ?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Times New Roman"/>
              </a:rPr>
              <a:t>ЧТО НУЖНО СДЕЛАТЬ УЧЕНИКУ, ЧТОБЫ ЗАВЕРШИТЬ КУРС (ВЫПОЛНИТЬ 80% ЗАДАНИЙ, НАПИСАТЬ ТЕСТ, СДАТЬ ИТОГОВУЮ РАБОТУ)?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Times New Roman"/>
              </a:rPr>
              <a:t>ПРЕДУСМОТРЕНЫ ЛИ ДОМАШНИЕ ЗАДАНИЯ К УРОКАМ?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Times New Roman"/>
              </a:rPr>
              <a:t>КОГДА И КАК БУДУТ ПРОВЕРЯТЬСЯ ДОМАШНИЕ ЗАДАНИЯ (АВТОМАТИЧЕСКИ, ВРУЧНУЮ ВАМИ ИЛИ КУРАТОРАМИ)?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Times New Roman"/>
              </a:rPr>
              <a:t>ЧТО ПОЛУЧАТ УЧЕНИКИ ПОСЛЕ ПРОХОЖДЕНИЯ ОБУЧЕНИЯ?</a:t>
            </a:r>
          </a:p>
          <a:p>
            <a:pPr marL="0" indent="0">
              <a:buClr>
                <a:srgbClr val="FFC000"/>
              </a:buClr>
              <a:buSzPct val="100000"/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8" name="Прямоугольный треугольник 7">
            <a:extLst>
              <a:ext uri="{FF2B5EF4-FFF2-40B4-BE49-F238E27FC236}">
                <a16:creationId xmlns="" xmlns:a16="http://schemas.microsoft.com/office/drawing/2014/main" id="{C0660B1A-605F-4C7C-9CF7-8E2CAD51D94F}"/>
              </a:ext>
            </a:extLst>
          </p:cNvPr>
          <p:cNvSpPr/>
          <p:nvPr/>
        </p:nvSpPr>
        <p:spPr>
          <a:xfrm rot="16200000">
            <a:off x="10421972" y="346759"/>
            <a:ext cx="1037546" cy="931015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="" xmlns:a16="http://schemas.microsoft.com/office/drawing/2014/main" id="{5AB12DA4-E0D4-4399-90E7-979DBF417106}"/>
              </a:ext>
            </a:extLst>
          </p:cNvPr>
          <p:cNvSpPr/>
          <p:nvPr/>
        </p:nvSpPr>
        <p:spPr>
          <a:xfrm>
            <a:off x="9294920" y="6365290"/>
            <a:ext cx="2689935" cy="292963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ГАУ ДПО «ИРО ПК»</a:t>
            </a:r>
          </a:p>
        </p:txBody>
      </p:sp>
    </p:spTree>
    <p:extLst>
      <p:ext uri="{BB962C8B-B14F-4D97-AF65-F5344CB8AC3E}">
        <p14:creationId xmlns="" xmlns:p14="http://schemas.microsoft.com/office/powerpoint/2010/main" val="274462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9B02126-516C-43D0-9445-D59CFEBD7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5841507" cy="868871"/>
          </a:xfrm>
          <a:solidFill>
            <a:srgbClr val="CCECFF"/>
          </a:solidFill>
        </p:spPr>
        <p:txBody>
          <a:bodyPr/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  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ПРЕДЛОЖЕНИЯ.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5DDFB85-0581-455E-A332-9EF8F80B7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9194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dirty="0">
                <a:latin typeface="Georgia" pitchFamily="18" charset="0"/>
              </a:rPr>
              <a:t>СДЕЛАТЬ ОПИСАНИЕ КУРСА.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>
                <a:latin typeface="Georgia" pitchFamily="18" charset="0"/>
              </a:rPr>
              <a:t>СОЗДАТЬ ВВЕДЕНИЕ В КУРС.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>
                <a:latin typeface="Georgia" panose="02040502050405020303" pitchFamily="18" charset="0"/>
                <a:ea typeface="Times New Roman"/>
                <a:cs typeface="Times New Roman"/>
              </a:rPr>
              <a:t>ПОМЕНЯТЬ  СТРУКТУРУ КУРСА.</a:t>
            </a:r>
            <a:endParaRPr lang="ru-RU" sz="2400" dirty="0">
              <a:latin typeface="Georgia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dirty="0">
                <a:latin typeface="Georgia" pitchFamily="18" charset="0"/>
              </a:rPr>
              <a:t>РАЗДЕЛИТЬ МОДУЛИ НА ЗАНЯТИЯ</a:t>
            </a:r>
            <a:r>
              <a:rPr lang="ru-RU" sz="2400" dirty="0">
                <a:latin typeface="Georgia" panose="02040502050405020303" pitchFamily="18" charset="0"/>
                <a:ea typeface="Times New Roman"/>
                <a:cs typeface="Times New Roman"/>
              </a:rPr>
              <a:t>/УРОКИ</a:t>
            </a:r>
            <a:r>
              <a:rPr lang="ru-RU" sz="2400" dirty="0">
                <a:latin typeface="Georgia" panose="02040502050405020303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>
                <a:latin typeface="Georgia" panose="02040502050405020303" pitchFamily="18" charset="0"/>
                <a:ea typeface="Times New Roman"/>
                <a:cs typeface="Times New Roman"/>
              </a:rPr>
              <a:t>ЧЁТКО ПРОПИСАТЬ ИТОГОВЫЙ  </a:t>
            </a:r>
            <a:r>
              <a:rPr lang="ru-RU" sz="2400" dirty="0">
                <a:latin typeface="Georgia" panose="02040502050405020303" pitchFamily="18" charset="0"/>
                <a:ea typeface="Times New Roman"/>
              </a:rPr>
              <a:t>РЕЗУЛЬТАТ.</a:t>
            </a:r>
            <a:endParaRPr lang="ru-RU" sz="2400" dirty="0">
              <a:latin typeface="Georgia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latin typeface="Georgia" pitchFamily="18" charset="0"/>
              </a:rPr>
              <a:t>ПРОДУМАТЬ ИТОГОВУЮ РАБОТУ.</a:t>
            </a:r>
          </a:p>
          <a:p>
            <a:pPr marL="514350" indent="-514350">
              <a:buNone/>
            </a:pPr>
            <a:endParaRPr lang="ru-RU" sz="2000" dirty="0">
              <a:latin typeface="Georgia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000" dirty="0">
              <a:latin typeface="Georgia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A7327C69-020F-49FB-8403-D0A7854503E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08738" y="365125"/>
            <a:ext cx="932769" cy="93276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8B420E5-56D4-4560-AE30-E97A99845B0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43549" y="6260811"/>
            <a:ext cx="2706859" cy="4938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4401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1842</TotalTime>
  <Words>530</Words>
  <Application>Microsoft Office PowerPoint</Application>
  <PresentationFormat>Произвольный</PresentationFormat>
  <Paragraphs>81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ВЕБИНАР - КОНСУЛЬТАЦИЯ ПО ПРОЕКТУ  "ОБРАЗОВАТЕЛЬНЫЙ ЛИФТ: ШНОР» ДЛЯ СЕТЕВОЙ ГРУППЫ ФИЗИКОВ. ЗАДАНИЕ №1</vt:lpstr>
      <vt:lpstr>       ПРОЕКТ "ОБРАЗОВАТЕЛЬНЫЙ ЛИФТ: ШНОР»</vt:lpstr>
      <vt:lpstr>     ЗАДАНИЯ ПРОЕКТА.</vt:lpstr>
      <vt:lpstr>     ЗАДАНИЕ 1.</vt:lpstr>
      <vt:lpstr>      ВЫБОР ОБРАЗОВАТЕЛЬНОГО КУРСА.</vt:lpstr>
      <vt:lpstr>    ОК ПРОЕКТА НА 9.04.</vt:lpstr>
      <vt:lpstr>     ЗАМЕЧАНИЯ.</vt:lpstr>
      <vt:lpstr>       ОПИСАНИЕ ОБРАЗОВАТЕЛЬНОГО КУРСА.</vt:lpstr>
      <vt:lpstr>     ПРЕДЛОЖЕНИЯ.</vt:lpstr>
      <vt:lpstr>     ПОЧЕМУ GOOGLE-CLASSROOM?</vt:lpstr>
      <vt:lpstr>      ГРАФИК ПРОЕКТА.</vt:lpstr>
      <vt:lpstr>     ЗАДАНИЕ 2.</vt:lpstr>
      <vt:lpstr>     ПРАВИЛА РАБОТЫ.</vt:lpstr>
      <vt:lpstr>СПАСИБО ЗА ВНИМАНИЕ.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Установочный семинар по проекту  "Образовательный лифт: ШНОР» для сетевой группы физиков.</dc:title>
  <dc:creator>Надежда</dc:creator>
  <cp:lastModifiedBy>Jakovleva-NG</cp:lastModifiedBy>
  <cp:revision>118</cp:revision>
  <dcterms:created xsi:type="dcterms:W3CDTF">2021-03-22T10:52:56Z</dcterms:created>
  <dcterms:modified xsi:type="dcterms:W3CDTF">2021-05-21T05:50:29Z</dcterms:modified>
</cp:coreProperties>
</file>