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7" r:id="rId69"/>
  </p:sldIdLst>
  <p:sldSz cx="12193588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9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0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16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16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151"/>
          <p:cNvPicPr/>
          <p:nvPr/>
        </p:nvPicPr>
        <p:blipFill>
          <a:blip r:embed="rId14"/>
          <a:stretch/>
        </p:blipFill>
        <p:spPr>
          <a:xfrm>
            <a:off x="7200" y="0"/>
            <a:ext cx="12193560" cy="3920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14"/>
          <a:stretch/>
        </p:blipFill>
        <p:spPr>
          <a:xfrm>
            <a:off x="7200" y="6479280"/>
            <a:ext cx="12193560" cy="392040"/>
          </a:xfrm>
          <a:prstGeom prst="rect">
            <a:avLst/>
          </a:prstGeom>
          <a:ln w="0">
            <a:noFill/>
          </a:ln>
        </p:spPr>
      </p:pic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684000"/>
            <a:ext cx="1097388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5320" b="0" strike="noStrike" spc="-1">
                <a:solidFill>
                  <a:srgbClr val="C7243A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2002680"/>
            <a:ext cx="10973880" cy="3578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87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Aft>
                <a:spcPts val="136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39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Aft>
                <a:spcPts val="102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91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Aft>
                <a:spcPts val="6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2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Aft>
                <a:spcPts val="3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2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Aft>
                <a:spcPts val="3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2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Aft>
                <a:spcPts val="3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2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56" name="PlaceHolder 3"/>
          <p:cNvSpPr>
            <a:spLocks noGrp="1"/>
          </p:cNvSpPr>
          <p:nvPr>
            <p:ph type="dt"/>
          </p:nvPr>
        </p:nvSpPr>
        <p:spPr>
          <a:xfrm>
            <a:off x="1219320" y="6532200"/>
            <a:ext cx="2710080" cy="472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57" name="TextShape 4"/>
          <p:cNvSpPr txBox="1"/>
          <p:nvPr/>
        </p:nvSpPr>
        <p:spPr>
          <a:xfrm>
            <a:off x="2090520" y="6531840"/>
            <a:ext cx="2840760" cy="47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158" name="TextShape 5"/>
          <p:cNvSpPr txBox="1"/>
          <p:nvPr/>
        </p:nvSpPr>
        <p:spPr>
          <a:xfrm>
            <a:off x="5106240" y="6531840"/>
            <a:ext cx="3864960" cy="47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159" name="TextShape 6"/>
          <p:cNvSpPr txBox="1"/>
          <p:nvPr/>
        </p:nvSpPr>
        <p:spPr>
          <a:xfrm>
            <a:off x="9265680" y="6531840"/>
            <a:ext cx="2840760" cy="47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r"/>
            <a:fld id="{D0EB8578-CABC-4BA4-9935-25433162A1BF}" type="slidenum"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3200" y="108360"/>
            <a:ext cx="9361800" cy="1414800"/>
          </a:xfrm>
          <a:prstGeom prst="rect">
            <a:avLst/>
          </a:prstGeom>
          <a:solidFill>
            <a:srgbClr val="3465A4"/>
          </a:solidFill>
          <a:ln w="18000">
            <a:solidFill>
              <a:srgbClr val="FFBF00"/>
            </a:solidFill>
            <a:round/>
          </a:ln>
          <a:effectLst>
            <a:outerShdw dist="35638" dir="2700000">
              <a:srgbClr val="3465A4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609480" y="251640"/>
            <a:ext cx="8490960" cy="1238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53040" y="1741320"/>
            <a:ext cx="10886040" cy="4135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7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3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102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68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3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16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16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g.resh.edu.ru/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ducomm.iro.perm.ru/groups/funkcionalnaya-gramotnost-obuchayushchihsya/events?page=2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event/11260527/11618091/87a3909e313546569a4910675e852d9d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523880" y="1122480"/>
            <a:ext cx="9142560" cy="23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2"/>
          <p:cNvSpPr/>
          <p:nvPr/>
        </p:nvSpPr>
        <p:spPr>
          <a:xfrm>
            <a:off x="1523880" y="3602160"/>
            <a:ext cx="9142560" cy="165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3" name="object 2"/>
          <p:cNvPicPr/>
          <p:nvPr/>
        </p:nvPicPr>
        <p:blipFill>
          <a:blip r:embed="rId2"/>
          <a:stretch/>
        </p:blipFill>
        <p:spPr>
          <a:xfrm>
            <a:off x="0" y="0"/>
            <a:ext cx="12191040" cy="6855840"/>
          </a:xfrm>
          <a:prstGeom prst="rect">
            <a:avLst/>
          </a:prstGeom>
          <a:ln w="0">
            <a:noFill/>
          </a:ln>
        </p:spPr>
      </p:pic>
      <p:sp>
        <p:nvSpPr>
          <p:cNvPr id="314" name="CustomShape 3"/>
          <p:cNvSpPr/>
          <p:nvPr/>
        </p:nvSpPr>
        <p:spPr>
          <a:xfrm>
            <a:off x="1188720" y="1021320"/>
            <a:ext cx="9579600" cy="4712040"/>
          </a:xfrm>
          <a:prstGeom prst="rect">
            <a:avLst/>
          </a:prstGeom>
          <a:solidFill>
            <a:srgbClr val="9A2A47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4"/>
          <p:cNvSpPr/>
          <p:nvPr/>
        </p:nvSpPr>
        <p:spPr>
          <a:xfrm>
            <a:off x="1944360" y="1600200"/>
            <a:ext cx="8201520" cy="47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Cambria"/>
                <a:ea typeface="Cambria"/>
              </a:rPr>
              <a:t>УСТАНОВОЧНЫЙ ВЕБИНАР ДЛЯ УЧИТЕЛЕЙ ОБЩЕСТВОЗНАНИЯ- УЧАСТНИКОВ ПРОЕКТА «ОБРАЗОВАТЕЛЬНЫЙ ЛИФТ: ШНОР-2022»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609480" y="684000"/>
            <a:ext cx="1097388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5320" b="0" strike="noStrike" spc="-1">
                <a:solidFill>
                  <a:srgbClr val="C7243A"/>
                </a:solidFill>
                <a:latin typeface="Arial"/>
              </a:rPr>
              <a:t>Обновленный ФГОС 2021</a:t>
            </a:r>
          </a:p>
        </p:txBody>
      </p:sp>
      <p:sp>
        <p:nvSpPr>
          <p:cNvPr id="355" name="TextShape 2"/>
          <p:cNvSpPr txBox="1"/>
          <p:nvPr/>
        </p:nvSpPr>
        <p:spPr>
          <a:xfrm>
            <a:off x="609480" y="2002680"/>
            <a:ext cx="10973880" cy="357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88000"/>
          </a:bodyPr>
          <a:lstStyle/>
          <a:p>
            <a:pPr marL="432000" indent="-324000">
              <a:spcAft>
                <a:spcPts val="1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870" b="0" strike="noStrike" spc="-1">
                <a:latin typeface="Arial"/>
              </a:rPr>
              <a:t>Учиться финграмотности дети будут с 1 по 9 класс. Однако уроки не будут выделены в отдельный предмет, а станут частью математики и окружающего мира в начальной школе, математики, обществознания и географии – в средней школе.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609480" y="501840"/>
            <a:ext cx="10973880" cy="15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5320" b="0" strike="noStrike" spc="-1">
              <a:solidFill>
                <a:srgbClr val="C7243A"/>
              </a:solid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609480" y="2002680"/>
            <a:ext cx="10973880" cy="357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endParaRPr lang="ru-RU" sz="3870" b="0" strike="noStrike" spc="-1">
              <a:latin typeface="Arial"/>
            </a:endParaRPr>
          </a:p>
        </p:txBody>
      </p:sp>
      <p:pic>
        <p:nvPicPr>
          <p:cNvPr id="358" name="Рисунок 357"/>
          <p:cNvPicPr/>
          <p:nvPr/>
        </p:nvPicPr>
        <p:blipFill>
          <a:blip r:embed="rId2"/>
          <a:srcRect l="15890" t="10282" r="333" b="3101"/>
          <a:stretch/>
        </p:blipFill>
        <p:spPr>
          <a:xfrm>
            <a:off x="46800" y="180000"/>
            <a:ext cx="11473200" cy="66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719640" y="122400"/>
            <a:ext cx="10440360" cy="25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Оценка качества подготовки по вопросам ФИНАНСОВОЙ ГРАМОТНОСТИ в формате международных исследований  (PISA) в 2022 г.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60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61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2" name="object 10_4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3" name="object 11_4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64" name="Рисунок 363"/>
          <p:cNvPicPr/>
          <p:nvPr/>
        </p:nvPicPr>
        <p:blipFill>
          <a:blip r:embed="rId4"/>
          <a:srcRect l="37014" t="47153" r="47801" b="36766"/>
          <a:stretch/>
        </p:blipFill>
        <p:spPr>
          <a:xfrm>
            <a:off x="180000" y="2700000"/>
            <a:ext cx="3732120" cy="3662280"/>
          </a:xfrm>
          <a:prstGeom prst="rect">
            <a:avLst/>
          </a:prstGeom>
          <a:ln w="0">
            <a:noFill/>
          </a:ln>
        </p:spPr>
      </p:pic>
      <p:pic>
        <p:nvPicPr>
          <p:cNvPr id="365" name="Рисунок 364"/>
          <p:cNvPicPr/>
          <p:nvPr/>
        </p:nvPicPr>
        <p:blipFill>
          <a:blip r:embed="rId5"/>
          <a:srcRect l="12199" t="47592" r="14580" b="11695"/>
          <a:stretch/>
        </p:blipFill>
        <p:spPr>
          <a:xfrm>
            <a:off x="3912120" y="2648520"/>
            <a:ext cx="8224560" cy="3651480"/>
          </a:xfrm>
          <a:prstGeom prst="rect">
            <a:avLst/>
          </a:prstGeom>
          <a:ln w="0">
            <a:noFill/>
          </a:ln>
        </p:spPr>
      </p:pic>
      <p:sp>
        <p:nvSpPr>
          <p:cNvPr id="366" name="CustomShape 4"/>
          <p:cNvSpPr/>
          <p:nvPr/>
        </p:nvSpPr>
        <p:spPr>
          <a:xfrm>
            <a:off x="3960000" y="4680000"/>
            <a:ext cx="8100000" cy="108000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217440" y="435240"/>
            <a:ext cx="11975760" cy="157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000" b="0" strike="noStrike" spc="-1">
                <a:solidFill>
                  <a:srgbClr val="C7243A"/>
                </a:solidFill>
                <a:latin typeface="Arial"/>
              </a:rPr>
              <a:t>Результаты по школам Пермского края</a:t>
            </a:r>
          </a:p>
        </p:txBody>
      </p:sp>
      <p:sp>
        <p:nvSpPr>
          <p:cNvPr id="368" name="TextShape 2"/>
          <p:cNvSpPr txBox="1"/>
          <p:nvPr/>
        </p:nvSpPr>
        <p:spPr>
          <a:xfrm>
            <a:off x="609480" y="2002680"/>
            <a:ext cx="10973880" cy="357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endParaRPr lang="ru-RU" sz="3870" b="0" strike="noStrike" spc="-1">
              <a:latin typeface="Arial"/>
            </a:endParaRPr>
          </a:p>
        </p:txBody>
      </p:sp>
      <p:pic>
        <p:nvPicPr>
          <p:cNvPr id="369" name="Рисунок 368"/>
          <p:cNvPicPr/>
          <p:nvPr/>
        </p:nvPicPr>
        <p:blipFill>
          <a:blip r:embed="rId2"/>
          <a:srcRect l="8171" t="18782" r="12502" b="27241"/>
          <a:stretch/>
        </p:blipFill>
        <p:spPr>
          <a:xfrm>
            <a:off x="290880" y="1728000"/>
            <a:ext cx="11949120" cy="4572000"/>
          </a:xfrm>
          <a:prstGeom prst="rect">
            <a:avLst/>
          </a:prstGeom>
          <a:ln w="0">
            <a:noFill/>
          </a:ln>
        </p:spPr>
      </p:pic>
      <p:sp>
        <p:nvSpPr>
          <p:cNvPr id="370" name="Line 3"/>
          <p:cNvSpPr/>
          <p:nvPr/>
        </p:nvSpPr>
        <p:spPr>
          <a:xfrm>
            <a:off x="4523040" y="4136400"/>
            <a:ext cx="70236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1" name="Picture 7_5"/>
          <p:cNvPicPr/>
          <p:nvPr/>
        </p:nvPicPr>
        <p:blipFill>
          <a:blip r:embed="rId3"/>
          <a:stretch/>
        </p:blipFill>
        <p:spPr>
          <a:xfrm>
            <a:off x="2183400" y="2160000"/>
            <a:ext cx="5736600" cy="8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3600000" y="360000"/>
            <a:ext cx="7740360" cy="374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3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74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5" name="object 10_1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6" name="object 11_1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7" name="CustomShape 4"/>
          <p:cNvSpPr/>
          <p:nvPr/>
        </p:nvSpPr>
        <p:spPr>
          <a:xfrm>
            <a:off x="1405440" y="1852920"/>
            <a:ext cx="2023920" cy="15282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378" name="Рисунок 377"/>
          <p:cNvPicPr/>
          <p:nvPr/>
        </p:nvPicPr>
        <p:blipFill>
          <a:blip r:embed="rId4"/>
          <a:srcRect l="33606" t="10282" r="10287" b="8350"/>
          <a:stretch/>
        </p:blipFill>
        <p:spPr>
          <a:xfrm>
            <a:off x="720000" y="0"/>
            <a:ext cx="8460000" cy="690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3600000" y="360000"/>
            <a:ext cx="7740360" cy="374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Финансовая грамотность: понятие, нормативные требования, задания в формате международных исследований качества образования (PISA)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80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81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2" name="object 10_2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3" name="object 11_2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84" name="CustomShape 4"/>
          <p:cNvSpPr/>
          <p:nvPr/>
        </p:nvSpPr>
        <p:spPr>
          <a:xfrm>
            <a:off x="1405440" y="1852920"/>
            <a:ext cx="2023920" cy="15282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385" name="Рисунок 384"/>
          <p:cNvPicPr/>
          <p:nvPr/>
        </p:nvPicPr>
        <p:blipFill>
          <a:blip r:embed="rId4"/>
          <a:srcRect l="33854" t="31451" r="29232" b="23923"/>
          <a:stretch/>
        </p:blipFill>
        <p:spPr>
          <a:xfrm>
            <a:off x="3600000" y="540000"/>
            <a:ext cx="8470800" cy="576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351720" y="180000"/>
            <a:ext cx="4327560" cy="66596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2"/>
          <p:cNvSpPr/>
          <p:nvPr/>
        </p:nvSpPr>
        <p:spPr>
          <a:xfrm>
            <a:off x="4568760" y="441000"/>
            <a:ext cx="749088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ГРАФИК ПРОЕКТА.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540000" y="180000"/>
            <a:ext cx="395928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0920">
              <a:lnSpc>
                <a:spcPct val="100000"/>
              </a:lnSpc>
              <a:buClr>
                <a:srgbClr val="333333"/>
              </a:buClr>
              <a:buFont typeface="StarSymbol"/>
              <a:buAutoNum type="arabicPeriod"/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Установочный семинар/вебинар – 12 мая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1 Вебинар-консультация ( обсуждение  выполнения заданий /определение новых) – 27/26 мая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2 Вебинар-консультация ( обсуждение выполнения  заданий/определение новых – 17/16 июня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Промежуточный семинар/вебинар – 29 августа в 12.00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3. Вебинар-консультация (обсуждение выполнения  заданий  / программ / проектов – 23/22 сентября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Итоговый семинар/вебинар – 20 октября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ИТОГОВАЯ КОНФЕРЕНЦИЯ ПО ПРОЕКТУ - ноябрь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89" name="Рисунок 388"/>
          <p:cNvPicPr/>
          <p:nvPr/>
        </p:nvPicPr>
        <p:blipFill>
          <a:blip r:embed="rId2"/>
          <a:srcRect l="24756" t="48248" r="26535" b="34807"/>
          <a:stretch/>
        </p:blipFill>
        <p:spPr>
          <a:xfrm>
            <a:off x="4680000" y="2340360"/>
            <a:ext cx="7199280" cy="2518920"/>
          </a:xfrm>
          <a:prstGeom prst="rect">
            <a:avLst/>
          </a:prstGeom>
          <a:ln w="0">
            <a:noFill/>
          </a:ln>
        </p:spPr>
      </p:pic>
      <p:pic>
        <p:nvPicPr>
          <p:cNvPr id="390" name="Рисунок 389"/>
          <p:cNvPicPr/>
          <p:nvPr/>
        </p:nvPicPr>
        <p:blipFill>
          <a:blip r:embed="rId3"/>
          <a:srcRect l="24756" t="20787" r="26535" b="58229"/>
          <a:stretch/>
        </p:blipFill>
        <p:spPr>
          <a:xfrm>
            <a:off x="4680360" y="1080000"/>
            <a:ext cx="7198920" cy="143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8230320" y="1548720"/>
            <a:ext cx="3274920" cy="4360320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Задание 3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75">
                <a:solidFill>
                  <a:srgbClr val="000000"/>
                </a:solidFill>
                <a:latin typeface="Cambria"/>
                <a:ea typeface="Cambria"/>
              </a:rPr>
              <a:t>Мы создатели контента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(Создание комплексных заданий в формате </a:t>
            </a:r>
            <a:r>
              <a:rPr lang="en-US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PISA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4634280" y="1586880"/>
            <a:ext cx="3274920" cy="432216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2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75">
                <a:solidFill>
                  <a:srgbClr val="000000"/>
                </a:solidFill>
                <a:latin typeface="Cambria"/>
                <a:ea typeface="Cambria"/>
              </a:rPr>
              <a:t>Мы эксперты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(создание характеристики заданий и системы оценивания)</a:t>
            </a:r>
            <a:endParaRPr lang="ru-RU" sz="28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2109"/>
              </a:spcBef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1038240" y="1586880"/>
            <a:ext cx="3274920" cy="432216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1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75">
                <a:solidFill>
                  <a:srgbClr val="000000"/>
                </a:solidFill>
                <a:latin typeface="Cambria"/>
                <a:ea typeface="Cambria"/>
              </a:rPr>
              <a:t>Мы апробаторы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(апробация заданий банка РЭШ)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1038240" y="362160"/>
            <a:ext cx="726660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ТЕХНИЧЕСКИЕ ЗАДАНИЯ (ТЗ) ПРОЕКТА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1"/>
          <p:cNvGrpSpPr/>
          <p:nvPr/>
        </p:nvGrpSpPr>
        <p:grpSpPr>
          <a:xfrm>
            <a:off x="904320" y="1991520"/>
            <a:ext cx="10537560" cy="4466520"/>
            <a:chOff x="904320" y="1991520"/>
            <a:chExt cx="10537560" cy="4466520"/>
          </a:xfrm>
        </p:grpSpPr>
        <p:sp>
          <p:nvSpPr>
            <p:cNvPr id="396" name="CustomShape 2"/>
            <p:cNvSpPr/>
            <p:nvPr/>
          </p:nvSpPr>
          <p:spPr>
            <a:xfrm>
              <a:off x="904320" y="6035400"/>
              <a:ext cx="105375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7" name="object 13"/>
            <p:cNvPicPr/>
            <p:nvPr/>
          </p:nvPicPr>
          <p:blipFill>
            <a:blip r:embed="rId2"/>
            <a:stretch/>
          </p:blipFill>
          <p:spPr>
            <a:xfrm>
              <a:off x="7877880" y="1991520"/>
              <a:ext cx="2966760" cy="4466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98" name="CustomShape 3"/>
          <p:cNvSpPr/>
          <p:nvPr/>
        </p:nvSpPr>
        <p:spPr>
          <a:xfrm>
            <a:off x="180000" y="1659240"/>
            <a:ext cx="6858000" cy="264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ОБОБЩЁННЫЙ АНАЛИЗ ДИАГНОСТИКИ ГОТОВНОСТИ УЧАСТНИКОВ ГРУППЫ К РАБОТЕ ПО ФОРМИРОВАНИЮ И ОЦЕНКЕ ФИНАНСОВОЙ ГРАМОТНОСТИ ОБУЧАЮЩИХСЯ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99" name="CustomShape 4"/>
          <p:cNvSpPr/>
          <p:nvPr/>
        </p:nvSpPr>
        <p:spPr>
          <a:xfrm>
            <a:off x="8862120" y="342360"/>
            <a:ext cx="2170080" cy="153144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ХОРОШО, КОГДА МЫ ВМЕСТЕ!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Рисунок 399"/>
          <p:cNvPicPr/>
          <p:nvPr/>
        </p:nvPicPr>
        <p:blipFill>
          <a:blip r:embed="rId2"/>
          <a:srcRect l="27701" t="20780" r="29480" b="10975"/>
          <a:stretch/>
        </p:blipFill>
        <p:spPr>
          <a:xfrm>
            <a:off x="2520000" y="0"/>
            <a:ext cx="7560000" cy="6777720"/>
          </a:xfrm>
          <a:prstGeom prst="rect">
            <a:avLst/>
          </a:prstGeom>
          <a:ln w="0">
            <a:noFill/>
          </a:ln>
        </p:spPr>
      </p:pic>
      <p:pic>
        <p:nvPicPr>
          <p:cNvPr id="401" name="Рисунок 400"/>
          <p:cNvPicPr/>
          <p:nvPr/>
        </p:nvPicPr>
        <p:blipFill>
          <a:blip r:embed="rId3"/>
          <a:srcRect l="71992" t="12906" r="16193" b="58215"/>
          <a:stretch/>
        </p:blipFill>
        <p:spPr>
          <a:xfrm>
            <a:off x="540360" y="1800360"/>
            <a:ext cx="1439640" cy="19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905040" y="2592360"/>
            <a:ext cx="10037880" cy="3776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180000" y="120600"/>
            <a:ext cx="11879640" cy="30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              РУКОВОДИТЕЛИ НАПРАВЛЕНИЯ: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КАЛЬСИНА АЛЛА АЛЕКСЕЕВНА  -к.и.н., доцент кафедры экономики ПГГПУ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905040" y="4237200"/>
            <a:ext cx="10037880" cy="3776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180000" y="3107520"/>
            <a:ext cx="1029492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ЖЕНИНА ЛАРИСА ВИКТОРОВНА  -к.и.н., доцент, зав.кафедрой общего образования  ГАУ ДПО "ИРО ПК"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20" name="CustomShape 5"/>
          <p:cNvSpPr/>
          <p:nvPr/>
        </p:nvSpPr>
        <p:spPr>
          <a:xfrm>
            <a:off x="991080" y="4843800"/>
            <a:ext cx="9951480" cy="51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6"/>
          <p:cNvSpPr/>
          <p:nvPr/>
        </p:nvSpPr>
        <p:spPr>
          <a:xfrm>
            <a:off x="180000" y="3107880"/>
            <a:ext cx="10849320" cy="9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Рисунок 401"/>
          <p:cNvPicPr/>
          <p:nvPr/>
        </p:nvPicPr>
        <p:blipFill>
          <a:blip r:embed="rId2"/>
          <a:srcRect l="29177" t="15531" r="29480" b="16224"/>
          <a:stretch/>
        </p:blipFill>
        <p:spPr>
          <a:xfrm>
            <a:off x="2520000" y="76680"/>
            <a:ext cx="7200000" cy="668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402"/>
          <p:cNvPicPr/>
          <p:nvPr/>
        </p:nvPicPr>
        <p:blipFill>
          <a:blip r:embed="rId2"/>
          <a:srcRect l="27701" t="18156" r="29480" b="16224"/>
          <a:stretch/>
        </p:blipFill>
        <p:spPr>
          <a:xfrm>
            <a:off x="2340000" y="18360"/>
            <a:ext cx="7740000" cy="66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Рисунок 403"/>
          <p:cNvPicPr/>
          <p:nvPr/>
        </p:nvPicPr>
        <p:blipFill>
          <a:blip r:embed="rId2"/>
          <a:srcRect l="27701" t="18156" r="29480" b="10975"/>
          <a:stretch/>
        </p:blipFill>
        <p:spPr>
          <a:xfrm>
            <a:off x="2340000" y="86400"/>
            <a:ext cx="7200000" cy="670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Рисунок 404"/>
          <p:cNvPicPr/>
          <p:nvPr/>
        </p:nvPicPr>
        <p:blipFill>
          <a:blip r:embed="rId2"/>
          <a:srcRect l="27634" t="20780" r="29547" b="10737"/>
          <a:stretch/>
        </p:blipFill>
        <p:spPr>
          <a:xfrm>
            <a:off x="1980000" y="128160"/>
            <a:ext cx="7380000" cy="66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Рисунок 405"/>
          <p:cNvPicPr/>
          <p:nvPr/>
        </p:nvPicPr>
        <p:blipFill>
          <a:blip r:embed="rId2"/>
          <a:srcRect l="27709" t="23412" r="29488" b="24105"/>
          <a:stretch/>
        </p:blipFill>
        <p:spPr>
          <a:xfrm>
            <a:off x="1593000" y="360000"/>
            <a:ext cx="9386280" cy="647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Рисунок 406"/>
          <p:cNvPicPr/>
          <p:nvPr/>
        </p:nvPicPr>
        <p:blipFill>
          <a:blip r:embed="rId2"/>
          <a:srcRect l="27709" t="39164" r="29488" b="8350"/>
          <a:stretch/>
        </p:blipFill>
        <p:spPr>
          <a:xfrm>
            <a:off x="1620000" y="360"/>
            <a:ext cx="9719280" cy="670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1"/>
          <p:cNvGrpSpPr/>
          <p:nvPr/>
        </p:nvGrpSpPr>
        <p:grpSpPr>
          <a:xfrm>
            <a:off x="861120" y="2655720"/>
            <a:ext cx="10692360" cy="3642840"/>
            <a:chOff x="861120" y="2655720"/>
            <a:chExt cx="10692360" cy="3642840"/>
          </a:xfrm>
        </p:grpSpPr>
        <p:sp>
          <p:nvSpPr>
            <p:cNvPr id="409" name="CustomShape 2"/>
            <p:cNvSpPr/>
            <p:nvPr/>
          </p:nvSpPr>
          <p:spPr>
            <a:xfrm>
              <a:off x="861120" y="60465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0" name="object 12"/>
            <p:cNvPicPr/>
            <p:nvPr/>
          </p:nvPicPr>
          <p:blipFill>
            <a:blip r:embed="rId2"/>
            <a:stretch/>
          </p:blipFill>
          <p:spPr>
            <a:xfrm>
              <a:off x="1622160" y="2655720"/>
              <a:ext cx="2008800" cy="3642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1" name="CustomShape 3"/>
          <p:cNvSpPr/>
          <p:nvPr/>
        </p:nvSpPr>
        <p:spPr>
          <a:xfrm>
            <a:off x="4746240" y="2285280"/>
            <a:ext cx="5513040" cy="234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РАЗБОР ЗАДАНИЙ ПО ФИНАНСОВОЙ ГРАМОТНОСТИ (PISA)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1737360" y="1029240"/>
            <a:ext cx="2446920" cy="125388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mbria"/>
              </a:rPr>
              <a:t>ЭТО ИНТЕРЕСНО?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609480" y="273600"/>
            <a:ext cx="10972800" cy="530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ОТКРЫТЫЕ ЗАДАНИЯ ПО ФИНАНСОВОЙ ГРАМОТНОСТИ ИССЛЕДОВАНИЯ </a:t>
            </a: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PISA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 АПРОБАЦИОННЫЙ ЭТАП ИССЛЕДОВАНИЯ </a:t>
            </a: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PIZA 2018)</a:t>
            </a: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Рисунок 2_0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7" name="Рисунок 6_1"/>
          <p:cNvPicPr/>
          <p:nvPr/>
        </p:nvPicPr>
        <p:blipFill>
          <a:blip r:embed="rId2"/>
          <a:stretch/>
        </p:blipFill>
        <p:spPr>
          <a:xfrm>
            <a:off x="739080" y="1662120"/>
            <a:ext cx="10715040" cy="353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3600000" y="1800000"/>
            <a:ext cx="7740360" cy="191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ЗНАКОМСТВО С ПРОЕКТОМ «ОБРАЗОВАТЕЛЬНЫЙ ЛИФТ: ШНОР-2022»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23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24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5" name="object 1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26" name="object 11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27" name="CustomShape 4"/>
          <p:cNvSpPr/>
          <p:nvPr/>
        </p:nvSpPr>
        <p:spPr>
          <a:xfrm>
            <a:off x="1405440" y="1852920"/>
            <a:ext cx="2023920" cy="15282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Рисунок 2_1"/>
          <p:cNvPicPr/>
          <p:nvPr/>
        </p:nvPicPr>
        <p:blipFill>
          <a:blip r:embed="rId2"/>
          <a:stretch/>
        </p:blipFill>
        <p:spPr>
          <a:xfrm>
            <a:off x="34488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1" name="Рисунок 4_0"/>
          <p:cNvPicPr/>
          <p:nvPr/>
        </p:nvPicPr>
        <p:blipFill>
          <a:blip r:embed="rId2"/>
          <a:stretch/>
        </p:blipFill>
        <p:spPr>
          <a:xfrm>
            <a:off x="1334160" y="1800360"/>
            <a:ext cx="9524160" cy="32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Рисунок 2_2"/>
          <p:cNvPicPr/>
          <p:nvPr/>
        </p:nvPicPr>
        <p:blipFill>
          <a:blip r:embed="rId2"/>
          <a:stretch/>
        </p:blipFill>
        <p:spPr>
          <a:xfrm>
            <a:off x="304920" y="0"/>
            <a:ext cx="10483200" cy="507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5" name="Рисунок 4_1"/>
          <p:cNvPicPr/>
          <p:nvPr/>
        </p:nvPicPr>
        <p:blipFill>
          <a:blip r:embed="rId2"/>
          <a:stretch/>
        </p:blipFill>
        <p:spPr>
          <a:xfrm>
            <a:off x="0" y="1684080"/>
            <a:ext cx="12192840" cy="348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 1"/>
          <p:cNvGrpSpPr/>
          <p:nvPr/>
        </p:nvGrpSpPr>
        <p:grpSpPr>
          <a:xfrm>
            <a:off x="934560" y="1737360"/>
            <a:ext cx="10506960" cy="4510440"/>
            <a:chOff x="934560" y="1737360"/>
            <a:chExt cx="10506960" cy="4510440"/>
          </a:xfrm>
        </p:grpSpPr>
        <p:sp>
          <p:nvSpPr>
            <p:cNvPr id="427" name="CustomShape 2"/>
            <p:cNvSpPr/>
            <p:nvPr/>
          </p:nvSpPr>
          <p:spPr>
            <a:xfrm>
              <a:off x="934560" y="5976000"/>
              <a:ext cx="10506960" cy="100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28" name="object 7"/>
            <p:cNvPicPr/>
            <p:nvPr/>
          </p:nvPicPr>
          <p:blipFill>
            <a:blip r:embed="rId2"/>
            <a:stretch/>
          </p:blipFill>
          <p:spPr>
            <a:xfrm>
              <a:off x="7626960" y="1737360"/>
              <a:ext cx="2769480" cy="4510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29" name="CustomShape 3"/>
          <p:cNvSpPr/>
          <p:nvPr/>
        </p:nvSpPr>
        <p:spPr>
          <a:xfrm>
            <a:off x="540000" y="360000"/>
            <a:ext cx="6818040" cy="496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ТЕХНИЧЕСКОЕ ЗАДАНИЕ 1 </a:t>
            </a:r>
            <a:endParaRPr lang="ru-RU" sz="4000" b="1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         ПРОЕКТ «ОБРАЗОВАТЕЛЬНЫЙ ЛИФТ: ШНОР-2022» ПО НАПРАВЛЕНИЮ ФИНАНСОВАЯ ГРАМОТНОСТЬ</a:t>
            </a:r>
            <a:endParaRPr lang="ru-RU" sz="4000" b="1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0" name="CustomShape 4"/>
          <p:cNvSpPr/>
          <p:nvPr/>
        </p:nvSpPr>
        <p:spPr>
          <a:xfrm>
            <a:off x="9632520" y="428760"/>
            <a:ext cx="1809000" cy="142848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ЗАЧЕМ?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1040760" y="430200"/>
            <a:ext cx="26859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ЗАДАНИЕ 1</a:t>
            </a:r>
            <a:r>
              <a:rPr lang="ru-RU" sz="1800" b="0" strike="noStrike" spc="-1">
                <a:solidFill>
                  <a:srgbClr val="808080"/>
                </a:solidFill>
                <a:latin typeface="Georgia"/>
                <a:ea typeface="Cambria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925560" y="1367280"/>
            <a:ext cx="9957240" cy="245700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solidFill>
              <a:srgbClr val="FFDF7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Апробация заданий в банке РЭШ.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Срок выполнения задания: 24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мая 2022 года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Подпись файла: 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Фамилия_ Название работы_класс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1118520" y="1739880"/>
            <a:ext cx="10039320" cy="450936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Документ </a:t>
            </a:r>
            <a:r>
              <a:rPr lang="en-US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Word</a:t>
            </a:r>
            <a:endParaRPr lang="ru-RU" sz="2800" b="0" strike="noStrike" spc="-1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Название документа</a:t>
            </a:r>
            <a:endParaRPr lang="ru-RU" sz="2800" b="0" strike="noStrike" spc="-1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сведения о выполненной работе</a:t>
            </a:r>
            <a:endParaRPr lang="ru-RU" sz="2800" b="0" strike="noStrike" spc="-1">
              <a:latin typeface="Arial"/>
            </a:endParaRPr>
          </a:p>
          <a:p>
            <a:pPr marL="749880" lvl="1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Краткие сведения о самой работе и заданиях, входящих в неё</a:t>
            </a:r>
            <a:endParaRPr lang="ru-RU" sz="2800" b="0" strike="noStrike" spc="-1">
              <a:latin typeface="Arial"/>
            </a:endParaRPr>
          </a:p>
          <a:p>
            <a:pPr marL="749880" lvl="1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Сведения об учащихся, выполнявших эту работу</a:t>
            </a:r>
            <a:endParaRPr lang="ru-RU" sz="2800" b="0" strike="noStrike" spc="-1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Результаты выполненной работы (таблица с результатами и их интерпретация в %)</a:t>
            </a:r>
            <a:endParaRPr lang="ru-RU" sz="2800" b="0" strike="noStrike" spc="-1">
              <a:latin typeface="Arial"/>
            </a:endParaRPr>
          </a:p>
          <a:p>
            <a:pPr marL="457200" indent="-455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Выводы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914400" y="515880"/>
            <a:ext cx="10243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ТРЕБОВАНИЯ К ОФОРМЛЕНИЮ ОТЧЁТА ПО ВЫПОЛНЕНИЮ ЗАДАНИЯ 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424800" y="1631880"/>
            <a:ext cx="11505600" cy="443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2"/>
          <p:cNvSpPr/>
          <p:nvPr/>
        </p:nvSpPr>
        <p:spPr>
          <a:xfrm>
            <a:off x="772560" y="1253520"/>
            <a:ext cx="2283120" cy="2434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1.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Зарегистрироваться на портале РЭШ </a:t>
            </a:r>
            <a:r>
              <a:rPr lang="de-AT" sz="1800" b="0" u="sng" strike="noStrike" spc="-1">
                <a:solidFill>
                  <a:srgbClr val="0000FF"/>
                </a:solidFill>
                <a:uFillTx/>
                <a:latin typeface="Cambria"/>
                <a:ea typeface="Cambria"/>
                <a:hlinkClick r:id="rId2"/>
              </a:rPr>
              <a:t>https://resh.edu.ru/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3639960" y="1253520"/>
            <a:ext cx="2283120" cy="2434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2.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Перейти в ЭБЗ для оценки ФГ РЭШ </a:t>
            </a:r>
            <a:r>
              <a:rPr lang="de-AT" sz="1800" b="0" u="sng" strike="noStrike" spc="-1">
                <a:solidFill>
                  <a:srgbClr val="0000FF"/>
                </a:solidFill>
                <a:uFillTx/>
                <a:latin typeface="Cambria"/>
                <a:ea typeface="Cambria"/>
                <a:hlinkClick r:id="rId3"/>
              </a:rPr>
              <a:t>https://fg.resh.edu.ru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8" name="CustomShape 4"/>
          <p:cNvSpPr/>
          <p:nvPr/>
        </p:nvSpPr>
        <p:spPr>
          <a:xfrm>
            <a:off x="6507360" y="1269000"/>
            <a:ext cx="2283120" cy="2434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114120" rIns="114120" bIns="11412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Cambria"/>
                <a:ea typeface="Cambria"/>
              </a:rPr>
              <a:t>3.</a:t>
            </a:r>
            <a:r>
              <a:rPr lang="ru-RU" sz="20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mbria"/>
                <a:ea typeface="Cambria"/>
              </a:rPr>
              <a:t>Создать один вариант мероприятия на конкретную дату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39" name="CustomShape 5"/>
          <p:cNvSpPr/>
          <p:nvPr/>
        </p:nvSpPr>
        <p:spPr>
          <a:xfrm>
            <a:off x="9374760" y="1245240"/>
            <a:ext cx="2283120" cy="2434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4.</a:t>
            </a: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700"/>
              </a:spcAft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mbria"/>
                <a:ea typeface="Cambria"/>
              </a:rPr>
              <a:t>Назначить и выдать коды доступа к работе не менее чем 5 ученикам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40" name="CustomShape 6"/>
          <p:cNvSpPr/>
          <p:nvPr/>
        </p:nvSpPr>
        <p:spPr>
          <a:xfrm>
            <a:off x="861120" y="3958920"/>
            <a:ext cx="2182680" cy="2497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5.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Проверить в личном кабинете по критериям задания со свободным ответом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1" name="CustomShape 7"/>
          <p:cNvSpPr/>
          <p:nvPr/>
        </p:nvSpPr>
        <p:spPr>
          <a:xfrm>
            <a:off x="3627360" y="3955680"/>
            <a:ext cx="2283120" cy="246636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6.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Скачать результаты выполнения работы школьниками (файл </a:t>
            </a:r>
            <a:r>
              <a:rPr lang="en-US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Excel</a:t>
            </a: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) из личного кабинета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2" name="CustomShape 8"/>
          <p:cNvSpPr/>
          <p:nvPr/>
        </p:nvSpPr>
        <p:spPr>
          <a:xfrm>
            <a:off x="6534360" y="3950640"/>
            <a:ext cx="2256120" cy="246636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7.</a:t>
            </a: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Оформить отчёт по выполнению задания, согласно требованиям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3" name="CustomShape 9"/>
          <p:cNvSpPr/>
          <p:nvPr/>
        </p:nvSpPr>
        <p:spPr>
          <a:xfrm>
            <a:off x="9374760" y="3908520"/>
            <a:ext cx="2202120" cy="2434680"/>
          </a:xfrm>
          <a:custGeom>
            <a:avLst/>
            <a:gdLst/>
            <a:ahLst/>
            <a:cxnLst/>
            <a:rect l="l" t="t" r="r" b="b"/>
            <a:pathLst>
              <a:path w="2047948" h="1808993">
                <a:moveTo>
                  <a:pt x="0" y="180899"/>
                </a:moveTo>
                <a:cubicBezTo>
                  <a:pt x="0" y="80991"/>
                  <a:pt x="80991" y="0"/>
                  <a:pt x="180899" y="0"/>
                </a:cubicBezTo>
                <a:lnTo>
                  <a:pt x="1867049" y="0"/>
                </a:lnTo>
                <a:cubicBezTo>
                  <a:pt x="1966957" y="0"/>
                  <a:pt x="2047948" y="80991"/>
                  <a:pt x="2047948" y="180899"/>
                </a:cubicBezTo>
                <a:lnTo>
                  <a:pt x="2047948" y="1628094"/>
                </a:lnTo>
                <a:cubicBezTo>
                  <a:pt x="2047948" y="1728002"/>
                  <a:pt x="1966957" y="1808993"/>
                  <a:pt x="1867049" y="1808993"/>
                </a:cubicBezTo>
                <a:lnTo>
                  <a:pt x="180899" y="1808993"/>
                </a:lnTo>
                <a:cubicBezTo>
                  <a:pt x="80991" y="1808993"/>
                  <a:pt x="0" y="1728002"/>
                  <a:pt x="0" y="1628094"/>
                </a:cubicBezTo>
                <a:lnTo>
                  <a:pt x="0" y="180899"/>
                </a:lnTo>
                <a:close/>
              </a:path>
            </a:pathLst>
          </a:cu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680" tIns="121680" rIns="121680" bIns="12168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mbria"/>
                <a:ea typeface="Cambria"/>
              </a:rPr>
              <a:t>8.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629"/>
              </a:spcAft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mbria"/>
                <a:ea typeface="Cambria"/>
              </a:rPr>
              <a:t>Отправить файл с результатами и анализом руководителю группы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4" name="CustomShape 10"/>
          <p:cNvSpPr/>
          <p:nvPr/>
        </p:nvSpPr>
        <p:spPr>
          <a:xfrm>
            <a:off x="1091880" y="363960"/>
            <a:ext cx="10074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АЛГОРИТМ ВЫПОЛНЕНИЯ ЗАДАНИЯ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7" name="Рисунок 446"/>
          <p:cNvPicPr/>
          <p:nvPr/>
        </p:nvPicPr>
        <p:blipFill>
          <a:blip r:embed="rId2"/>
          <a:srcRect l="5246" t="3622" r="9037"/>
          <a:stretch/>
        </p:blipFill>
        <p:spPr>
          <a:xfrm>
            <a:off x="435600" y="217440"/>
            <a:ext cx="10450080" cy="660780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0" name="Рисунок 449"/>
          <p:cNvPicPr/>
          <p:nvPr/>
        </p:nvPicPr>
        <p:blipFill>
          <a:blip r:embed="rId2"/>
          <a:srcRect t="6303" b="20679"/>
          <a:stretch/>
        </p:blipFill>
        <p:spPr>
          <a:xfrm>
            <a:off x="360" y="217440"/>
            <a:ext cx="12191760" cy="500580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 rot="5400000">
            <a:off x="5885280" y="-701280"/>
            <a:ext cx="462240" cy="1068588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2"/>
          <p:cNvSpPr/>
          <p:nvPr/>
        </p:nvSpPr>
        <p:spPr>
          <a:xfrm>
            <a:off x="905040" y="702360"/>
            <a:ext cx="10514520" cy="57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ПРОЕКТ "ОБРАЗОВАТЕЛЬНЫЙ ЛИФТ: ШНОР»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Идея проекта: 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поддержка ОБРАЗОВАТЕЛЬНЫХ ОРГАНИЗАЦИЙ для повышения образовательных результатов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В 2021 году проект стал частью федерального проекта 500+*.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В 2022 году темой проекта стала функциональная грамотность.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Cambria"/>
              </a:rPr>
              <a:t>*Название проекта «500+» отражает задачу достижения функциональной   грамотности (достижение каждой школой уровня   подготовки учеников, соответствующего баллам выше 500 по шкале PISA)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771480" y="1500480"/>
            <a:ext cx="10685880" cy="4622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2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3" name="Рисунок 452"/>
          <p:cNvPicPr/>
          <p:nvPr/>
        </p:nvPicPr>
        <p:blipFill>
          <a:blip r:embed="rId2"/>
          <a:srcRect t="9477"/>
          <a:stretch/>
        </p:blipFill>
        <p:spPr>
          <a:xfrm>
            <a:off x="0" y="106200"/>
            <a:ext cx="12191760" cy="620640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6" name="Рисунок 455"/>
          <p:cNvPicPr/>
          <p:nvPr/>
        </p:nvPicPr>
        <p:blipFill>
          <a:blip r:embed="rId2"/>
          <a:srcRect t="6303"/>
          <a:stretch/>
        </p:blipFill>
        <p:spPr>
          <a:xfrm>
            <a:off x="13320" y="435240"/>
            <a:ext cx="12191760" cy="642384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9" name="Рисунок 458"/>
          <p:cNvPicPr/>
          <p:nvPr/>
        </p:nvPicPr>
        <p:blipFill>
          <a:blip r:embed="rId2"/>
          <a:stretch/>
        </p:blipFill>
        <p:spPr>
          <a:xfrm>
            <a:off x="13320" y="2880"/>
            <a:ext cx="12191760" cy="685620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609480" y="251640"/>
            <a:ext cx="8490960" cy="12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2"/>
          <p:cNvSpPr/>
          <p:nvPr/>
        </p:nvSpPr>
        <p:spPr>
          <a:xfrm>
            <a:off x="653040" y="1741320"/>
            <a:ext cx="10886040" cy="413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2" name="Рисунок 461"/>
          <p:cNvPicPr/>
          <p:nvPr/>
        </p:nvPicPr>
        <p:blipFill>
          <a:blip r:embed="rId2"/>
          <a:stretch/>
        </p:blipFill>
        <p:spPr>
          <a:xfrm>
            <a:off x="13320" y="2880"/>
            <a:ext cx="12191760" cy="6856200"/>
          </a:xfrm>
          <a:prstGeom prst="rect">
            <a:avLst/>
          </a:prstGeom>
          <a:ln w="18000">
            <a:noFill/>
          </a:ln>
          <a:effectLst>
            <a:outerShdw dist="35638" dir="2700000">
              <a:srgbClr val="3465A4"/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roup 1"/>
          <p:cNvGrpSpPr/>
          <p:nvPr/>
        </p:nvGrpSpPr>
        <p:grpSpPr>
          <a:xfrm>
            <a:off x="749160" y="3408840"/>
            <a:ext cx="10692360" cy="3287160"/>
            <a:chOff x="749160" y="3408840"/>
            <a:chExt cx="10692360" cy="3287160"/>
          </a:xfrm>
        </p:grpSpPr>
        <p:sp>
          <p:nvSpPr>
            <p:cNvPr id="464" name="CustomShape 2"/>
            <p:cNvSpPr/>
            <p:nvPr/>
          </p:nvSpPr>
          <p:spPr>
            <a:xfrm>
              <a:off x="749160" y="612360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5" name="object 8"/>
            <p:cNvPicPr/>
            <p:nvPr/>
          </p:nvPicPr>
          <p:blipFill>
            <a:blip r:embed="rId2"/>
            <a:stretch/>
          </p:blipFill>
          <p:spPr>
            <a:xfrm>
              <a:off x="1842480" y="3408840"/>
              <a:ext cx="3445920" cy="3287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66" name="CustomShape 3"/>
          <p:cNvSpPr/>
          <p:nvPr/>
        </p:nvSpPr>
        <p:spPr>
          <a:xfrm>
            <a:off x="5730120" y="2491560"/>
            <a:ext cx="527112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ИНФОРМАЦИОННЫЕ РЕСУРСЫ ПО финансовой ГРАМОТНОСТИ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67" name="CustomShape 4"/>
          <p:cNvSpPr/>
          <p:nvPr/>
        </p:nvSpPr>
        <p:spPr>
          <a:xfrm>
            <a:off x="3247920" y="608040"/>
            <a:ext cx="2912760" cy="212184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НУ ХОТЯ БЫ, ЧТО ТО…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Рисунок 2"/>
          <p:cNvPicPr/>
          <p:nvPr/>
        </p:nvPicPr>
        <p:blipFill>
          <a:blip r:embed="rId2"/>
          <a:stretch/>
        </p:blipFill>
        <p:spPr>
          <a:xfrm>
            <a:off x="569520" y="960480"/>
            <a:ext cx="11048760" cy="544716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1"/>
          <p:cNvSpPr/>
          <p:nvPr/>
        </p:nvSpPr>
        <p:spPr>
          <a:xfrm>
            <a:off x="597600" y="226440"/>
            <a:ext cx="11155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u="sng" strike="noStrike" spc="-1">
                <a:solidFill>
                  <a:srgbClr val="0000FF"/>
                </a:solidFill>
                <a:uFillTx/>
                <a:latin typeface="Cambria"/>
                <a:ea typeface="Cambria"/>
                <a:hlinkClick r:id="rId3"/>
              </a:rPr>
              <a:t>Сетевое сообщество педагогов Пермского края (perm.ru)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633240" y="3047400"/>
            <a:ext cx="1942200" cy="758520"/>
          </a:xfrm>
          <a:prstGeom prst="ellipse">
            <a:avLst/>
          </a:prstGeom>
          <a:noFill/>
          <a:ln w="57240">
            <a:solidFill>
              <a:srgbClr val="FFDF7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Рисунок 2_3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Рисунок 2_4"/>
          <p:cNvPicPr/>
          <p:nvPr/>
        </p:nvPicPr>
        <p:blipFill>
          <a:blip r:embed="rId2"/>
          <a:stretch/>
        </p:blipFill>
        <p:spPr>
          <a:xfrm>
            <a:off x="275400" y="0"/>
            <a:ext cx="1191672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5" name="Рисунок 4_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Рисунок 2_5"/>
          <p:cNvPicPr/>
          <p:nvPr/>
        </p:nvPicPr>
        <p:blipFill>
          <a:blip r:embed="rId2"/>
          <a:stretch/>
        </p:blipFill>
        <p:spPr>
          <a:xfrm>
            <a:off x="0" y="-45720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558880" y="432360"/>
            <a:ext cx="7622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РЕЗУЛЬТАТ УЧАСТИЯ В ПРОЕКТЕ.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1225080" y="1260720"/>
            <a:ext cx="10110240" cy="520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Участие в системе обмена опытом.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Использование современных педагогических технологий.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Учёт индивидуальных особенностей в учебном процессе.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Повышение уровня мотивации обучающихся.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Уменьшение доли родителей, недовольных преподаванием предмета.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Уверенность  учителя в своей педагогической компетентности.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1091880" y="2348280"/>
            <a:ext cx="10226160" cy="49932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4"/>
          <p:cNvSpPr/>
          <p:nvPr/>
        </p:nvSpPr>
        <p:spPr>
          <a:xfrm>
            <a:off x="1109160" y="4842720"/>
            <a:ext cx="10226160" cy="49932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9" name="Рисунок 4_3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Рисунок 2_6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Рисунок 2_7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4" name="Рисунок 4_4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7" name="Рисунок 4_5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Рисунок 4_6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3" name="Рисунок 4_7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Рисунок 2_8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Рисунок 2_9"/>
          <p:cNvPicPr/>
          <p:nvPr/>
        </p:nvPicPr>
        <p:blipFill>
          <a:blip r:embed="rId2"/>
          <a:stretch/>
        </p:blipFill>
        <p:spPr>
          <a:xfrm>
            <a:off x="610320" y="72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Рисунок 2_10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1145160" y="1659960"/>
            <a:ext cx="10110240" cy="3992760"/>
          </a:xfrm>
          <a:prstGeom prst="roundRect">
            <a:avLst>
              <a:gd name="adj" fmla="val 16667"/>
            </a:avLst>
          </a:prstGeom>
          <a:solidFill>
            <a:srgbClr val="9A2A47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514440" indent="-512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Результативное участие в краевом проекте (сертификат).</a:t>
            </a:r>
            <a:endParaRPr lang="ru-RU" sz="2800" b="0" strike="noStrike" spc="-1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Участие в работе временной творческой группы (приказ). </a:t>
            </a:r>
            <a:endParaRPr lang="ru-RU" sz="2800" b="0" strike="noStrike" spc="-1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Создание инновационного продукта.</a:t>
            </a:r>
            <a:endParaRPr lang="ru-RU" sz="2800" b="0" strike="noStrike" spc="-1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Выступление на краевой конференции (сертификат).*</a:t>
            </a:r>
            <a:endParaRPr lang="ru-RU" sz="2800" b="0" strike="noStrike" spc="-1">
              <a:latin typeface="Arial"/>
            </a:endParaRPr>
          </a:p>
          <a:p>
            <a:pPr marL="514440" indent="-512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Публикация методической разработки.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1145160" y="600840"/>
            <a:ext cx="10447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ЧТО ПОЛУЧИТ  УЧИТЕЛЬ, РАБОТАЯ В ПРОЕКТЕ.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1523880" y="1122480"/>
            <a:ext cx="9142560" cy="238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2"/>
          <p:cNvSpPr/>
          <p:nvPr/>
        </p:nvSpPr>
        <p:spPr>
          <a:xfrm>
            <a:off x="1523880" y="3602160"/>
            <a:ext cx="9142560" cy="165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9" name="object 2_1"/>
          <p:cNvPicPr/>
          <p:nvPr/>
        </p:nvPicPr>
        <p:blipFill>
          <a:blip r:embed="rId2"/>
          <a:stretch/>
        </p:blipFill>
        <p:spPr>
          <a:xfrm>
            <a:off x="0" y="0"/>
            <a:ext cx="12191040" cy="6855840"/>
          </a:xfrm>
          <a:prstGeom prst="rect">
            <a:avLst/>
          </a:prstGeom>
          <a:ln w="0">
            <a:noFill/>
          </a:ln>
        </p:spPr>
      </p:pic>
      <p:sp>
        <p:nvSpPr>
          <p:cNvPr id="500" name="CustomShape 3"/>
          <p:cNvSpPr/>
          <p:nvPr/>
        </p:nvSpPr>
        <p:spPr>
          <a:xfrm>
            <a:off x="1255320" y="1731600"/>
            <a:ext cx="9579600" cy="3646440"/>
          </a:xfrm>
          <a:prstGeom prst="rect">
            <a:avLst/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>
                <a:solidFill>
                  <a:srgbClr val="343A40"/>
                </a:solidFill>
                <a:latin typeface="Cambria"/>
                <a:ea typeface="Cambria"/>
              </a:rPr>
              <a:t>СПАСИБО ЗА РАБОТУ, КОЛЛЕГИ!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48141-835F-4484-ED30-8C3C6103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</a:t>
            </a:r>
            <a:r>
              <a:rPr lang="ru-RU" b="1" dirty="0"/>
              <a:t>Ссылка на запись вебинара: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D5632-F288-8822-5FB3-F9B177898B0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5368411"/>
            <a:ext cx="10973520" cy="294969"/>
          </a:xfrm>
        </p:spPr>
        <p:txBody>
          <a:bodyPr/>
          <a:lstStyle/>
          <a:p>
            <a:r>
              <a:rPr lang="ru-RU" dirty="0">
                <a:hlinkClick r:id="rId2"/>
              </a:rPr>
              <a:t>Установочный вебинар проекта "Образовательный лифт: ШНОР-2022" для сетевой группы учителей обществознания - </a:t>
            </a:r>
            <a:r>
              <a:rPr lang="ru-RU" dirty="0" err="1">
                <a:hlinkClick r:id="rId2"/>
              </a:rPr>
              <a:t>Webinar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70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3420000" y="68040"/>
            <a:ext cx="7200000" cy="496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Актуальность темы проекта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- для молодежи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-для российского общества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-для системы образования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- оценки качества образования по международным стандартам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38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39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0" name="object 10_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1" name="object 11_0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2" name="CustomShape 4"/>
          <p:cNvSpPr/>
          <p:nvPr/>
        </p:nvSpPr>
        <p:spPr>
          <a:xfrm>
            <a:off x="1405440" y="1852920"/>
            <a:ext cx="2023920" cy="15282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3600000" y="360000"/>
            <a:ext cx="774036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Важность финансовой грамотности для молодежи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44" name="Group 2"/>
          <p:cNvGrpSpPr/>
          <p:nvPr/>
        </p:nvGrpSpPr>
        <p:grpSpPr>
          <a:xfrm>
            <a:off x="749160" y="3706920"/>
            <a:ext cx="10692360" cy="2711160"/>
            <a:chOff x="749160" y="3706920"/>
            <a:chExt cx="10692360" cy="2711160"/>
          </a:xfrm>
        </p:grpSpPr>
        <p:sp>
          <p:nvSpPr>
            <p:cNvPr id="345" name="CustomShape 3"/>
            <p:cNvSpPr/>
            <p:nvPr/>
          </p:nvSpPr>
          <p:spPr>
            <a:xfrm>
              <a:off x="749160" y="6033960"/>
              <a:ext cx="10692360" cy="93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6" name="object 10_3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3160" cy="243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7" name="object 11_3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5880" cy="26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8" name="CustomShape 4"/>
          <p:cNvSpPr/>
          <p:nvPr/>
        </p:nvSpPr>
        <p:spPr>
          <a:xfrm>
            <a:off x="1405440" y="1852920"/>
            <a:ext cx="2023920" cy="15282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349" name="Рисунок 348"/>
          <p:cNvPicPr/>
          <p:nvPr/>
        </p:nvPicPr>
        <p:blipFill>
          <a:blip r:embed="rId4"/>
          <a:srcRect l="32378" t="36700" r="30709" b="16049"/>
          <a:stretch/>
        </p:blipFill>
        <p:spPr>
          <a:xfrm>
            <a:off x="180000" y="1800000"/>
            <a:ext cx="5580000" cy="486000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349"/>
          <p:cNvPicPr/>
          <p:nvPr/>
        </p:nvPicPr>
        <p:blipFill>
          <a:blip r:embed="rId5"/>
          <a:srcRect l="33854" t="49235" r="29232" b="18674"/>
          <a:stretch/>
        </p:blipFill>
        <p:spPr>
          <a:xfrm>
            <a:off x="5880240" y="2700000"/>
            <a:ext cx="5999760" cy="396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360000" y="360000"/>
            <a:ext cx="11520000" cy="19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Государственная политика в сфере развития функциональной ( в т.ч. финансовой) грамотности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352" name="Рисунок 351"/>
          <p:cNvPicPr/>
          <p:nvPr/>
        </p:nvPicPr>
        <p:blipFill>
          <a:blip r:embed="rId2"/>
          <a:srcRect l="38283" t="15703" r="23327" b="18072"/>
          <a:stretch/>
        </p:blipFill>
        <p:spPr>
          <a:xfrm>
            <a:off x="720000" y="2340000"/>
            <a:ext cx="4500000" cy="436680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352"/>
          <p:cNvPicPr/>
          <p:nvPr/>
        </p:nvPicPr>
        <p:blipFill>
          <a:blip r:embed="rId3"/>
          <a:srcRect l="38283" t="36087" r="21850" b="10502"/>
          <a:stretch/>
        </p:blipFill>
        <p:spPr>
          <a:xfrm>
            <a:off x="5580000" y="1800000"/>
            <a:ext cx="6573960" cy="4953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3989</TotalTime>
  <Words>763</Words>
  <Application>Microsoft Office PowerPoint</Application>
  <PresentationFormat>Произвольный</PresentationFormat>
  <Paragraphs>125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61</vt:i4>
      </vt:variant>
    </vt:vector>
  </HeadingPairs>
  <TitlesOfParts>
    <vt:vector size="77" baseType="lpstr">
      <vt:lpstr>Arial</vt:lpstr>
      <vt:lpstr>Calibri</vt:lpstr>
      <vt:lpstr>Cambria</vt:lpstr>
      <vt:lpstr>Georgia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Ссылка на запись вебинара: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Кальсина Екатерина Александровна</cp:lastModifiedBy>
  <cp:revision>19</cp:revision>
  <dcterms:created xsi:type="dcterms:W3CDTF">2022-04-18T10:52:30Z</dcterms:created>
  <dcterms:modified xsi:type="dcterms:W3CDTF">2022-05-16T15:46:35Z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