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24384000" cy="13716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600" y="-9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подложка верх"/>
          <p:cNvPicPr/>
          <p:nvPr/>
        </p:nvPicPr>
        <p:blipFill>
          <a:blip r:embed="rId14" cstate="print"/>
          <a:stretch/>
        </p:blipFill>
        <p:spPr>
          <a:xfrm>
            <a:off x="0" y="-3600"/>
            <a:ext cx="24381720" cy="1652400"/>
          </a:xfrm>
          <a:prstGeom prst="rect">
            <a:avLst/>
          </a:prstGeom>
          <a:ln w="0">
            <a:noFill/>
          </a:ln>
        </p:spPr>
      </p:pic>
      <p:pic>
        <p:nvPicPr>
          <p:cNvPr id="39" name="подложка верх"/>
          <p:cNvPicPr/>
          <p:nvPr/>
        </p:nvPicPr>
        <p:blipFill>
          <a:blip r:embed="rId14" cstate="print"/>
          <a:stretch/>
        </p:blipFill>
        <p:spPr>
          <a:xfrm>
            <a:off x="0" y="12864960"/>
            <a:ext cx="24381720" cy="899280"/>
          </a:xfrm>
          <a:prstGeom prst="rect">
            <a:avLst/>
          </a:prstGeom>
          <a:ln w="0"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23139720" y="13078080"/>
            <a:ext cx="10778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fld id="{80A8D4C4-D94D-4B66-A3EB-C1954436C330}" type="slidenum">
              <a:rPr lang="ru-RU" sz="1200" b="0" strike="noStrike" spc="-1">
                <a:solidFill>
                  <a:srgbClr val="1C2D38"/>
                </a:solidFill>
                <a:latin typeface="PermianSlabSerifTypeface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41" name="Рисунок 10"/>
          <p:cNvPicPr/>
          <p:nvPr/>
        </p:nvPicPr>
        <p:blipFill>
          <a:blip r:embed="rId15" cstate="print"/>
          <a:stretch/>
        </p:blipFill>
        <p:spPr>
          <a:xfrm>
            <a:off x="676440" y="12981600"/>
            <a:ext cx="357840" cy="66816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Line 1"/>
          <p:cNvSpPr/>
          <p:nvPr/>
        </p:nvSpPr>
        <p:spPr>
          <a:xfrm>
            <a:off x="437040" y="2368800"/>
            <a:ext cx="23509440" cy="0"/>
          </a:xfrm>
          <a:prstGeom prst="line">
            <a:avLst/>
          </a:prstGeom>
          <a:ln w="38160">
            <a:solidFill>
              <a:srgbClr val="D5D5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events.webinar.ru/51207829/2050866211/record-new/941902716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Рисунок 4"/>
          <p:cNvPicPr/>
          <p:nvPr/>
        </p:nvPicPr>
        <p:blipFill>
          <a:blip r:embed="rId2" cstate="print"/>
          <a:stretch/>
        </p:blipFill>
        <p:spPr>
          <a:xfrm>
            <a:off x="1080000" y="11163600"/>
            <a:ext cx="22577040" cy="2550600"/>
          </a:xfrm>
          <a:prstGeom prst="rect">
            <a:avLst/>
          </a:prstGeom>
          <a:ln w="0"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900000" y="3238920"/>
            <a:ext cx="21778200" cy="792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r>
              <a:rPr lang="ru-RU" sz="4400" b="0" strike="noStrike" spc="-1">
                <a:solidFill>
                  <a:srgbClr val="203864"/>
                </a:solidFill>
                <a:latin typeface="Circe Bold"/>
                <a:ea typeface="Helvetica Neue"/>
              </a:rPr>
              <a:t>Особенности преподавания истории и обществознания в контексте реализации обновленных ФГОС ООО, ФГОС СОО и введения ФООП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0" i="1" strike="noStrike" spc="-1">
                <a:solidFill>
                  <a:srgbClr val="203864"/>
                </a:solidFill>
                <a:latin typeface="Circe Bold"/>
                <a:ea typeface="Helvetica Neue"/>
              </a:rPr>
              <a:t>1. Школьное историческое образование в  2023/24 учебном году: нормативы и особенности организации образовательного процесса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0" i="1" strike="noStrike" spc="-1">
                <a:solidFill>
                  <a:srgbClr val="203864"/>
                </a:solidFill>
                <a:latin typeface="Circe Bold"/>
                <a:ea typeface="Helvetica Neue"/>
              </a:rPr>
              <a:t>2. Федеральные рабочие программы по истории и обществознанию, государственные учебники по истории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0" i="1" strike="noStrike" spc="-1">
                <a:solidFill>
                  <a:srgbClr val="203864"/>
                </a:solidFill>
                <a:latin typeface="Circe Bold"/>
                <a:ea typeface="Helvetica Neue"/>
              </a:rPr>
              <a:t>3. Качество исторического и общечеловеческого образования в Пермском крае: итоги государственной аттестации по истории в 9-х и 11-х классах, итоги мониторинга функциональной грамотности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</p:txBody>
      </p:sp>
      <p:pic>
        <p:nvPicPr>
          <p:cNvPr id="121" name="Рисунок 8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480" cy="1713600"/>
          </a:xfrm>
          <a:prstGeom prst="rect">
            <a:avLst/>
          </a:prstGeom>
          <a:ln w="0">
            <a:noFill/>
          </a:ln>
        </p:spPr>
      </p:pic>
      <p:pic>
        <p:nvPicPr>
          <p:cNvPr id="122" name="Picture 2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880" cy="1882800"/>
          </a:xfrm>
          <a:prstGeom prst="rect">
            <a:avLst/>
          </a:prstGeom>
          <a:ln w="0">
            <a:noFill/>
          </a:ln>
        </p:spPr>
      </p:pic>
      <p:pic>
        <p:nvPicPr>
          <p:cNvPr id="123" name="Picture 2" descr="C:\Users\Chernicyna-NA\Desktop\САЙТ ЦЕНТР\подвал\logo2.png"/>
          <p:cNvPicPr/>
          <p:nvPr/>
        </p:nvPicPr>
        <p:blipFill>
          <a:blip r:embed="rId5" cstate="print"/>
          <a:stretch/>
        </p:blipFill>
        <p:spPr>
          <a:xfrm>
            <a:off x="3683880" y="720000"/>
            <a:ext cx="2435400" cy="161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4_16"/>
          <p:cNvPicPr/>
          <p:nvPr/>
        </p:nvPicPr>
        <p:blipFill>
          <a:blip r:embed="rId2" cstate="print"/>
          <a:stretch/>
        </p:blipFill>
        <p:spPr>
          <a:xfrm>
            <a:off x="1080000" y="11163600"/>
            <a:ext cx="22577040" cy="2550600"/>
          </a:xfrm>
          <a:prstGeom prst="rect">
            <a:avLst/>
          </a:prstGeom>
          <a:ln w="0"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528480" y="2340000"/>
            <a:ext cx="22690800" cy="962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r>
              <a:rPr lang="ru-RU" sz="44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Особенности преподавания  обществознания в соответствии с  нормативными документами в средней школе школе: </a:t>
            </a: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На основной ступени образования в 2023/24 уч.г. реализуются в полном объёме обновленный Федеральный государственный образовательный стандарт основного общего образования (ФГОС ООО) в 10 классах и ФОП СОО. 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В 11 классах реализуется действующий ФГОС СОО и ФОП СОО ( программа и результаты)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На изучение обществознания в 10-х классах предусмотрено по 2 часу в неделю (база), 4 часа (профиль) 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В 11 классе  обществоведческими курсы преподаются по действующим планам ( профильные классы, индивидуальные планы)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Непременным требованием стандарта является обязательное следование формулировкам тем федеральных рабочих программ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</p:txBody>
      </p:sp>
      <p:pic>
        <p:nvPicPr>
          <p:cNvPr id="156" name="Рисунок 8_6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480" cy="171360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2_28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880" cy="1882800"/>
          </a:xfrm>
          <a:prstGeom prst="rect">
            <a:avLst/>
          </a:prstGeom>
          <a:ln w="0">
            <a:noFill/>
          </a:ln>
        </p:spPr>
      </p:pic>
      <p:sp>
        <p:nvSpPr>
          <p:cNvPr id="158" name="CustomShape 2"/>
          <p:cNvSpPr/>
          <p:nvPr/>
        </p:nvSpPr>
        <p:spPr>
          <a:xfrm>
            <a:off x="5760000" y="240840"/>
            <a:ext cx="13784760" cy="245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Один предмет ИСТОРИЯ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2 курса: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ИСТОРИЯ РОССИИ, ВСЕОБЩАЯ ИСТОРИЯ </a:t>
            </a: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Рисунок 158"/>
          <p:cNvPicPr/>
          <p:nvPr/>
        </p:nvPicPr>
        <p:blipFill>
          <a:blip r:embed="rId2" cstate="print"/>
          <a:srcRect l="16642" t="18086" r="17419" b="17183"/>
          <a:stretch/>
        </p:blipFill>
        <p:spPr>
          <a:xfrm>
            <a:off x="180360" y="540000"/>
            <a:ext cx="12058920" cy="6658920"/>
          </a:xfrm>
          <a:prstGeom prst="rect">
            <a:avLst/>
          </a:prstGeom>
          <a:ln w="0">
            <a:noFill/>
          </a:ln>
        </p:spPr>
      </p:pic>
      <p:pic>
        <p:nvPicPr>
          <p:cNvPr id="160" name="Рисунок 159"/>
          <p:cNvPicPr/>
          <p:nvPr/>
        </p:nvPicPr>
        <p:blipFill>
          <a:blip r:embed="rId3" cstate="print"/>
          <a:srcRect l="16642" t="23335" r="17419" b="10177"/>
          <a:stretch/>
        </p:blipFill>
        <p:spPr>
          <a:xfrm>
            <a:off x="10335600" y="5580000"/>
            <a:ext cx="13963680" cy="791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Рисунок 4_17"/>
          <p:cNvPicPr/>
          <p:nvPr/>
        </p:nvPicPr>
        <p:blipFill>
          <a:blip r:embed="rId2" cstate="print"/>
          <a:stretch/>
        </p:blipFill>
        <p:spPr>
          <a:xfrm>
            <a:off x="1080000" y="11163600"/>
            <a:ext cx="22577040" cy="255060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528480" y="2217960"/>
            <a:ext cx="22690800" cy="9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r>
              <a:rPr lang="ru-RU" sz="44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Особенности преподавания истории в соответствии с нормативными документами в средней школе: </a:t>
            </a: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На параллели 10-х классов с началом 2023/24 уч.г. одновременно стартуют два параллельных процесса: переход  на  ФГОС среднего общего образования и на ФОП СОО. </a:t>
            </a:r>
            <a:endParaRPr lang="ru-RU" sz="2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2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На изучение истории в 10-х классах предусмотрено по 2 часа в неделю (база). ,4 часа (профиль)</a:t>
            </a:r>
            <a:endParaRPr lang="ru-RU" sz="2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В 11 классе  история преподается по действующим планам ( профильные классы, индивидуальные планы)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Непременным требованием стандарта является обязательная синхронизация периодов российской и всеобщей истории </a:t>
            </a:r>
            <a:endParaRPr lang="ru-RU" sz="2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Напоминаем, что в рамках обновленной линейной модели изучение всеобщей истории и истории России заканчивается в 9 классе событиями начала ХХ века (до первой мировой войны 1914 г.). в 10-11 класса -изучение истории XХ в.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600" b="0" strike="noStrike" spc="-1">
              <a:latin typeface="Arial"/>
            </a:endParaRPr>
          </a:p>
        </p:txBody>
      </p:sp>
      <p:pic>
        <p:nvPicPr>
          <p:cNvPr id="163" name="Рисунок 8_7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480" cy="171360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2_29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880" cy="188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Рисунок 4_4"/>
          <p:cNvPicPr/>
          <p:nvPr/>
        </p:nvPicPr>
        <p:blipFill>
          <a:blip r:embed="rId2" cstate="print"/>
          <a:stretch/>
        </p:blipFill>
        <p:spPr>
          <a:xfrm>
            <a:off x="642240" y="11164680"/>
            <a:ext cx="22577040" cy="255060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8_0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480" cy="171360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2_8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880" cy="188280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2_9" descr="C:\Users\Chernicyna-NA\Desktop\САЙТ ЦЕНТР\подвал\logo2.png"/>
          <p:cNvPicPr/>
          <p:nvPr/>
        </p:nvPicPr>
        <p:blipFill>
          <a:blip r:embed="rId5" cstate="print"/>
          <a:stretch/>
        </p:blipFill>
        <p:spPr>
          <a:xfrm>
            <a:off x="801360" y="2880000"/>
            <a:ext cx="2435400" cy="1616400"/>
          </a:xfrm>
          <a:prstGeom prst="rect">
            <a:avLst/>
          </a:prstGeom>
          <a:ln w="0">
            <a:noFill/>
          </a:ln>
        </p:spPr>
      </p:pic>
      <p:pic>
        <p:nvPicPr>
          <p:cNvPr id="169" name="Рисунок 168"/>
          <p:cNvPicPr/>
          <p:nvPr/>
        </p:nvPicPr>
        <p:blipFill>
          <a:blip r:embed="rId6" cstate="print"/>
          <a:srcRect l="16642" t="19836" r="17419" b="14621"/>
          <a:stretch/>
        </p:blipFill>
        <p:spPr>
          <a:xfrm>
            <a:off x="720360" y="2520000"/>
            <a:ext cx="12058920" cy="6742440"/>
          </a:xfrm>
          <a:prstGeom prst="rect">
            <a:avLst/>
          </a:prstGeom>
          <a:ln w="0">
            <a:noFill/>
          </a:ln>
        </p:spPr>
      </p:pic>
      <p:pic>
        <p:nvPicPr>
          <p:cNvPr id="170" name="Рисунок 169"/>
          <p:cNvPicPr/>
          <p:nvPr/>
        </p:nvPicPr>
        <p:blipFill>
          <a:blip r:embed="rId7" cstate="print"/>
          <a:srcRect l="16642" t="21585" r="16435" b="14621"/>
          <a:stretch/>
        </p:blipFill>
        <p:spPr>
          <a:xfrm>
            <a:off x="12420000" y="5220000"/>
            <a:ext cx="11058840" cy="5929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6516360" y="12876480"/>
            <a:ext cx="11348640" cy="80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2"/>
          <p:cNvSpPr/>
          <p:nvPr/>
        </p:nvSpPr>
        <p:spPr>
          <a:xfrm>
            <a:off x="670680" y="98640"/>
            <a:ext cx="23040360" cy="142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4400" b="1" strike="noStrike" spc="-1">
                <a:solidFill>
                  <a:srgbClr val="1C2D38"/>
                </a:solidFill>
                <a:latin typeface="PermianSlabSerifTypeface"/>
                <a:ea typeface="DejaVu Sans"/>
              </a:rPr>
              <a:t>Обновление фонда учебной литературы в 2023 году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640440" y="6372720"/>
            <a:ext cx="12737160" cy="260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b="0" strike="noStrike" spc="-1">
                <a:solidFill>
                  <a:srgbClr val="404040"/>
                </a:solidFill>
                <a:latin typeface="Montserrat"/>
                <a:ea typeface="DejaVu Sans"/>
              </a:rPr>
              <a:t>Закуплено </a:t>
            </a:r>
            <a:r>
              <a:rPr lang="ru-RU" sz="2800" b="1" strike="noStrike" spc="-1">
                <a:solidFill>
                  <a:srgbClr val="C00000"/>
                </a:solidFill>
                <a:latin typeface="Montserrat"/>
                <a:ea typeface="DejaVu Sans"/>
              </a:rPr>
              <a:t>685 380 </a:t>
            </a:r>
            <a:r>
              <a:rPr lang="ru-RU" sz="2800" b="0" strike="noStrike" spc="-1">
                <a:solidFill>
                  <a:srgbClr val="404040"/>
                </a:solidFill>
                <a:latin typeface="Montserrat"/>
                <a:ea typeface="DejaVu Sans"/>
              </a:rPr>
              <a:t>экземпляров учебников </a:t>
            </a:r>
            <a:r>
              <a:t/>
            </a:r>
            <a:br/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b="0" strike="noStrike" spc="-1">
                <a:solidFill>
                  <a:srgbClr val="404040"/>
                </a:solidFill>
                <a:latin typeface="Montserrat"/>
                <a:ea typeface="DejaVu Sans"/>
              </a:rPr>
              <a:t>Краевой бюджет: </a:t>
            </a:r>
            <a:r>
              <a:rPr lang="ru-RU" sz="2800" b="1" strike="noStrike" spc="-1">
                <a:solidFill>
                  <a:srgbClr val="C00000"/>
                </a:solidFill>
                <a:latin typeface="Montserrat"/>
                <a:ea typeface="DejaVu Sans"/>
              </a:rPr>
              <a:t>426 млн. руб.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74" name="CustomShape 4"/>
          <p:cNvSpPr/>
          <p:nvPr/>
        </p:nvSpPr>
        <p:spPr>
          <a:xfrm>
            <a:off x="670680" y="2140560"/>
            <a:ext cx="104220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Montserrat"/>
                <a:ea typeface="DejaVu Sans"/>
              </a:rPr>
              <a:t>Приобретение учебников в 2023 году: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>
            <a:off x="640440" y="3342240"/>
            <a:ext cx="13283640" cy="278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040">
              <a:lnSpc>
                <a:spcPct val="90000"/>
              </a:lnSpc>
              <a:spcBef>
                <a:spcPts val="901"/>
              </a:spcBef>
              <a:buClr>
                <a:srgbClr val="8497B0"/>
              </a:buClr>
              <a:buFont typeface="Wingdings" charset="2"/>
              <a:buChar char=""/>
            </a:pPr>
            <a:r>
              <a:rPr lang="ru-RU" sz="3600" b="0" strike="noStrike" spc="-1">
                <a:solidFill>
                  <a:srgbClr val="404040"/>
                </a:solidFill>
                <a:latin typeface="Montserrat"/>
                <a:ea typeface="DejaVu Sans"/>
              </a:rPr>
              <a:t>1 класс (азбука, русский язык, литературное чтение, окружающий мир, математика)</a:t>
            </a:r>
            <a:endParaRPr lang="ru-RU" sz="3600" b="0" strike="noStrike" spc="-1">
              <a:latin typeface="Arial"/>
            </a:endParaRPr>
          </a:p>
          <a:p>
            <a:pPr marL="285840" indent="-284040">
              <a:lnSpc>
                <a:spcPct val="90000"/>
              </a:lnSpc>
              <a:spcBef>
                <a:spcPts val="901"/>
              </a:spcBef>
              <a:buClr>
                <a:srgbClr val="8497B0"/>
              </a:buClr>
              <a:buFont typeface="Wingdings" charset="2"/>
              <a:buChar char=""/>
            </a:pPr>
            <a:r>
              <a:rPr lang="ru-RU" sz="3600" b="0" strike="noStrike" spc="-1">
                <a:solidFill>
                  <a:srgbClr val="404040"/>
                </a:solidFill>
                <a:latin typeface="Montserrat"/>
                <a:ea typeface="DejaVu Sans"/>
              </a:rPr>
              <a:t>5 класс (русский язык, математика, литература, история, английский язык, биология)</a:t>
            </a:r>
            <a:endParaRPr lang="ru-RU" sz="3600" b="0" strike="noStrike" spc="-1">
              <a:latin typeface="Arial"/>
            </a:endParaRPr>
          </a:p>
          <a:p>
            <a:pPr marL="285840" indent="-284040">
              <a:lnSpc>
                <a:spcPct val="90000"/>
              </a:lnSpc>
              <a:spcBef>
                <a:spcPts val="901"/>
              </a:spcBef>
              <a:buClr>
                <a:srgbClr val="8497B0"/>
              </a:buClr>
              <a:buFont typeface="Wingdings" charset="2"/>
              <a:buChar char=""/>
            </a:pPr>
            <a:r>
              <a:rPr lang="ru-RU" sz="3600" b="0" strike="noStrike" spc="-1">
                <a:solidFill>
                  <a:srgbClr val="404040"/>
                </a:solidFill>
                <a:latin typeface="Montserrat"/>
                <a:ea typeface="DejaVu Sans"/>
              </a:rPr>
              <a:t>истории  10-11 классы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76" name="Picture 4_1" descr="https://sun6-22.userapi.com/s/v1/if1/fOM5js5Cp2HcPRSXv9RUZ2cJqz6MAhRkbugkNc4-1NXX3Y7GcEqItxN2B8Ag5LsMUxP5mamE.jpg?size=1377x1377&amp;quality=96&amp;crop=238,63,1377,1377&amp;ava=1"/>
          <p:cNvPicPr/>
          <p:nvPr/>
        </p:nvPicPr>
        <p:blipFill>
          <a:blip r:embed="rId2" cstate="print"/>
          <a:stretch/>
        </p:blipFill>
        <p:spPr>
          <a:xfrm>
            <a:off x="19147320" y="2140560"/>
            <a:ext cx="4948560" cy="494856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6_1" descr="https://proprikol.ru/wp-content/uploads/2021/09/kartinki-uchebniki-23-1024x709.jpg"/>
          <p:cNvPicPr/>
          <p:nvPr/>
        </p:nvPicPr>
        <p:blipFill>
          <a:blip r:embed="rId3" cstate="print"/>
          <a:stretch/>
        </p:blipFill>
        <p:spPr>
          <a:xfrm>
            <a:off x="17946360" y="8290800"/>
            <a:ext cx="5822640" cy="4031280"/>
          </a:xfrm>
          <a:prstGeom prst="rect">
            <a:avLst/>
          </a:prstGeom>
          <a:ln w="0">
            <a:noFill/>
          </a:ln>
        </p:spPr>
      </p:pic>
      <p:pic>
        <p:nvPicPr>
          <p:cNvPr id="178" name="Рисунок 9_1"/>
          <p:cNvPicPr/>
          <p:nvPr/>
        </p:nvPicPr>
        <p:blipFill>
          <a:blip r:embed="rId4" cstate="print"/>
          <a:srcRect l="4006" t="4273" r="76333" b="50464"/>
          <a:stretch/>
        </p:blipFill>
        <p:spPr>
          <a:xfrm>
            <a:off x="13535640" y="1828080"/>
            <a:ext cx="2340720" cy="3026880"/>
          </a:xfrm>
          <a:prstGeom prst="rect">
            <a:avLst/>
          </a:prstGeom>
          <a:ln w="0">
            <a:noFill/>
          </a:ln>
          <a:effectLst>
            <a:softEdge rad="31680"/>
          </a:effectLst>
        </p:spPr>
      </p:pic>
      <p:pic>
        <p:nvPicPr>
          <p:cNvPr id="179" name="Рисунок 10_1"/>
          <p:cNvPicPr/>
          <p:nvPr/>
        </p:nvPicPr>
        <p:blipFill>
          <a:blip r:embed="rId4" cstate="print"/>
          <a:srcRect l="23728" t="4273" r="56610" b="50464"/>
          <a:stretch/>
        </p:blipFill>
        <p:spPr>
          <a:xfrm>
            <a:off x="16072920" y="1828080"/>
            <a:ext cx="2340720" cy="3026880"/>
          </a:xfrm>
          <a:prstGeom prst="rect">
            <a:avLst/>
          </a:prstGeom>
          <a:ln w="0">
            <a:noFill/>
          </a:ln>
          <a:effectLst>
            <a:softEdge rad="31680"/>
          </a:effectLst>
        </p:spPr>
      </p:pic>
      <p:pic>
        <p:nvPicPr>
          <p:cNvPr id="180" name="Рисунок 11_1"/>
          <p:cNvPicPr/>
          <p:nvPr/>
        </p:nvPicPr>
        <p:blipFill>
          <a:blip r:embed="rId5" cstate="print"/>
          <a:srcRect l="3687" t="50793" r="76333" b="3419"/>
          <a:stretch/>
        </p:blipFill>
        <p:spPr>
          <a:xfrm>
            <a:off x="13497480" y="5226480"/>
            <a:ext cx="2378880" cy="3062160"/>
          </a:xfrm>
          <a:prstGeom prst="rect">
            <a:avLst/>
          </a:prstGeom>
          <a:ln w="0">
            <a:noFill/>
          </a:ln>
          <a:effectLst>
            <a:softEdge rad="31680"/>
          </a:effectLst>
        </p:spPr>
      </p:pic>
      <p:pic>
        <p:nvPicPr>
          <p:cNvPr id="181" name="Picture 2_22"/>
          <p:cNvPicPr/>
          <p:nvPr/>
        </p:nvPicPr>
        <p:blipFill>
          <a:blip r:embed="rId6" cstate="print"/>
          <a:stretch/>
        </p:blipFill>
        <p:spPr>
          <a:xfrm>
            <a:off x="16102440" y="5226480"/>
            <a:ext cx="2376000" cy="307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Рисунок 181"/>
          <p:cNvPicPr/>
          <p:nvPr/>
        </p:nvPicPr>
        <p:blipFill>
          <a:blip r:embed="rId2" cstate="print"/>
          <a:srcRect l="33370" t="31990" r="17652" b="16413"/>
          <a:stretch/>
        </p:blipFill>
        <p:spPr>
          <a:xfrm>
            <a:off x="366480" y="91800"/>
            <a:ext cx="21592800" cy="1279512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182"/>
          <p:cNvPicPr/>
          <p:nvPr/>
        </p:nvPicPr>
        <p:blipFill>
          <a:blip r:embed="rId3" cstate="print"/>
          <a:srcRect l="17945" t="52122" r="54856" b="27696"/>
          <a:stretch/>
        </p:blipFill>
        <p:spPr>
          <a:xfrm>
            <a:off x="13320000" y="8794080"/>
            <a:ext cx="11063160" cy="461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Рисунок 4_0"/>
          <p:cNvPicPr/>
          <p:nvPr/>
        </p:nvPicPr>
        <p:blipFill>
          <a:blip r:embed="rId2" cstate="print"/>
          <a:stretch/>
        </p:blipFill>
        <p:spPr>
          <a:xfrm>
            <a:off x="1080000" y="11163600"/>
            <a:ext cx="22576680" cy="2550240"/>
          </a:xfrm>
          <a:prstGeom prst="rect">
            <a:avLst/>
          </a:prstGeom>
          <a:ln w="0"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900000" y="4191120"/>
            <a:ext cx="21777840" cy="97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86" name="Рисунок 8_1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120" cy="171324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2_1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520" cy="188244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187"/>
          <p:cNvPicPr/>
          <p:nvPr/>
        </p:nvPicPr>
        <p:blipFill>
          <a:blip r:embed="rId5" cstate="print"/>
          <a:srcRect l="12516" t="11083" r="13671" b="15433"/>
          <a:stretch/>
        </p:blipFill>
        <p:spPr>
          <a:xfrm>
            <a:off x="3420360" y="1440360"/>
            <a:ext cx="16198920" cy="9070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Рисунок 4_1"/>
          <p:cNvPicPr/>
          <p:nvPr/>
        </p:nvPicPr>
        <p:blipFill>
          <a:blip r:embed="rId2" cstate="print"/>
          <a:stretch/>
        </p:blipFill>
        <p:spPr>
          <a:xfrm>
            <a:off x="901800" y="10523520"/>
            <a:ext cx="22576680" cy="255024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8_8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120" cy="1713240"/>
          </a:xfrm>
          <a:prstGeom prst="rect">
            <a:avLst/>
          </a:prstGeom>
          <a:ln w="0">
            <a:noFill/>
          </a:ln>
        </p:spPr>
      </p:pic>
      <p:pic>
        <p:nvPicPr>
          <p:cNvPr id="191" name="Picture 2_0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520" cy="188244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2_3" descr="C:\Users\Chernicyna-NA\Desktop\САЙТ ЦЕНТР\подвал\logo2.png"/>
          <p:cNvPicPr/>
          <p:nvPr/>
        </p:nvPicPr>
        <p:blipFill>
          <a:blip r:embed="rId5" cstate="print"/>
          <a:stretch/>
        </p:blipFill>
        <p:spPr>
          <a:xfrm>
            <a:off x="801360" y="2880000"/>
            <a:ext cx="2435040" cy="161604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192"/>
          <p:cNvPicPr/>
          <p:nvPr/>
        </p:nvPicPr>
        <p:blipFill>
          <a:blip r:embed="rId6" cstate="print"/>
          <a:srcRect l="12707" t="14586" r="13480" b="10177"/>
          <a:stretch/>
        </p:blipFill>
        <p:spPr>
          <a:xfrm>
            <a:off x="3600000" y="1440000"/>
            <a:ext cx="15842880" cy="908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Рисунок 4_10"/>
          <p:cNvPicPr/>
          <p:nvPr/>
        </p:nvPicPr>
        <p:blipFill>
          <a:blip r:embed="rId2" cstate="print"/>
          <a:stretch/>
        </p:blipFill>
        <p:spPr>
          <a:xfrm>
            <a:off x="901800" y="10523520"/>
            <a:ext cx="22576680" cy="255024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8_9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120" cy="171324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2_2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520" cy="188244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2_5" descr="C:\Users\Chernicyna-NA\Desktop\САЙТ ЦЕНТР\подвал\logo2.png"/>
          <p:cNvPicPr/>
          <p:nvPr/>
        </p:nvPicPr>
        <p:blipFill>
          <a:blip r:embed="rId5" cstate="print"/>
          <a:stretch/>
        </p:blipFill>
        <p:spPr>
          <a:xfrm>
            <a:off x="801360" y="2880000"/>
            <a:ext cx="2435040" cy="161604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197"/>
          <p:cNvPicPr/>
          <p:nvPr/>
        </p:nvPicPr>
        <p:blipFill>
          <a:blip r:embed="rId6" cstate="print"/>
          <a:srcRect l="12705" t="11083" r="14467" b="17183"/>
          <a:stretch/>
        </p:blipFill>
        <p:spPr>
          <a:xfrm>
            <a:off x="3780360" y="1260360"/>
            <a:ext cx="16242840" cy="899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3146040" y="212040"/>
            <a:ext cx="20282040" cy="240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23431680" y="13093200"/>
            <a:ext cx="762840" cy="47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CB619F48-41CC-444E-8013-9B8B96A2754F}" type="slidenum">
              <a:rPr lang="ru-RU" sz="2500" b="1" strike="noStrike" spc="-1">
                <a:solidFill>
                  <a:srgbClr val="E1E0E0"/>
                </a:solidFill>
                <a:latin typeface="SF UI Text Semibold"/>
                <a:ea typeface="SF UI Text Semibold"/>
              </a:rPr>
              <a:pPr algn="r">
                <a:lnSpc>
                  <a:spcPct val="100000"/>
                </a:lnSpc>
                <a:tabLst>
                  <a:tab pos="0" algn="l"/>
                </a:tabLst>
              </a:pPr>
              <a:t>19</a:t>
            </a:fld>
            <a:endParaRPr lang="ru-RU" sz="2500" b="0" strike="noStrike" spc="-1">
              <a:latin typeface="Arial"/>
            </a:endParaRPr>
          </a:p>
        </p:txBody>
      </p:sp>
      <p:pic>
        <p:nvPicPr>
          <p:cNvPr id="201" name="Picture 2_4" descr="C:\Users\Chernicyna-NA\Desktop\САЙТ ЦЕНТР\лого больш.png"/>
          <p:cNvPicPr/>
          <p:nvPr/>
        </p:nvPicPr>
        <p:blipFill>
          <a:blip r:embed="rId2" cstate="print"/>
          <a:stretch/>
        </p:blipFill>
        <p:spPr>
          <a:xfrm>
            <a:off x="21391560" y="285840"/>
            <a:ext cx="2252520" cy="1882440"/>
          </a:xfrm>
          <a:prstGeom prst="rect">
            <a:avLst/>
          </a:prstGeom>
          <a:ln w="0">
            <a:noFill/>
          </a:ln>
        </p:spPr>
      </p:pic>
      <p:pic>
        <p:nvPicPr>
          <p:cNvPr id="202" name="Рисунок 201"/>
          <p:cNvPicPr/>
          <p:nvPr/>
        </p:nvPicPr>
        <p:blipFill>
          <a:blip r:embed="rId3" cstate="print"/>
          <a:stretch/>
        </p:blipFill>
        <p:spPr>
          <a:xfrm>
            <a:off x="20520000" y="6120000"/>
            <a:ext cx="3660120" cy="2516400"/>
          </a:xfrm>
          <a:prstGeom prst="rect">
            <a:avLst/>
          </a:prstGeom>
          <a:ln w="0">
            <a:noFill/>
          </a:ln>
        </p:spPr>
      </p:pic>
      <p:pic>
        <p:nvPicPr>
          <p:cNvPr id="203" name="Рисунок 3_1"/>
          <p:cNvPicPr/>
          <p:nvPr/>
        </p:nvPicPr>
        <p:blipFill>
          <a:blip r:embed="rId4" cstate="print"/>
          <a:stretch/>
        </p:blipFill>
        <p:spPr>
          <a:xfrm>
            <a:off x="720000" y="360000"/>
            <a:ext cx="2444400" cy="2026080"/>
          </a:xfrm>
          <a:prstGeom prst="rect">
            <a:avLst/>
          </a:prstGeom>
          <a:ln w="0">
            <a:noFill/>
          </a:ln>
        </p:spPr>
      </p:pic>
      <p:pic>
        <p:nvPicPr>
          <p:cNvPr id="204" name="Рисунок 4_2"/>
          <p:cNvPicPr/>
          <p:nvPr/>
        </p:nvPicPr>
        <p:blipFill>
          <a:blip r:embed="rId5" cstate="print"/>
          <a:stretch/>
        </p:blipFill>
        <p:spPr>
          <a:xfrm>
            <a:off x="1000080" y="11021760"/>
            <a:ext cx="22576680" cy="25502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2_10" descr="C:\Users\Chernicyna-NA\Desktop\САЙТ ЦЕНТР\подвал\logo2.png"/>
          <p:cNvPicPr/>
          <p:nvPr/>
        </p:nvPicPr>
        <p:blipFill>
          <a:blip r:embed="rId6" cstate="print"/>
          <a:stretch/>
        </p:blipFill>
        <p:spPr>
          <a:xfrm>
            <a:off x="21240000" y="3240720"/>
            <a:ext cx="2435040" cy="1616040"/>
          </a:xfrm>
          <a:prstGeom prst="rect">
            <a:avLst/>
          </a:prstGeom>
          <a:ln w="0">
            <a:noFill/>
          </a:ln>
        </p:spPr>
      </p:pic>
      <p:pic>
        <p:nvPicPr>
          <p:cNvPr id="206" name="Рисунок 205"/>
          <p:cNvPicPr/>
          <p:nvPr/>
        </p:nvPicPr>
        <p:blipFill>
          <a:blip r:embed="rId7" cstate="print"/>
          <a:srcRect l="12705" t="18086" r="12498" b="8427"/>
          <a:stretch/>
        </p:blipFill>
        <p:spPr>
          <a:xfrm>
            <a:off x="3420000" y="1440000"/>
            <a:ext cx="16936920" cy="935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4_13"/>
          <p:cNvPicPr/>
          <p:nvPr/>
        </p:nvPicPr>
        <p:blipFill>
          <a:blip r:embed="rId2" cstate="print"/>
          <a:stretch/>
        </p:blipFill>
        <p:spPr>
          <a:xfrm>
            <a:off x="1080000" y="11163600"/>
            <a:ext cx="22577040" cy="2550600"/>
          </a:xfrm>
          <a:prstGeom prst="rect">
            <a:avLst/>
          </a:prstGeom>
          <a:ln w="0"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900000" y="4680000"/>
            <a:ext cx="21778200" cy="792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r>
              <a:rPr lang="ru-RU" sz="4400" b="0" strike="noStrike" spc="-1">
                <a:solidFill>
                  <a:srgbClr val="203864"/>
                </a:solidFill>
                <a:latin typeface="Circe Bold"/>
                <a:ea typeface="Helvetica Neue"/>
              </a:rPr>
              <a:t>Особенности преподавания истории и обществознания в контексте реализации обновленных ФГОС ООО, ФГОС СОО и введения ФООП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0" i="1" strike="noStrike" spc="-1">
                <a:solidFill>
                  <a:srgbClr val="203864"/>
                </a:solidFill>
                <a:latin typeface="Circe Bold"/>
                <a:ea typeface="Helvetica Neue"/>
              </a:rPr>
              <a:t>Спикеры: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0" i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Женина Лариса Викторовна- зав. кафедрой общего образования ЦНППМПР ИРО ПК, к.и.н., доцент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0" i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Корчагина Ольга Игоревна — зав. кафедрой , преподаватель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0" i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Конькова Елена Александровна- преподаватель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0" i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Босенко Ирина Владимировна - учитель высшей категории МАОУ «Гимназия 4 имени братьев Каменских», председатель предметной комиссии по обществознанию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</p:txBody>
      </p:sp>
      <p:pic>
        <p:nvPicPr>
          <p:cNvPr id="126" name="Рисунок 8_3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480" cy="1713600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2_21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880" cy="1882800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2_23" descr="C:\Users\Chernicyna-NA\Desktop\САЙТ ЦЕНТР\подвал\logo2.png"/>
          <p:cNvPicPr/>
          <p:nvPr/>
        </p:nvPicPr>
        <p:blipFill>
          <a:blip r:embed="rId5" cstate="print"/>
          <a:stretch/>
        </p:blipFill>
        <p:spPr>
          <a:xfrm>
            <a:off x="801360" y="2880000"/>
            <a:ext cx="2435400" cy="161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Рисунок 206"/>
          <p:cNvPicPr/>
          <p:nvPr/>
        </p:nvPicPr>
        <p:blipFill>
          <a:blip r:embed="rId2" cstate="print"/>
          <a:srcRect l="12703" t="10859" r="35010" b="22425"/>
          <a:stretch/>
        </p:blipFill>
        <p:spPr>
          <a:xfrm>
            <a:off x="720360" y="1260000"/>
            <a:ext cx="12791160" cy="918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3146040" y="212040"/>
            <a:ext cx="20282040" cy="240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23431680" y="13093200"/>
            <a:ext cx="762840" cy="47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D733177-4A94-45CF-B7BD-306B4277131B}" type="slidenum">
              <a:rPr lang="ru-RU" sz="2500" b="1" strike="noStrike" spc="-1">
                <a:solidFill>
                  <a:srgbClr val="E1E0E0"/>
                </a:solidFill>
                <a:latin typeface="SF UI Text Semibold"/>
                <a:ea typeface="SF UI Text Semibold"/>
              </a:rPr>
              <a:pPr algn="r">
                <a:lnSpc>
                  <a:spcPct val="100000"/>
                </a:lnSpc>
                <a:tabLst>
                  <a:tab pos="0" algn="l"/>
                </a:tabLst>
              </a:pPr>
              <a:t>21</a:t>
            </a:fld>
            <a:endParaRPr lang="ru-RU" sz="2500" b="0" strike="noStrike" spc="-1">
              <a:latin typeface="Arial"/>
            </a:endParaRPr>
          </a:p>
        </p:txBody>
      </p:sp>
      <p:pic>
        <p:nvPicPr>
          <p:cNvPr id="210" name="Picture 2_6" descr="C:\Users\Chernicyna-NA\Desktop\САЙТ ЦЕНТР\лого больш.png"/>
          <p:cNvPicPr/>
          <p:nvPr/>
        </p:nvPicPr>
        <p:blipFill>
          <a:blip r:embed="rId2" cstate="print"/>
          <a:stretch/>
        </p:blipFill>
        <p:spPr>
          <a:xfrm>
            <a:off x="21391560" y="285840"/>
            <a:ext cx="2252520" cy="1882440"/>
          </a:xfrm>
          <a:prstGeom prst="rect">
            <a:avLst/>
          </a:prstGeom>
          <a:ln w="0">
            <a:noFill/>
          </a:ln>
        </p:spPr>
      </p:pic>
      <p:pic>
        <p:nvPicPr>
          <p:cNvPr id="211" name="Рисунок 4_3"/>
          <p:cNvPicPr/>
          <p:nvPr/>
        </p:nvPicPr>
        <p:blipFill>
          <a:blip r:embed="rId3" cstate="print"/>
          <a:stretch/>
        </p:blipFill>
        <p:spPr>
          <a:xfrm>
            <a:off x="1000080" y="10980000"/>
            <a:ext cx="22576680" cy="2550240"/>
          </a:xfrm>
          <a:prstGeom prst="rect">
            <a:avLst/>
          </a:prstGeom>
          <a:ln w="0">
            <a:noFill/>
          </a:ln>
        </p:spPr>
      </p:pic>
      <p:pic>
        <p:nvPicPr>
          <p:cNvPr id="212" name="Рисунок 3_0"/>
          <p:cNvPicPr/>
          <p:nvPr/>
        </p:nvPicPr>
        <p:blipFill>
          <a:blip r:embed="rId4" cstate="print"/>
          <a:stretch/>
        </p:blipFill>
        <p:spPr>
          <a:xfrm>
            <a:off x="567360" y="199440"/>
            <a:ext cx="2444400" cy="202608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2_7" descr="C:\Users\Chernicyna-NA\Desktop\САЙТ ЦЕНТР\подвал\logo2.png"/>
          <p:cNvPicPr/>
          <p:nvPr/>
        </p:nvPicPr>
        <p:blipFill>
          <a:blip r:embed="rId5" cstate="print"/>
          <a:stretch/>
        </p:blipFill>
        <p:spPr>
          <a:xfrm>
            <a:off x="18621720" y="360720"/>
            <a:ext cx="2435040" cy="1616040"/>
          </a:xfrm>
          <a:prstGeom prst="rect">
            <a:avLst/>
          </a:prstGeom>
          <a:ln w="0">
            <a:noFill/>
          </a:ln>
        </p:spPr>
      </p:pic>
      <p:pic>
        <p:nvPicPr>
          <p:cNvPr id="214" name="Рисунок 213"/>
          <p:cNvPicPr/>
          <p:nvPr/>
        </p:nvPicPr>
        <p:blipFill>
          <a:blip r:embed="rId6" cstate="print"/>
          <a:srcRect l="18606" t="42576" r="29226" b="20675"/>
          <a:stretch/>
        </p:blipFill>
        <p:spPr>
          <a:xfrm>
            <a:off x="3060000" y="2619000"/>
            <a:ext cx="18831240" cy="7461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3146040" y="212040"/>
            <a:ext cx="20282040" cy="240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23431680" y="13093200"/>
            <a:ext cx="762840" cy="47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FA2F6682-B804-45B3-93C5-7C9A242EC67A}" type="slidenum">
              <a:rPr lang="ru-RU" sz="2500" b="1" strike="noStrike" spc="-1">
                <a:solidFill>
                  <a:srgbClr val="E1E0E0"/>
                </a:solidFill>
                <a:latin typeface="SF UI Text Semibold"/>
                <a:ea typeface="SF UI Text Semibold"/>
              </a:rPr>
              <a:pPr algn="r">
                <a:lnSpc>
                  <a:spcPct val="100000"/>
                </a:lnSpc>
                <a:tabLst>
                  <a:tab pos="0" algn="l"/>
                </a:tabLst>
              </a:pPr>
              <a:t>22</a:t>
            </a:fld>
            <a:endParaRPr lang="ru-RU" sz="2500" b="0" strike="noStrike" spc="-1">
              <a:latin typeface="Arial"/>
            </a:endParaRPr>
          </a:p>
        </p:txBody>
      </p:sp>
      <p:pic>
        <p:nvPicPr>
          <p:cNvPr id="217" name="Picture 2_11" descr="C:\Users\Chernicyna-NA\Desktop\САЙТ ЦЕНТР\лого больш.png"/>
          <p:cNvPicPr/>
          <p:nvPr/>
        </p:nvPicPr>
        <p:blipFill>
          <a:blip r:embed="rId2" cstate="print"/>
          <a:stretch/>
        </p:blipFill>
        <p:spPr>
          <a:xfrm>
            <a:off x="21391560" y="285840"/>
            <a:ext cx="2252520" cy="1882440"/>
          </a:xfrm>
          <a:prstGeom prst="rect">
            <a:avLst/>
          </a:prstGeom>
          <a:ln w="0">
            <a:noFill/>
          </a:ln>
        </p:spPr>
      </p:pic>
      <p:pic>
        <p:nvPicPr>
          <p:cNvPr id="218" name="Рисунок 4_5"/>
          <p:cNvPicPr/>
          <p:nvPr/>
        </p:nvPicPr>
        <p:blipFill>
          <a:blip r:embed="rId3" cstate="print"/>
          <a:stretch/>
        </p:blipFill>
        <p:spPr>
          <a:xfrm>
            <a:off x="1000080" y="10980000"/>
            <a:ext cx="22576680" cy="2550240"/>
          </a:xfrm>
          <a:prstGeom prst="rect">
            <a:avLst/>
          </a:prstGeom>
          <a:ln w="0">
            <a:noFill/>
          </a:ln>
        </p:spPr>
      </p:pic>
      <p:pic>
        <p:nvPicPr>
          <p:cNvPr id="219" name="Рисунок 3_2"/>
          <p:cNvPicPr/>
          <p:nvPr/>
        </p:nvPicPr>
        <p:blipFill>
          <a:blip r:embed="rId4" cstate="print"/>
          <a:stretch/>
        </p:blipFill>
        <p:spPr>
          <a:xfrm>
            <a:off x="567360" y="199440"/>
            <a:ext cx="2444400" cy="202608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2_12" descr="C:\Users\Chernicyna-NA\Desktop\САЙТ ЦЕНТР\подвал\logo2.png"/>
          <p:cNvPicPr/>
          <p:nvPr/>
        </p:nvPicPr>
        <p:blipFill>
          <a:blip r:embed="rId5" cstate="print"/>
          <a:stretch/>
        </p:blipFill>
        <p:spPr>
          <a:xfrm>
            <a:off x="18621720" y="360720"/>
            <a:ext cx="2435040" cy="1616040"/>
          </a:xfrm>
          <a:prstGeom prst="rect">
            <a:avLst/>
          </a:prstGeom>
          <a:ln w="0">
            <a:noFill/>
          </a:ln>
        </p:spPr>
      </p:pic>
      <p:sp>
        <p:nvSpPr>
          <p:cNvPr id="221" name="TextShape 3"/>
          <p:cNvSpPr txBox="1"/>
          <p:nvPr/>
        </p:nvSpPr>
        <p:spPr>
          <a:xfrm>
            <a:off x="1620000" y="2880000"/>
            <a:ext cx="17555400" cy="7769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3600" b="1" strike="noStrike" spc="-1">
                <a:latin typeface="Arial"/>
                <a:ea typeface="Microsoft YaHei"/>
              </a:rPr>
              <a:t>Самый низкий процент</a:t>
            </a:r>
            <a:r>
              <a:rPr lang="ru-RU" sz="3600" b="0" strike="noStrike" spc="-1">
                <a:latin typeface="Arial"/>
                <a:ea typeface="Microsoft YaHei"/>
              </a:rPr>
              <a:t> выполнения заданий </a:t>
            </a:r>
            <a:r>
              <a:rPr lang="ru-RU" sz="3600" b="1" strike="noStrike" spc="-1">
                <a:latin typeface="Arial"/>
                <a:ea typeface="Microsoft YaHei"/>
              </a:rPr>
              <a:t>базового уровня</a:t>
            </a:r>
            <a:r>
              <a:rPr lang="ru-RU" sz="3600" b="0" strike="noStrike" spc="-1">
                <a:latin typeface="Arial"/>
                <a:ea typeface="Microsoft YaHei"/>
              </a:rPr>
              <a:t> </a:t>
            </a:r>
            <a:endParaRPr lang="ru-RU" sz="3600" b="0" strike="noStrike" spc="-1">
              <a:latin typeface="Arial"/>
            </a:endParaRPr>
          </a:p>
          <a:p>
            <a:r>
              <a:rPr lang="ru-RU" sz="3600" b="0" strike="noStrike" spc="-1">
                <a:latin typeface="Arial"/>
                <a:ea typeface="Microsoft YaHei"/>
              </a:rPr>
              <a:t>(выполняемость менее 50 процентов от количества участников ЕГЭ по истории) </a:t>
            </a:r>
            <a:endParaRPr lang="ru-RU" sz="3600" b="0" strike="noStrike" spc="-1">
              <a:latin typeface="Arial"/>
            </a:endParaRPr>
          </a:p>
          <a:p>
            <a:r>
              <a:rPr lang="ru-RU" sz="3600" b="0" strike="noStrike" spc="-1">
                <a:latin typeface="Arial"/>
                <a:ea typeface="Microsoft YaHei"/>
              </a:rPr>
              <a:t> </a:t>
            </a:r>
            <a:r>
              <a:rPr lang="ru-RU" sz="3600" b="1" strike="noStrike" spc="-1">
                <a:latin typeface="Arial"/>
                <a:ea typeface="Microsoft YaHei"/>
              </a:rPr>
              <a:t>задание 7</a:t>
            </a:r>
            <a:r>
              <a:rPr lang="ru-RU" sz="3600" b="0" strike="noStrike" spc="-1">
                <a:latin typeface="Arial"/>
                <a:ea typeface="Microsoft YaHei"/>
              </a:rPr>
              <a:t> на знание основных фактов, процессов, явлений культуры России. </a:t>
            </a:r>
            <a:endParaRPr lang="ru-RU" sz="3600" b="0" strike="noStrike" spc="-1">
              <a:latin typeface="Arial"/>
            </a:endParaRPr>
          </a:p>
          <a:p>
            <a:r>
              <a:rPr lang="ru-RU" sz="3600" b="1" strike="noStrike" spc="-1">
                <a:latin typeface="Arial"/>
                <a:ea typeface="Microsoft YaHei"/>
              </a:rPr>
              <a:t>задание 12</a:t>
            </a:r>
            <a:r>
              <a:rPr lang="ru-RU" sz="3600" b="0" strike="noStrike" spc="-1">
                <a:latin typeface="Arial"/>
                <a:ea typeface="Microsoft YaHei"/>
              </a:rPr>
              <a:t> на множественный выбор при работе с исторической картой (схемой). </a:t>
            </a:r>
            <a:endParaRPr lang="ru-RU" sz="3600" b="0" strike="noStrike" spc="-1">
              <a:latin typeface="Arial"/>
            </a:endParaRPr>
          </a:p>
          <a:p>
            <a:endParaRPr lang="ru-RU" sz="3600" b="0" strike="noStrike" spc="-1">
              <a:latin typeface="Arial"/>
            </a:endParaRPr>
          </a:p>
          <a:p>
            <a:r>
              <a:rPr lang="ru-RU" sz="3600" b="0" strike="noStrike" spc="-1">
                <a:latin typeface="Arial"/>
                <a:ea typeface="Microsoft YaHei"/>
              </a:rPr>
              <a:t>При этом задание по культуре стало заданием с самым низким процентом выполнения в первой и второй группах экзаменуемых, а задание по карте – в третьей и четвертой группах. </a:t>
            </a:r>
            <a:endParaRPr lang="ru-RU" sz="3600" b="0" strike="noStrike" spc="-1">
              <a:latin typeface="Arial"/>
            </a:endParaRPr>
          </a:p>
          <a:p>
            <a:endParaRPr lang="ru-RU" sz="3600" b="0" strike="noStrike" spc="-1">
              <a:latin typeface="Arial"/>
            </a:endParaRPr>
          </a:p>
          <a:p>
            <a:r>
              <a:rPr lang="ru-RU" sz="3600" b="0" strike="noStrike" spc="-1">
                <a:latin typeface="Arial"/>
                <a:ea typeface="Microsoft YaHei"/>
              </a:rPr>
              <a:t>Задание 7 выполнили лишь 1,4% участников, не преодолевших минимальный балл, и 18,8% участников </a:t>
            </a: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с результатами от минимального балла до 60</a:t>
            </a:r>
            <a:endParaRPr lang="ru-RU" sz="3600" b="0" strike="noStrike" spc="-1">
              <a:latin typeface="Arial"/>
            </a:endParaRPr>
          </a:p>
          <a:p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(для сравнения: в 2022 г. 1,6% в первой группе и 20,5% во второй справились с заданием). </a:t>
            </a:r>
            <a:endParaRPr lang="ru-RU" sz="3600" b="0" strike="noStrike" spc="-1">
              <a:latin typeface="Arial"/>
            </a:endParaRPr>
          </a:p>
          <a:p>
            <a:endParaRPr lang="ru-RU" sz="3600" b="0" strike="noStrike" spc="-1">
              <a:latin typeface="Arial"/>
            </a:endParaRPr>
          </a:p>
        </p:txBody>
      </p:sp>
      <p:sp>
        <p:nvSpPr>
          <p:cNvPr id="222" name="CustomShape 4"/>
          <p:cNvSpPr/>
          <p:nvPr/>
        </p:nvSpPr>
        <p:spPr>
          <a:xfrm>
            <a:off x="3960000" y="900000"/>
            <a:ext cx="12420000" cy="1260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ru-RU" sz="4400" b="1" strike="noStrike" spc="-1">
                <a:latin typeface="Arial"/>
              </a:rPr>
              <a:t>Трудности выполнения заданий 1 части</a:t>
            </a: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Рисунок 222"/>
          <p:cNvPicPr/>
          <p:nvPr/>
        </p:nvPicPr>
        <p:blipFill>
          <a:blip r:embed="rId2" cstate="print"/>
          <a:srcRect l="16640" t="18079" r="29224" b="13676"/>
          <a:stretch/>
        </p:blipFill>
        <p:spPr>
          <a:xfrm>
            <a:off x="2160360" y="900000"/>
            <a:ext cx="17459640" cy="1238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146040" y="212040"/>
            <a:ext cx="20282040" cy="240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23431680" y="13093200"/>
            <a:ext cx="762840" cy="47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24025A9B-7C12-41F4-916A-A83DF927B3C3}" type="slidenum">
              <a:rPr lang="ru-RU" sz="2500" b="1" strike="noStrike" spc="-1">
                <a:solidFill>
                  <a:srgbClr val="E1E0E0"/>
                </a:solidFill>
                <a:latin typeface="SF UI Text Semibold"/>
                <a:ea typeface="SF UI Text Semibold"/>
              </a:rPr>
              <a:pPr algn="r">
                <a:lnSpc>
                  <a:spcPct val="100000"/>
                </a:lnSpc>
                <a:tabLst>
                  <a:tab pos="0" algn="l"/>
                </a:tabLst>
              </a:pPr>
              <a:t>24</a:t>
            </a:fld>
            <a:endParaRPr lang="ru-RU" sz="2500" b="0" strike="noStrike" spc="-1">
              <a:latin typeface="Arial"/>
            </a:endParaRPr>
          </a:p>
        </p:txBody>
      </p:sp>
      <p:pic>
        <p:nvPicPr>
          <p:cNvPr id="226" name="Picture 2_13" descr="C:\Users\Chernicyna-NA\Desktop\САЙТ ЦЕНТР\лого больш.png"/>
          <p:cNvPicPr/>
          <p:nvPr/>
        </p:nvPicPr>
        <p:blipFill>
          <a:blip r:embed="rId2" cstate="print"/>
          <a:stretch/>
        </p:blipFill>
        <p:spPr>
          <a:xfrm>
            <a:off x="21391560" y="285840"/>
            <a:ext cx="2252520" cy="1882440"/>
          </a:xfrm>
          <a:prstGeom prst="rect">
            <a:avLst/>
          </a:prstGeom>
          <a:ln w="0">
            <a:noFill/>
          </a:ln>
        </p:spPr>
      </p:pic>
      <p:pic>
        <p:nvPicPr>
          <p:cNvPr id="227" name="Рисунок 4_6"/>
          <p:cNvPicPr/>
          <p:nvPr/>
        </p:nvPicPr>
        <p:blipFill>
          <a:blip r:embed="rId3" cstate="print"/>
          <a:stretch/>
        </p:blipFill>
        <p:spPr>
          <a:xfrm>
            <a:off x="1000080" y="10980000"/>
            <a:ext cx="22576680" cy="255024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3_3"/>
          <p:cNvPicPr/>
          <p:nvPr/>
        </p:nvPicPr>
        <p:blipFill>
          <a:blip r:embed="rId4" cstate="print"/>
          <a:stretch/>
        </p:blipFill>
        <p:spPr>
          <a:xfrm>
            <a:off x="567360" y="199440"/>
            <a:ext cx="2444400" cy="202608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2_14" descr="C:\Users\Chernicyna-NA\Desktop\САЙТ ЦЕНТР\подвал\logo2.png"/>
          <p:cNvPicPr/>
          <p:nvPr/>
        </p:nvPicPr>
        <p:blipFill>
          <a:blip r:embed="rId5" cstate="print"/>
          <a:stretch/>
        </p:blipFill>
        <p:spPr>
          <a:xfrm>
            <a:off x="18621720" y="360720"/>
            <a:ext cx="2435040" cy="1616040"/>
          </a:xfrm>
          <a:prstGeom prst="rect">
            <a:avLst/>
          </a:prstGeom>
          <a:ln w="0">
            <a:noFill/>
          </a:ln>
        </p:spPr>
      </p:pic>
      <p:sp>
        <p:nvSpPr>
          <p:cNvPr id="230" name="TextShape 3"/>
          <p:cNvSpPr txBox="1"/>
          <p:nvPr/>
        </p:nvSpPr>
        <p:spPr>
          <a:xfrm>
            <a:off x="1884600" y="3060000"/>
            <a:ext cx="21875400" cy="1270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Задание</a:t>
            </a: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18, 20</a:t>
            </a: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(умение использовать принципы причинно-следственного, структурно-функционального, временного и пространственного анализа для изучения исторических процессов и явлений)слабо выполнили первые две группы сдающих - </a:t>
            </a: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процент выполнения ниже 15%</a:t>
            </a: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Задание 21 </a:t>
            </a: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(умение использовать исторические сведения для аргументации в ходе дискуссии), как и в 2022 г., оказалось </a:t>
            </a: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заданием с самым низким среднестатистическим процентом выполнения</a:t>
            </a: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– 28,3% от общего количества сдающих ЕГЭ по истории в Пермском крае (2022 г., когда с заданием справились 26,3% экзаменуемых). </a:t>
            </a:r>
            <a:endParaRPr lang="ru-RU" sz="3600" b="0" strike="noStrike" spc="-1">
              <a:latin typeface="Arial"/>
            </a:endParaRPr>
          </a:p>
          <a:p>
            <a:r>
              <a:rPr lang="ru-RU" sz="36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Наименьший процент выполнения заданий повышенного уровня</a:t>
            </a: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, как и в 2022 г., падает на </a:t>
            </a: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задание 16</a:t>
            </a: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(работа с изображениями). Интересно, что в группе участников, не преодолевших минимальный балл, с заданием 16 справились 9,3% выполнивших, а с заданием 15 – 7,1%, то есть выпускники этой группы лучше справлялись с заданием на выбор изображения и указание факта, связанного с изображённым памятником культуры, чем с осуществлением вывода об изображении и самостоятельным объяснением данного вывода. </a:t>
            </a:r>
            <a:endParaRPr lang="ru-RU" sz="3600" b="0" strike="noStrike" spc="-1">
              <a:latin typeface="Arial"/>
            </a:endParaRPr>
          </a:p>
          <a:p>
            <a:r>
              <a:rPr lang="ru-RU" sz="3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Низкий результат у высокобалльников продемонстрирован в 2023 г. в задании 19 на знание терминологии.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3960000" y="900000"/>
            <a:ext cx="12420000" cy="1260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ru-RU" sz="4400" b="1" strike="noStrike" spc="-1">
                <a:latin typeface="Arial"/>
              </a:rPr>
              <a:t>Трудности выполнения заданий 2 части</a:t>
            </a: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8952" y="3545632"/>
            <a:ext cx="174979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Century Gothic" pitchFamily="34" charset="0"/>
              </a:rPr>
              <a:t>Ссылка на запись вебинара: </a:t>
            </a:r>
            <a:r>
              <a:rPr lang="en-US" sz="4400" u="sng" dirty="0">
                <a:latin typeface="Century Gothic" pitchFamily="34" charset="0"/>
                <a:hlinkClick r:id="rId2"/>
              </a:rPr>
              <a:t>https://events.webinar.ru/51207829/2050866211/record-new/941902716</a:t>
            </a:r>
            <a:r>
              <a:rPr lang="ru-RU" sz="4400" dirty="0">
                <a:latin typeface="Century Gothic" pitchFamily="34" charset="0"/>
              </a:rPr>
              <a:t> </a:t>
            </a:r>
            <a:endParaRPr lang="ru-RU" sz="4400" dirty="0" smtClean="0">
              <a:latin typeface="Century Gothic" pitchFamily="34" charset="0"/>
            </a:endParaRPr>
          </a:p>
          <a:p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4_12"/>
          <p:cNvPicPr/>
          <p:nvPr/>
        </p:nvPicPr>
        <p:blipFill>
          <a:blip r:embed="rId2" cstate="print"/>
          <a:stretch/>
        </p:blipFill>
        <p:spPr>
          <a:xfrm>
            <a:off x="1080000" y="11163600"/>
            <a:ext cx="22577040" cy="2550600"/>
          </a:xfrm>
          <a:prstGeom prst="rect">
            <a:avLst/>
          </a:prstGeom>
          <a:ln w="0"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900000" y="4191120"/>
            <a:ext cx="21778200" cy="658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r>
              <a:rPr lang="ru-RU" sz="44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Особенности преподавания истории и обществознания определяются регламентирующими нормативными документами: </a:t>
            </a: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Федеральный государственный образовательный стандарт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Федеральная основная общеобразовательная программа (Федеральная рабочая программа)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Концепция учебного предмета История России,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Концепция учебного предмета Обществознание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</p:txBody>
      </p:sp>
      <p:pic>
        <p:nvPicPr>
          <p:cNvPr id="131" name="Рисунок 8_2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480" cy="171360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2_19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880" cy="188280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2_20" descr="C:\Users\Chernicyna-NA\Desktop\САЙТ ЦЕНТР\подвал\logo2.png"/>
          <p:cNvPicPr/>
          <p:nvPr/>
        </p:nvPicPr>
        <p:blipFill>
          <a:blip r:embed="rId5" cstate="print"/>
          <a:stretch/>
        </p:blipFill>
        <p:spPr>
          <a:xfrm>
            <a:off x="801360" y="2880000"/>
            <a:ext cx="2435400" cy="161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33"/>
          <p:cNvPicPr/>
          <p:nvPr/>
        </p:nvPicPr>
        <p:blipFill>
          <a:blip r:embed="rId2" cstate="print"/>
          <a:srcRect l="13136" t="32178" r="34134" b="5725"/>
          <a:stretch/>
        </p:blipFill>
        <p:spPr>
          <a:xfrm>
            <a:off x="180360" y="180720"/>
            <a:ext cx="13318920" cy="8818560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134"/>
          <p:cNvPicPr/>
          <p:nvPr/>
        </p:nvPicPr>
        <p:blipFill>
          <a:blip r:embed="rId3" cstate="print"/>
          <a:srcRect l="13122" t="20672" r="13734" b="16899"/>
          <a:stretch/>
        </p:blipFill>
        <p:spPr>
          <a:xfrm>
            <a:off x="8280000" y="4320000"/>
            <a:ext cx="16103160" cy="7919280"/>
          </a:xfrm>
          <a:prstGeom prst="rect">
            <a:avLst/>
          </a:prstGeom>
          <a:ln w="0">
            <a:noFill/>
          </a:ln>
        </p:spPr>
      </p:pic>
      <p:pic>
        <p:nvPicPr>
          <p:cNvPr id="136" name="Picture 2_24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880" cy="188280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21060000" y="3780000"/>
            <a:ext cx="3323160" cy="2879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/>
          <p:cNvPicPr/>
          <p:nvPr/>
        </p:nvPicPr>
        <p:blipFill>
          <a:blip r:embed="rId2" cstate="print"/>
          <a:srcRect l="12705" t="12829" r="14467" b="15433"/>
          <a:stretch/>
        </p:blipFill>
        <p:spPr>
          <a:xfrm>
            <a:off x="180000" y="180360"/>
            <a:ext cx="24040080" cy="1331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Рисунок 4_14"/>
          <p:cNvPicPr/>
          <p:nvPr/>
        </p:nvPicPr>
        <p:blipFill>
          <a:blip r:embed="rId2" cstate="print"/>
          <a:stretch/>
        </p:blipFill>
        <p:spPr>
          <a:xfrm>
            <a:off x="1080000" y="11163600"/>
            <a:ext cx="22577040" cy="255060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528480" y="2217960"/>
            <a:ext cx="22690800" cy="110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r>
              <a:rPr lang="ru-RU" sz="44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Особенности преподавания истории в соответствии с нормативными документами в основной школе:</a:t>
            </a:r>
            <a:endParaRPr lang="ru-RU" sz="44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Один предмет ИСТОРИЯ</a:t>
            </a:r>
            <a:endParaRPr lang="ru-RU" sz="44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2 курса</a:t>
            </a:r>
            <a:endParaRPr lang="ru-RU" sz="44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ИСТОРИЯ РОССИИ, ВСЕОБЩАЯ ИСТОРИЯ </a:t>
            </a: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endParaRPr lang="ru-RU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2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На основной ступени образования в 2023/24 </a:t>
            </a:r>
            <a:r>
              <a:rPr lang="ru-RU" sz="2200" b="1" strike="noStrike" spc="-1" dirty="0" err="1">
                <a:solidFill>
                  <a:srgbClr val="203864"/>
                </a:solidFill>
                <a:latin typeface="Circe Bold"/>
                <a:ea typeface="Helvetica Neue"/>
              </a:rPr>
              <a:t>уч.г</a:t>
            </a:r>
            <a:r>
              <a:rPr lang="ru-RU" sz="22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. реализуются в полном объёме обновленный Федеральный государственный образовательный стандарт основного общего образования (ФГОС ООО) в 5-7 классах и ФОП ОО. </a:t>
            </a:r>
            <a:endParaRPr lang="ru-RU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2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В 8-9 классах реализуется действующий ФГОС ООО и ФОП ООО</a:t>
            </a:r>
            <a:endParaRPr lang="ru-RU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2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На изучение истории в 5-8-х классах предусмотрено по 2 часа в неделю. В 9-х классах 2,5 часа, за счет введения нового модуля «ВВЕДЕНИЕ в новейшую историю».  </a:t>
            </a:r>
            <a:endParaRPr lang="ru-RU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2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С 5 по 9 классы курсы истории России и всеобщей истории изучаются последовательно друг за другом, в хронологических рамках, которые определены Историко-культурным стандартом. При этом следует учитывать, что по сложившейся традиции время на изучение истории России и всеобщей истории находится в отношении как  1/3.</a:t>
            </a: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2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Непременным требованием стандарта является обязательная синхронизация периодов российской и всеобщей истории </a:t>
            </a: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2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По сложившейся традиции учебный год в каждой параллели (с 6 по 9 </a:t>
            </a:r>
            <a:r>
              <a:rPr lang="ru-RU" sz="2200" b="1" strike="noStrike" spc="-1" dirty="0" err="1">
                <a:solidFill>
                  <a:srgbClr val="203864"/>
                </a:solidFill>
                <a:latin typeface="Circe Bold"/>
                <a:ea typeface="Helvetica Neue"/>
              </a:rPr>
              <a:t>кл</a:t>
            </a:r>
            <a:r>
              <a:rPr lang="ru-RU" sz="22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.) начинается с изучения всеобщей истории, затем изучается история России. Однако, в силу частных причин учитель может изменить указанную последовательность изучения, обосновав своё решение в Пояснительной записке к рабочей программе. </a:t>
            </a: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2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Напоминаем, что в рамках обновленной линейной модели изучение всеобщей истории и истории России заканчивается в 9 классе событиями начала ХХ века (до первой мировой войны 1914 г.). </a:t>
            </a:r>
            <a:endParaRPr lang="ru-RU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200" b="0" strike="noStrike" spc="-1" dirty="0">
              <a:latin typeface="Arial"/>
            </a:endParaRPr>
          </a:p>
        </p:txBody>
      </p:sp>
      <p:pic>
        <p:nvPicPr>
          <p:cNvPr id="141" name="Рисунок 8_4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480" cy="171360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2_25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880" cy="188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Рисунок 142"/>
          <p:cNvPicPr/>
          <p:nvPr/>
        </p:nvPicPr>
        <p:blipFill>
          <a:blip r:embed="rId2" cstate="print"/>
          <a:srcRect l="15657" t="18086" r="17419" b="15433"/>
          <a:stretch/>
        </p:blipFill>
        <p:spPr>
          <a:xfrm>
            <a:off x="180000" y="180360"/>
            <a:ext cx="12238920" cy="683892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143"/>
          <p:cNvPicPr/>
          <p:nvPr/>
        </p:nvPicPr>
        <p:blipFill>
          <a:blip r:embed="rId3" cstate="print"/>
          <a:srcRect l="15657" t="19836" r="17419" b="13676"/>
          <a:stretch/>
        </p:blipFill>
        <p:spPr>
          <a:xfrm>
            <a:off x="9000000" y="5400360"/>
            <a:ext cx="14759280" cy="8247240"/>
          </a:xfrm>
          <a:prstGeom prst="rect">
            <a:avLst/>
          </a:prstGeom>
          <a:ln w="0">
            <a:noFill/>
          </a:ln>
        </p:spPr>
      </p:pic>
      <p:pic>
        <p:nvPicPr>
          <p:cNvPr id="145" name="Рисунок 144"/>
          <p:cNvPicPr/>
          <p:nvPr/>
        </p:nvPicPr>
        <p:blipFill>
          <a:blip r:embed="rId4" cstate="print"/>
          <a:srcRect l="16642" t="12829" r="26281" b="3178"/>
          <a:stretch/>
        </p:blipFill>
        <p:spPr>
          <a:xfrm>
            <a:off x="540000" y="7063560"/>
            <a:ext cx="7559280" cy="625572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2_27" descr="C:\Users\Chernicyna-NA\Desktop\САЙТ ЦЕНТР\лого больш.png"/>
          <p:cNvPicPr/>
          <p:nvPr/>
        </p:nvPicPr>
        <p:blipFill>
          <a:blip r:embed="rId5" cstate="print"/>
          <a:stretch/>
        </p:blipFill>
        <p:spPr>
          <a:xfrm>
            <a:off x="19184040" y="629640"/>
            <a:ext cx="3122640" cy="260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Рисунок 4_15"/>
          <p:cNvPicPr/>
          <p:nvPr/>
        </p:nvPicPr>
        <p:blipFill>
          <a:blip r:embed="rId2" cstate="print"/>
          <a:stretch/>
        </p:blipFill>
        <p:spPr>
          <a:xfrm>
            <a:off x="1080000" y="11163600"/>
            <a:ext cx="22577040" cy="2550600"/>
          </a:xfrm>
          <a:prstGeom prst="rect">
            <a:avLst/>
          </a:prstGeom>
          <a:ln w="0"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528480" y="2217960"/>
            <a:ext cx="22690800" cy="816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r>
              <a:rPr lang="ru-RU" sz="44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Особенности преподавания  обществознания в соответствии с  нормативными документами в основной школе: </a:t>
            </a: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На основной ступени образования в 2023/24 уч.г. реализуются в полном объёме обновленный Федеральный государственный образовательный стандарт основного общего образования (ФГОС ООО) в 6-7 классах и ФОП ООО. 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В 8-9 классах реализуется действующий ФГОС ООО и ФОП ООО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На изучение обществознания в 5-9-х классах предусмотрено по 1 часу в неделю. 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С 6 по 9 класс курсы обществознания изучаются последовательно друг за другом.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Непременным требованием стандарта является обязательное следование формулировкам тем федеральных рабочих программ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</p:txBody>
      </p:sp>
      <p:pic>
        <p:nvPicPr>
          <p:cNvPr id="149" name="Рисунок 8_5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7480" cy="171360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2_26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2880" cy="188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Рисунок 150"/>
          <p:cNvPicPr/>
          <p:nvPr/>
        </p:nvPicPr>
        <p:blipFill>
          <a:blip r:embed="rId2" cstate="print"/>
          <a:srcRect l="15657" t="18086" r="17419" b="17183"/>
          <a:stretch/>
        </p:blipFill>
        <p:spPr>
          <a:xfrm>
            <a:off x="360" y="180360"/>
            <a:ext cx="11878920" cy="6463080"/>
          </a:xfrm>
          <a:prstGeom prst="rect">
            <a:avLst/>
          </a:prstGeom>
          <a:ln w="0">
            <a:noFill/>
          </a:ln>
        </p:spPr>
      </p:pic>
      <p:pic>
        <p:nvPicPr>
          <p:cNvPr id="152" name="Рисунок 151"/>
          <p:cNvPicPr/>
          <p:nvPr/>
        </p:nvPicPr>
        <p:blipFill>
          <a:blip r:embed="rId3" cstate="print"/>
          <a:srcRect l="17311" t="23335" r="17419" b="11930"/>
          <a:stretch/>
        </p:blipFill>
        <p:spPr>
          <a:xfrm>
            <a:off x="10080000" y="5400360"/>
            <a:ext cx="14194800" cy="791892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4" cstate="print"/>
          <a:srcRect l="17720" t="26509" r="21266" b="10502"/>
          <a:stretch/>
        </p:blipFill>
        <p:spPr>
          <a:xfrm>
            <a:off x="1080000" y="7554240"/>
            <a:ext cx="8999280" cy="5225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31866</TotalTime>
  <Words>1128</Words>
  <Application>Microsoft Office PowerPoint</Application>
  <PresentationFormat>Произвольный</PresentationFormat>
  <Paragraphs>112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РЕАЛИЗАЦИИ НАЦИОНАЛЬНЫХ ПРОЕКТОВ В ПЕРМСКОМ КРАЕ В 2019 г.</dc:title>
  <dc:creator>Щербинина Ирина Михайловна</dc:creator>
  <cp:lastModifiedBy>Jakovleva-NG</cp:lastModifiedBy>
  <cp:revision>1971</cp:revision>
  <cp:lastPrinted>2022-05-11T13:25:39Z</cp:lastPrinted>
  <dcterms:modified xsi:type="dcterms:W3CDTF">2023-08-31T09:22:20Z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