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2" r:id="rId7"/>
    <p:sldId id="260" r:id="rId8"/>
    <p:sldId id="263" r:id="rId9"/>
    <p:sldId id="265" r:id="rId10"/>
    <p:sldId id="266" r:id="rId11"/>
    <p:sldId id="264" r:id="rId12"/>
    <p:sldId id="261" r:id="rId13"/>
    <p:sldId id="356" r:id="rId14"/>
    <p:sldId id="354" r:id="rId15"/>
    <p:sldId id="355" r:id="rId16"/>
    <p:sldId id="270" r:id="rId17"/>
    <p:sldId id="272" r:id="rId18"/>
    <p:sldId id="273" r:id="rId19"/>
    <p:sldId id="274" r:id="rId20"/>
    <p:sldId id="275" r:id="rId21"/>
    <p:sldId id="276" r:id="rId22"/>
    <p:sldId id="271" r:id="rId23"/>
    <p:sldId id="277" r:id="rId24"/>
    <p:sldId id="278" r:id="rId25"/>
    <p:sldId id="353" r:id="rId26"/>
    <p:sldId id="280" r:id="rId27"/>
    <p:sldId id="352" r:id="rId28"/>
    <p:sldId id="320" r:id="rId29"/>
    <p:sldId id="358" r:id="rId30"/>
    <p:sldId id="35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006600"/>
    <a:srgbClr val="559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389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B327A-7BE3-9EE1-69F5-64431C3B5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A86CEE-EC0C-8495-A041-EDCC683C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86EF9-5102-5719-81BB-F11FDE5A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D886B-D4CD-CC67-7E09-772011F4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E0059-6404-7F89-E8D3-EE5B8FC6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778C-4BA9-5C5E-DE2F-07AF6F73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FA1C65-09FE-BCC1-CAF8-1F8ACF6B5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C7120-36EF-43A1-4ECC-D957ACD8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BFF95-C90A-095E-EDFE-D2D2F013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64A8DB-E230-D0BC-F432-E333EBA0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E4C31D-B1EE-3401-815F-9FD0CF2B0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3CF820-E02F-AFF6-E63A-B09CDB9A6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466E5-EE40-10FF-4E85-63D3D99E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2B6A8-BFE5-3338-6D37-FFB3FAEA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5F31E-1914-E2FD-EEDE-238BB284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5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5FECF-F88D-C10C-40F3-272CCFE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78BA2-624C-E269-1716-6DAE1AA3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76D1A-7D59-6EAB-9281-E655350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F41DB-150C-9580-FBFC-FDAC6DC7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B2DDE-DD78-2AFA-38BB-84F2E536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040D0-8C48-37C6-2CF2-61473366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C5CC10-996A-1E4D-183A-E9487E976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CF453-887D-194F-3AF2-F92C04F1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523CE-A11E-3B89-4919-E46190E0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63D28-5D5F-310C-2456-9D0335F0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8D686-F8CB-476C-AFCD-F505D804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3E4B7-584F-BD58-C662-175B0C7B7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B0CF86-F583-2A1E-B202-21B8E58B6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F0D7BB-A07C-53A3-BFB2-0C303744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A30B2-1146-02AE-EB41-D8B41404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87F28-28D8-2A7A-5191-0CC9D97B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72951-81BC-267A-5EB4-1652A318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FCFC3-F0AA-FAB8-2B21-C1806FD9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E8C802-3D3F-D491-F25A-F02741935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E4220A-7D07-1ADA-3808-B20D3250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458E88-3335-F8AC-9112-B74CBDFE0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4F52CC-16CF-3BE6-77CB-334C3A6E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952D28-F5E2-111C-BF27-4809658C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C4C765-BA2E-1305-7A25-E3B8CE83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427E1-A8C9-0F48-4BC4-99726F2D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9A26EE-5AC0-C67C-6CD3-9BAE2CE0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9C056-77ED-44C8-798C-B246C564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9BFE6-7078-49AD-A956-39E762DA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596D8-705A-0FCD-80A8-25FAED73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67AE7B-AC28-798B-4888-5D4C3BD2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94A33F-EE43-6628-F9A7-6A18B52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9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9EE7D-3BE7-04CA-BA6A-946C4FD5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64B61-AEE5-5729-F6C1-7621E11B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5B6CA-E89D-771A-F2EA-9A666B34C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FB221-1370-7175-F83E-B4EF51B6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0AE671-AF7A-DD1F-BFD0-38ECD69D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FB885-79B2-9F21-0984-9E58935D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704E7-CA6C-B012-23FC-C2ADFF60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C32E03-0F78-4202-4F92-ACDC9AFF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6B091-76E1-E7C5-7AFE-2790F933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16708-EDF1-7E3B-935B-E1C12662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DE62F5-2A6A-6EEF-B735-3BFA8DFC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C6067-E9D7-08A4-8BD3-242D86D7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4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2AC51-BC4E-299A-F15F-2D977043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B5944-F447-30FB-443B-3241FE5A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11C45-C335-6C7E-6881-3BFE71322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2135-27CE-4C55-96B7-15A79945B8E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EE148-9F76-A9C6-ACF8-4777F49F5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0678D-EDB4-B486-42F8-E77E48582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ducomm.iro.perm.ru/groups/funkcionalnaya-gramotnost-obuchayushchihsya/events?page=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estestvennonauchnaya-gramotnos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ang-cub@iro.perm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46295935/396807255/record-new/21483407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D7E16F-3180-30CE-6BAA-B5F54039F19C}"/>
              </a:ext>
            </a:extLst>
          </p:cNvPr>
          <p:cNvSpPr/>
          <p:nvPr/>
        </p:nvSpPr>
        <p:spPr>
          <a:xfrm>
            <a:off x="0" y="996165"/>
            <a:ext cx="12192000" cy="3770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0C598-EAB9-5AF4-B269-2BCB8E4E7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103" y="1209847"/>
            <a:ext cx="7654565" cy="3090086"/>
          </a:xfrm>
        </p:spPr>
        <p:txBody>
          <a:bodyPr>
            <a:noAutofit/>
          </a:bodyPr>
          <a:lstStyle/>
          <a:p>
            <a:pPr algn="l"/>
            <a:r>
              <a:rPr lang="ru-RU" sz="4000" i="0" dirty="0">
                <a:effectLst/>
                <a:latin typeface="Georgia" panose="02040502050405020303" pitchFamily="18" charset="0"/>
              </a:rPr>
              <a:t>Особенности преподавания физики и астрономии в контексте реализации обновленных ФГОС ООО, ФГОС СОО и введения ФООП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C1A536-F751-3C41-6F22-CD85E5446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843" y="4919986"/>
            <a:ext cx="10406496" cy="925642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Надежда Геннадьевна, старший преподаватель кафедры общего образования ГАУ ДПО "Институт развития образования Пермского края"</a:t>
            </a:r>
            <a:endParaRPr lang="ru-RU" dirty="0"/>
          </a:p>
        </p:txBody>
      </p:sp>
      <p:pic>
        <p:nvPicPr>
          <p:cNvPr id="10" name="Рисунок 9" descr="Атом">
            <a:extLst>
              <a:ext uri="{FF2B5EF4-FFF2-40B4-BE49-F238E27FC236}">
                <a16:creationId xmlns:a16="http://schemas.microsoft.com/office/drawing/2014/main" id="{20EBE314-4259-57CB-FDD9-833A3523A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64" y="1209847"/>
            <a:ext cx="3080239" cy="28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03936-8758-C7B1-EDE7-F79CB3EBA614}"/>
              </a:ext>
            </a:extLst>
          </p:cNvPr>
          <p:cNvSpPr txBox="1"/>
          <p:nvPr/>
        </p:nvSpPr>
        <p:spPr>
          <a:xfrm>
            <a:off x="487680" y="301675"/>
            <a:ext cx="1137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СОО.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Федеральная рабочая программа по физике (базовый и углубленный уровни)*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69126-B3B1-5260-26D8-1FA65C06B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" r="3292" b="3412"/>
          <a:stretch/>
        </p:blipFill>
        <p:spPr>
          <a:xfrm>
            <a:off x="487680" y="1558627"/>
            <a:ext cx="10976614" cy="3417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B77E1-DDC6-A5AD-2380-5129FD8F1C85}"/>
              </a:ext>
            </a:extLst>
          </p:cNvPr>
          <p:cNvSpPr txBox="1"/>
          <p:nvPr/>
        </p:nvSpPr>
        <p:spPr>
          <a:xfrm>
            <a:off x="728347" y="5299373"/>
            <a:ext cx="1049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*В соответствии с ФГОС ООО физика является обязательным предметом на уровне среднего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81155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792598-359D-9AAC-EE90-F7942CCA7D93}"/>
              </a:ext>
            </a:extLst>
          </p:cNvPr>
          <p:cNvSpPr txBox="1"/>
          <p:nvPr/>
        </p:nvSpPr>
        <p:spPr>
          <a:xfrm>
            <a:off x="365760" y="112375"/>
            <a:ext cx="11572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СОО. ФРП по физике: содержание (базовый и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углубленный</a:t>
            </a:r>
            <a:r>
              <a:rPr lang="ru-RU" sz="2800" b="1" dirty="0">
                <a:latin typeface="Georgia" panose="02040502050405020303" pitchFamily="18" charset="0"/>
              </a:rPr>
              <a:t> уровни)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9492B0-B309-FE63-4301-51570302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8" y="1066482"/>
            <a:ext cx="11682364" cy="56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22E172-ED5B-DD12-AE12-601A5EC96811}"/>
              </a:ext>
            </a:extLst>
          </p:cNvPr>
          <p:cNvSpPr/>
          <p:nvPr/>
        </p:nvSpPr>
        <p:spPr>
          <a:xfrm>
            <a:off x="0" y="1493520"/>
            <a:ext cx="12192000" cy="2722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EBDB-56CC-D3FB-C5EC-8C34EDFCF5E9}"/>
              </a:ext>
            </a:extLst>
          </p:cNvPr>
          <p:cNvSpPr txBox="1"/>
          <p:nvPr/>
        </p:nvSpPr>
        <p:spPr>
          <a:xfrm>
            <a:off x="3982720" y="2164080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Федеральный перечень учебников по физике.</a:t>
            </a:r>
          </a:p>
          <a:p>
            <a:endParaRPr lang="ru-RU" dirty="0"/>
          </a:p>
        </p:txBody>
      </p:sp>
      <p:pic>
        <p:nvPicPr>
          <p:cNvPr id="6" name="Рисунок 5" descr="Книги">
            <a:extLst>
              <a:ext uri="{FF2B5EF4-FFF2-40B4-BE49-F238E27FC236}">
                <a16:creationId xmlns:a16="http://schemas.microsoft.com/office/drawing/2014/main" id="{6FFA6C4D-085C-D046-1270-581B2CF7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3120" y="1954848"/>
            <a:ext cx="1686560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1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4" y="445576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2023-2024 уч. гг. ООО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495B8-A536-2B06-3D85-000C965A88D5}"/>
              </a:ext>
            </a:extLst>
          </p:cNvPr>
          <p:cNvSpPr txBox="1"/>
          <p:nvPr/>
        </p:nvSpPr>
        <p:spPr>
          <a:xfrm>
            <a:off x="646981" y="1166842"/>
            <a:ext cx="65043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1.2.5.1. Физика (учебный предмет)</a:t>
            </a:r>
          </a:p>
          <a:p>
            <a:pPr algn="l"/>
            <a:b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1.2.5.1.7.1.1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Перышкин А.В.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Физика </a:t>
            </a: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7</a:t>
            </a:r>
            <a:br>
              <a:rPr lang="ru-RU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ООО "ДРОФА" </a:t>
            </a:r>
            <a:r>
              <a:rPr lang="en-US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drofa-ventana.ru/expertise/umk-104</a:t>
            </a:r>
            <a:endParaRPr lang="ru-RU" b="0" i="0" dirty="0">
              <a:solidFill>
                <a:srgbClr val="333333"/>
              </a:solidFill>
              <a:effectLst/>
              <a:latin typeface="PT Sans Caption" panose="020B0603020203020204" pitchFamily="34" charset="-52"/>
            </a:endParaRPr>
          </a:p>
          <a:p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1.2.5.1.7.2.1</a:t>
            </a:r>
            <a:br>
              <a:rPr lang="en-US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Перышкин А.В. 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Физика </a:t>
            </a: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8</a:t>
            </a:r>
            <a:br>
              <a:rPr lang="ru-RU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ООО "ДРОФА" </a:t>
            </a:r>
            <a:r>
              <a:rPr lang="en-US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drofa-ventana.ru/expertise/umk-104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1.2.5.1.7.3.1</a:t>
            </a:r>
            <a:br>
              <a:rPr lang="en-US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Перышкин А.В.,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Гутник</a:t>
            </a: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 Е.М.</a:t>
            </a:r>
            <a:br>
              <a:rPr lang="ru-RU" dirty="0"/>
            </a:br>
            <a:r>
              <a:rPr lang="ru-RU" b="1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Физика </a:t>
            </a: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9</a:t>
            </a:r>
            <a:br>
              <a:rPr lang="ru-RU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ООО "ДРОФА" </a:t>
            </a:r>
            <a:r>
              <a:rPr lang="en-US" b="0" i="0" dirty="0">
                <a:solidFill>
                  <a:srgbClr val="333333"/>
                </a:solidFill>
                <a:effectLst/>
                <a:latin typeface="PT Sans Caption" panose="020B0603020203020204" pitchFamily="34" charset="-52"/>
              </a:rPr>
              <a:t>drofa-ventana.ru/expertise/umk-104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C23C81-8CA1-E996-2EDA-4B4D6C83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008" y="3063145"/>
            <a:ext cx="2724060" cy="3440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B18B1-DA10-ADBB-BCD4-14497D5F9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675" y="2113466"/>
            <a:ext cx="2626423" cy="3339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6D4B80-AA26-3CFA-587D-B44137C98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86" y="1034930"/>
            <a:ext cx="2534189" cy="32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4" y="445576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2023-2024 уч. гг. СОО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54292-D235-D009-B70B-B44B1A6611BC}"/>
              </a:ext>
            </a:extLst>
          </p:cNvPr>
          <p:cNvSpPr txBox="1"/>
          <p:nvPr/>
        </p:nvSpPr>
        <p:spPr>
          <a:xfrm>
            <a:off x="576944" y="1166842"/>
            <a:ext cx="57030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1.3.5.1. Физика (базовый уровень) </a:t>
            </a:r>
          </a:p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(учебный предмет)</a:t>
            </a:r>
          </a:p>
          <a:p>
            <a:pPr algn="l"/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1.3.5.1.8.1.1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Петрова М.А., Степанов С.В. и др.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 (базовый уровень)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"ДРОФА"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drofa-ventana.ru/expertise/umk-170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1.3.5.1.8.2.1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Петрова М.А., Угольников О.С. и др.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 (базовый уровень)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"ДРОФА"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drofa-ventana.ru/expertise/umk-170</a:t>
            </a:r>
            <a:br>
              <a:rPr lang="en-US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3E6A4D-95EE-BAEF-1A6C-66BBD33F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52" y="1166842"/>
            <a:ext cx="3028067" cy="37929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A6305F-171F-B77D-E362-085390E4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578" y="2428234"/>
            <a:ext cx="3028066" cy="38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93" y="195590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2023-2024 уч. гг. СОО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54292-D235-D009-B70B-B44B1A6611BC}"/>
              </a:ext>
            </a:extLst>
          </p:cNvPr>
          <p:cNvSpPr txBox="1"/>
          <p:nvPr/>
        </p:nvSpPr>
        <p:spPr>
          <a:xfrm>
            <a:off x="404416" y="825579"/>
            <a:ext cx="788557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1.3.5.2. </a:t>
            </a:r>
            <a:r>
              <a:rPr lang="ru-RU" sz="16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 (углубленный уровень) (учебный предмет)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1.3.5.2.3.1.1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Синяков А.З.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Физика: Механика (углубленный уровень)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"ДРОФА" 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drofa-ventana.ru/expertise/umk-169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1.3.5.2.3.2.1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Синяков А.З.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Физика: Молекулярная физика. Термодинамика (углубленный уровень) 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ООО "ДРОФА«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drofa-ventana.ru/expertise/umk-169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1.3.5.2.3.3.1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Синяков А.З.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Физика: Электродинамика (углубленный уровень) 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– 11 ООО "ДРОФА"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drofa-ventana.ru/expertise/umk-169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1.3.5.2.3.4.1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Синяков А.З.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Физика: Колебания и волны (углубленный уровень)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"ДРОФА"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drofa-ventana.ru/expertise/umk-169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1.3.5.2.3.5.1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Мякишев Г.Я., Синяков А.З.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Физика: Оптика. Квантовая физика (углубленный уровень)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  <a:p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"ДРОФА"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drofa-ventana.ru/expertise/umk-169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95B98-2D19-0A7F-D190-5CE4CC16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964" y="825580"/>
            <a:ext cx="2238476" cy="3185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D1A51C-526F-234F-0F60-FBE42762E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202" y="1881973"/>
            <a:ext cx="2196824" cy="3094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A23C88-5D8D-9F4D-6695-7E45A9AD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726" y="3114409"/>
            <a:ext cx="2168130" cy="30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22E172-ED5B-DD12-AE12-601A5EC96811}"/>
              </a:ext>
            </a:extLst>
          </p:cNvPr>
          <p:cNvSpPr/>
          <p:nvPr/>
        </p:nvSpPr>
        <p:spPr>
          <a:xfrm>
            <a:off x="0" y="1493520"/>
            <a:ext cx="12192000" cy="2722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EBDB-56CC-D3FB-C5EC-8C34EDFCF5E9}"/>
              </a:ext>
            </a:extLst>
          </p:cNvPr>
          <p:cNvSpPr txBox="1"/>
          <p:nvPr/>
        </p:nvSpPr>
        <p:spPr>
          <a:xfrm>
            <a:off x="3982720" y="2164080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функциональной грамотности.</a:t>
            </a:r>
          </a:p>
          <a:p>
            <a:endParaRPr lang="ru-RU" dirty="0"/>
          </a:p>
        </p:txBody>
      </p:sp>
      <p:pic>
        <p:nvPicPr>
          <p:cNvPr id="14" name="Рисунок 13" descr="Фрагменты головоломки">
            <a:extLst>
              <a:ext uri="{FF2B5EF4-FFF2-40B4-BE49-F238E27FC236}">
                <a16:creationId xmlns:a16="http://schemas.microsoft.com/office/drawing/2014/main" id="{72F8B778-EB1E-7532-B6D8-3EA4572D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672" y="1838324"/>
            <a:ext cx="1777048" cy="17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1216F-49F4-3FB7-42BB-FF6465E04361}"/>
              </a:ext>
            </a:extLst>
          </p:cNvPr>
          <p:cNvSpPr txBox="1"/>
          <p:nvPr/>
        </p:nvSpPr>
        <p:spPr>
          <a:xfrm>
            <a:off x="965200" y="386080"/>
            <a:ext cx="1081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kern="1200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Общероссийская оценка по модели международного исследования PISA. </a:t>
            </a:r>
            <a:endParaRPr lang="ru-RU" sz="32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02049-3966-AB16-C959-4C3A460DC738}"/>
              </a:ext>
            </a:extLst>
          </p:cNvPr>
          <p:cNvSpPr txBox="1"/>
          <p:nvPr/>
        </p:nvSpPr>
        <p:spPr>
          <a:xfrm>
            <a:off x="1285240" y="1706880"/>
            <a:ext cx="9621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15 школ Пермского края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Классы: 8-е классы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 Февраль – апрель 2023 г.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диагностики: стартовая и итоговая.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Площадка: </a:t>
            </a:r>
            <a:r>
              <a:rPr lang="ru-RU" sz="2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банк заданий по направлениям ФГ на портале Российской электронной школы (РЭШ): </a:t>
            </a: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https://fg.resh.edu.ru/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Для предварительного просмотра заданий: банк заданий по оценке функциональной грамотности, разработанный Институтом стратегии развития образования РАО: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http://skiv.instrao.ru/bank-zadaniy</a:t>
            </a: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55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F7BC5AD-0D44-5DDD-E922-2873C4DFA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87538"/>
              </p:ext>
            </p:extLst>
          </p:nvPr>
        </p:nvGraphicFramePr>
        <p:xfrm>
          <a:off x="487680" y="1503680"/>
          <a:ext cx="11440160" cy="501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937431848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479059954"/>
                    </a:ext>
                  </a:extLst>
                </a:gridCol>
                <a:gridCol w="1428496">
                  <a:extLst>
                    <a:ext uri="{9D8B030D-6E8A-4147-A177-3AD203B41FA5}">
                      <a16:colId xmlns:a16="http://schemas.microsoft.com/office/drawing/2014/main" val="2530045882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83297435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70187313"/>
                    </a:ext>
                  </a:extLst>
                </a:gridCol>
              </a:tblGrid>
              <a:tr h="91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оценивается в задании (объект оценки)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задание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434006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62733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921068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Применять соответствующие естественно-научные знания для объяснения явления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653310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Выдвигать объяснительные гипотезы и предлагать способы их проверки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2731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9658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675FFA-0BFD-8E5B-1B0C-485E32381972}"/>
              </a:ext>
            </a:extLst>
          </p:cNvPr>
          <p:cNvSpPr txBox="1"/>
          <p:nvPr/>
        </p:nvSpPr>
        <p:spPr>
          <a:xfrm>
            <a:off x="487680" y="436880"/>
            <a:ext cx="1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Федеральный мониторинг по функциональной грамотности. Результаты по Пермскому краю.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КЗ «Исследуем Марс»</a:t>
            </a:r>
          </a:p>
        </p:txBody>
      </p:sp>
    </p:spTree>
    <p:extLst>
      <p:ext uri="{BB962C8B-B14F-4D97-AF65-F5344CB8AC3E}">
        <p14:creationId xmlns:p14="http://schemas.microsoft.com/office/powerpoint/2010/main" val="418577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F7BC5AD-0D44-5DDD-E922-2873C4DFA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79850"/>
              </p:ext>
            </p:extLst>
          </p:nvPr>
        </p:nvGraphicFramePr>
        <p:xfrm>
          <a:off x="487680" y="1503680"/>
          <a:ext cx="11440160" cy="501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937431848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479059954"/>
                    </a:ext>
                  </a:extLst>
                </a:gridCol>
                <a:gridCol w="1428496">
                  <a:extLst>
                    <a:ext uri="{9D8B030D-6E8A-4147-A177-3AD203B41FA5}">
                      <a16:colId xmlns:a16="http://schemas.microsoft.com/office/drawing/2014/main" val="2530045882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83297435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70187313"/>
                    </a:ext>
                  </a:extLst>
                </a:gridCol>
              </a:tblGrid>
              <a:tr h="91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оценивается в задании (объект оценки)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задание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434006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Применять соответствующие естественно-научные знания для объяснения явления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62733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921068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Применять соответствующие естественно-научные знания для объяснения явления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653310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Предлагать или оценивать способ научного исследования данного вопроса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2731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9658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675FFA-0BFD-8E5B-1B0C-485E32381972}"/>
              </a:ext>
            </a:extLst>
          </p:cNvPr>
          <p:cNvSpPr txBox="1"/>
          <p:nvPr/>
        </p:nvSpPr>
        <p:spPr>
          <a:xfrm>
            <a:off x="487680" y="436880"/>
            <a:ext cx="1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Федеральный мониторинг по функциональной грамотности. Результаты по Пермскому краю.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КЗ «Садимся на Марс»</a:t>
            </a:r>
          </a:p>
        </p:txBody>
      </p:sp>
    </p:spTree>
    <p:extLst>
      <p:ext uri="{BB962C8B-B14F-4D97-AF65-F5344CB8AC3E}">
        <p14:creationId xmlns:p14="http://schemas.microsoft.com/office/powerpoint/2010/main" val="28582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29FF-8387-4304-289A-B382B550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eorgia" panose="02040502050405020303" pitchFamily="18" charset="0"/>
              </a:rPr>
              <a:t>План вебинара.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72CAC34-5A39-3E47-0934-0DC5F148BF9B}"/>
              </a:ext>
            </a:extLst>
          </p:cNvPr>
          <p:cNvSpPr/>
          <p:nvPr/>
        </p:nvSpPr>
        <p:spPr>
          <a:xfrm>
            <a:off x="6202837" y="4125192"/>
            <a:ext cx="1084082" cy="10430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4.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6B0339E-D235-2D3C-63CD-2C27D71E880A}"/>
              </a:ext>
            </a:extLst>
          </p:cNvPr>
          <p:cNvSpPr/>
          <p:nvPr/>
        </p:nvSpPr>
        <p:spPr>
          <a:xfrm>
            <a:off x="966247" y="4125192"/>
            <a:ext cx="1128075" cy="10430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2.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883617E-0C1D-4822-D528-A35A4F1346AD}"/>
              </a:ext>
            </a:extLst>
          </p:cNvPr>
          <p:cNvSpPr/>
          <p:nvPr/>
        </p:nvSpPr>
        <p:spPr>
          <a:xfrm>
            <a:off x="977247" y="1898076"/>
            <a:ext cx="1106077" cy="10430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1.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DF8EBB8-34C8-C930-3322-53130B58518D}"/>
              </a:ext>
            </a:extLst>
          </p:cNvPr>
          <p:cNvSpPr/>
          <p:nvPr/>
        </p:nvSpPr>
        <p:spPr>
          <a:xfrm>
            <a:off x="6202837" y="1940959"/>
            <a:ext cx="1084082" cy="10430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BCB12-2F5D-08B9-0FF5-25AB7FF3A783}"/>
              </a:ext>
            </a:extLst>
          </p:cNvPr>
          <p:cNvSpPr txBox="1"/>
          <p:nvPr/>
        </p:nvSpPr>
        <p:spPr>
          <a:xfrm>
            <a:off x="2177590" y="1898076"/>
            <a:ext cx="381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Федеральные рабочие программы по физике.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6DE874-B9AD-4B71-6F99-C4EB768686AB}"/>
              </a:ext>
            </a:extLst>
          </p:cNvPr>
          <p:cNvSpPr txBox="1"/>
          <p:nvPr/>
        </p:nvSpPr>
        <p:spPr>
          <a:xfrm>
            <a:off x="7500592" y="1898076"/>
            <a:ext cx="421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функциональной грамотности.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FD9D5-4FF2-0762-E6D7-6298BA76E751}"/>
              </a:ext>
            </a:extLst>
          </p:cNvPr>
          <p:cNvSpPr txBox="1"/>
          <p:nvPr/>
        </p:nvSpPr>
        <p:spPr>
          <a:xfrm>
            <a:off x="2177590" y="4277402"/>
            <a:ext cx="348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 по физике.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D2229-C064-1FB7-3781-B2650FD38E2F}"/>
              </a:ext>
            </a:extLst>
          </p:cNvPr>
          <p:cNvSpPr txBox="1"/>
          <p:nvPr/>
        </p:nvSpPr>
        <p:spPr>
          <a:xfrm>
            <a:off x="7500592" y="4277402"/>
            <a:ext cx="311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Информационные ресурсы в помощь учителю.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F7BC5AD-0D44-5DDD-E922-2873C4DFA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72641"/>
              </p:ext>
            </p:extLst>
          </p:nvPr>
        </p:nvGraphicFramePr>
        <p:xfrm>
          <a:off x="487680" y="1503680"/>
          <a:ext cx="11440160" cy="52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937431848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479059954"/>
                    </a:ext>
                  </a:extLst>
                </a:gridCol>
                <a:gridCol w="1428496">
                  <a:extLst>
                    <a:ext uri="{9D8B030D-6E8A-4147-A177-3AD203B41FA5}">
                      <a16:colId xmlns:a16="http://schemas.microsoft.com/office/drawing/2014/main" val="2530045882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83297435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70187313"/>
                    </a:ext>
                  </a:extLst>
                </a:gridCol>
              </a:tblGrid>
              <a:tr h="91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оценивается в задании (объект оценки)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задание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434006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Распознавать, использовать и создавать объяснительные модели и представления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62733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Делать и научно обосновывать прогнозы о протекании процесса или явления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921068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Описывать или оценивать способы, которые используют ученые, чтобы обеспечить надежность данных и достоверность объяснений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653310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2731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Распознавать, использовать и создавать объяснительные модели и представления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9658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675FFA-0BFD-8E5B-1B0C-485E32381972}"/>
              </a:ext>
            </a:extLst>
          </p:cNvPr>
          <p:cNvSpPr txBox="1"/>
          <p:nvPr/>
        </p:nvSpPr>
        <p:spPr>
          <a:xfrm>
            <a:off x="487680" y="436880"/>
            <a:ext cx="1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Федеральный мониторинг по функциональной грамотности. Результаты по Пермскому краю.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КЗ «Мусорный остров – 1»</a:t>
            </a:r>
          </a:p>
        </p:txBody>
      </p:sp>
    </p:spTree>
    <p:extLst>
      <p:ext uri="{BB962C8B-B14F-4D97-AF65-F5344CB8AC3E}">
        <p14:creationId xmlns:p14="http://schemas.microsoft.com/office/powerpoint/2010/main" val="1015985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F7BC5AD-0D44-5DDD-E922-2873C4DFA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58848"/>
              </p:ext>
            </p:extLst>
          </p:nvPr>
        </p:nvGraphicFramePr>
        <p:xfrm>
          <a:off x="487680" y="1503680"/>
          <a:ext cx="11440160" cy="501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937431848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479059954"/>
                    </a:ext>
                  </a:extLst>
                </a:gridCol>
                <a:gridCol w="1428496">
                  <a:extLst>
                    <a:ext uri="{9D8B030D-6E8A-4147-A177-3AD203B41FA5}">
                      <a16:colId xmlns:a16="http://schemas.microsoft.com/office/drawing/2014/main" val="2530045882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83297435"/>
                    </a:ext>
                  </a:extLst>
                </a:gridCol>
                <a:gridCol w="2288032">
                  <a:extLst>
                    <a:ext uri="{9D8B030D-6E8A-4147-A177-3AD203B41FA5}">
                      <a16:colId xmlns:a16="http://schemas.microsoft.com/office/drawing/2014/main" val="1070187313"/>
                    </a:ext>
                  </a:extLst>
                </a:gridCol>
              </a:tblGrid>
              <a:tr h="91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оценивается в задании (объект оценки)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задание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434006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Распознавать, использовать и создавать объяснительные модели и представления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62733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921068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Предлагать или оценивать способ научного исследования данного вопроса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653310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Делать и научно обосновывать прогнозы о протекании процесса или явления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27313"/>
                  </a:ext>
                </a:extLst>
              </a:tr>
              <a:tr h="82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Распознавать, использовать и создавать объяснительные модели и представления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9658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675FFA-0BFD-8E5B-1B0C-485E32381972}"/>
              </a:ext>
            </a:extLst>
          </p:cNvPr>
          <p:cNvSpPr txBox="1"/>
          <p:nvPr/>
        </p:nvSpPr>
        <p:spPr>
          <a:xfrm>
            <a:off x="487680" y="436880"/>
            <a:ext cx="1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Федеральный мониторинг по функциональной грамотности. Результаты по Пермскому краю.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КЗ «Мусорный остров – 2»</a:t>
            </a:r>
          </a:p>
        </p:txBody>
      </p:sp>
    </p:spTree>
    <p:extLst>
      <p:ext uri="{BB962C8B-B14F-4D97-AF65-F5344CB8AC3E}">
        <p14:creationId xmlns:p14="http://schemas.microsoft.com/office/powerpoint/2010/main" val="108542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70086C1-3F04-E127-CFF9-E1D074207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82123"/>
              </p:ext>
            </p:extLst>
          </p:nvPr>
        </p:nvGraphicFramePr>
        <p:xfrm>
          <a:off x="721360" y="1473200"/>
          <a:ext cx="1100328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2960">
                  <a:extLst>
                    <a:ext uri="{9D8B030D-6E8A-4147-A177-3AD203B41FA5}">
                      <a16:colId xmlns:a16="http://schemas.microsoft.com/office/drawing/2014/main" val="1268940789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599347133"/>
                    </a:ext>
                  </a:extLst>
                </a:gridCol>
              </a:tblGrid>
              <a:tr h="441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68607"/>
                  </a:ext>
                </a:extLst>
              </a:tr>
              <a:tr h="652544">
                <a:tc>
                  <a:txBody>
                    <a:bodyPr/>
                    <a:lstStyle/>
                    <a:p>
                      <a:pPr marL="67945" marR="65405" algn="just"/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регионального</a:t>
                      </a:r>
                      <a:r>
                        <a:rPr lang="ru-RU" sz="1400" b="0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мониторингового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исследования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направлению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математическая</a:t>
                      </a:r>
                      <a:r>
                        <a:rPr lang="ru-RU" sz="14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грамотность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(7 и 8</a:t>
                      </a:r>
                      <a:r>
                        <a:rPr lang="ru-RU" sz="1400" b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классы в</a:t>
                      </a:r>
                      <a:r>
                        <a:rPr lang="ru-RU" sz="1400" b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форме</a:t>
                      </a:r>
                      <a:r>
                        <a:rPr lang="ru-RU" sz="1400" b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онлайн-тестирования)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Ноябрь-декабрь</a:t>
                      </a:r>
                      <a:r>
                        <a:rPr lang="ru-RU" sz="1400" b="0" spc="-28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ru-RU" sz="14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663205"/>
                  </a:ext>
                </a:extLst>
              </a:tr>
              <a:tr h="652544">
                <a:tc>
                  <a:txBody>
                    <a:bodyPr/>
                    <a:lstStyle/>
                    <a:p>
                      <a:pPr marL="67945" marR="63500" algn="just"/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регионального</a:t>
                      </a:r>
                      <a:r>
                        <a:rPr lang="ru-RU" sz="1400" b="0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мониторингового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исследования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направлению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финансовая</a:t>
                      </a:r>
                      <a:r>
                        <a:rPr lang="ru-RU" sz="14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грамотность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(обучающиеся 8 классы</a:t>
                      </a:r>
                      <a:r>
                        <a:rPr lang="ru-RU" sz="1400" b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400" b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форме</a:t>
                      </a:r>
                      <a:r>
                        <a:rPr lang="ru-RU" sz="1400" b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онлайн-тестирования)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февраль</a:t>
                      </a:r>
                      <a:r>
                        <a:rPr lang="ru-RU" sz="1400" b="0" spc="-28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4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372259"/>
                  </a:ext>
                </a:extLst>
              </a:tr>
              <a:tr h="1087574">
                <a:tc>
                  <a:txBody>
                    <a:bodyPr/>
                    <a:lstStyle/>
                    <a:p>
                      <a:pPr marL="67945" marR="64770" algn="just"/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Комплексная оценка функциональной грамотности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(естественнонаучная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грамотность,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читательская</a:t>
                      </a:r>
                      <a:r>
                        <a:rPr lang="ru-RU" sz="1400" b="0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грамотность)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использованием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инструментария,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разработанного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основе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Банка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заданий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формирования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оценки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функциональной</a:t>
                      </a:r>
                      <a:r>
                        <a:rPr lang="ru-RU" sz="14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грамотности обучающихся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(7 классы</a:t>
                      </a:r>
                      <a:r>
                        <a:rPr lang="ru-RU" sz="1400" b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400" b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форме</a:t>
                      </a:r>
                      <a:r>
                        <a:rPr lang="ru-RU" sz="1400" b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онлайн-тестирования)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февраль</a:t>
                      </a:r>
                      <a:r>
                        <a:rPr lang="ru-RU" sz="1400" b="0" spc="-28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4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156328"/>
                  </a:ext>
                </a:extLst>
              </a:tr>
              <a:tr h="13050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Мониторинг организации и проведения оценки функциональной грамотности в образовательных организациях Пермского края  с использованием инструментария, разработанного на основе Банка заданий для формирования и оценки функциональной грамотности обучающихся основной школы по математической, естественно-научной, читательской грамотности (созданного ФГБНУ «ИСРО РАО»)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Апрель-май 2024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408423"/>
                  </a:ext>
                </a:extLst>
              </a:tr>
              <a:tr h="87005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Мониторинг достижения высокого уровня метапредметной подготовки обучающихся 9 классов общеобразовательных организаций региона, осваивающих образовательные программы основного общего образования по результатам прохождения 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Июль-август 2024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788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365D13-41CB-760C-E6E2-5181C823EF76}"/>
              </a:ext>
            </a:extLst>
          </p:cNvPr>
          <p:cNvSpPr txBox="1"/>
          <p:nvPr/>
        </p:nvSpPr>
        <p:spPr>
          <a:xfrm>
            <a:off x="721360" y="436880"/>
            <a:ext cx="110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Региональные мониторинги по функциональной грамотности в 2023-2024 уч. 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71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22E172-ED5B-DD12-AE12-601A5EC96811}"/>
              </a:ext>
            </a:extLst>
          </p:cNvPr>
          <p:cNvSpPr/>
          <p:nvPr/>
        </p:nvSpPr>
        <p:spPr>
          <a:xfrm>
            <a:off x="0" y="1493520"/>
            <a:ext cx="12192000" cy="2722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EBDB-56CC-D3FB-C5EC-8C34EDFCF5E9}"/>
              </a:ext>
            </a:extLst>
          </p:cNvPr>
          <p:cNvSpPr txBox="1"/>
          <p:nvPr/>
        </p:nvSpPr>
        <p:spPr>
          <a:xfrm>
            <a:off x="3982720" y="2164080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Информационные ресурсы в помощь учителю.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Поток данных">
            <a:extLst>
              <a:ext uri="{FF2B5EF4-FFF2-40B4-BE49-F238E27FC236}">
                <a16:creationId xmlns:a16="http://schemas.microsoft.com/office/drawing/2014/main" id="{E82916AD-3D3D-0A26-D887-EC9E778F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8542" y="1782353"/>
            <a:ext cx="2018211" cy="20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F81478-DB08-E4FC-837C-4A57ED4B5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3"/>
          <a:stretch/>
        </p:blipFill>
        <p:spPr>
          <a:xfrm>
            <a:off x="6357259" y="1139555"/>
            <a:ext cx="5246912" cy="5174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03626-9214-2F0F-A7E6-4828D20B205A}"/>
              </a:ext>
            </a:extLst>
          </p:cNvPr>
          <p:cNvSpPr txBox="1"/>
          <p:nvPr/>
        </p:nvSpPr>
        <p:spPr>
          <a:xfrm>
            <a:off x="587829" y="359620"/>
            <a:ext cx="8665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В помощь учителю: </a:t>
            </a:r>
            <a:r>
              <a:rPr lang="ru-RU" sz="2800" b="1" dirty="0">
                <a:latin typeface="Georgia" panose="02040502050405020303" pitchFamily="18" charset="0"/>
                <a:hlinkClick r:id="rId3"/>
              </a:rPr>
              <a:t>https://edsoo.ru/</a:t>
            </a:r>
            <a:endParaRPr lang="ru-RU" sz="2800" b="1" dirty="0">
              <a:latin typeface="Georgia" panose="02040502050405020303" pitchFamily="18" charset="0"/>
            </a:endParaRPr>
          </a:p>
          <a:p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E1949-0D37-1DB3-C795-033AD26FAAA0}"/>
              </a:ext>
            </a:extLst>
          </p:cNvPr>
          <p:cNvSpPr txBox="1"/>
          <p:nvPr/>
        </p:nvSpPr>
        <p:spPr>
          <a:xfrm>
            <a:off x="587829" y="1215909"/>
            <a:ext cx="5410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Нормативные документы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Рабочие программы по учебным предметам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Конструктор рабочих программ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Тематический классификатор содержания образования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Методические материалы (федеральные уроки для школьников, методические рекомендации, методические видео уроки)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>
                <a:cs typeface="Times New Roman" panose="02020603050405020304" pitchFamily="18" charset="0"/>
              </a:rPr>
              <a:t>Виртуальные лабораторные работы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Научные исследования… </a:t>
            </a:r>
          </a:p>
        </p:txBody>
      </p:sp>
    </p:spTree>
    <p:extLst>
      <p:ext uri="{BB962C8B-B14F-4D97-AF65-F5344CB8AC3E}">
        <p14:creationId xmlns:p14="http://schemas.microsoft.com/office/powerpoint/2010/main" val="38414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403626-9214-2F0F-A7E6-4828D20B205A}"/>
              </a:ext>
            </a:extLst>
          </p:cNvPr>
          <p:cNvSpPr txBox="1"/>
          <p:nvPr/>
        </p:nvSpPr>
        <p:spPr>
          <a:xfrm>
            <a:off x="587828" y="359620"/>
            <a:ext cx="105373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В помощь учителю: 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виртуальные лабораторные работы </a:t>
            </a:r>
            <a:r>
              <a:rPr lang="ru-RU" sz="2800" b="1" dirty="0">
                <a:latin typeface="Georgia" panose="02040502050405020303" pitchFamily="18" charset="0"/>
                <a:hlinkClick r:id="rId2"/>
              </a:rPr>
              <a:t>https://edsoo.ru/</a:t>
            </a:r>
            <a:endParaRPr lang="ru-RU" sz="2800" b="1" dirty="0">
              <a:latin typeface="Georgia" panose="02040502050405020303" pitchFamily="18" charset="0"/>
            </a:endParaRPr>
          </a:p>
          <a:p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AF507-51CB-021E-D9E3-2D126758D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1313727"/>
            <a:ext cx="11193535" cy="48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403626-9214-2F0F-A7E6-4828D20B205A}"/>
              </a:ext>
            </a:extLst>
          </p:cNvPr>
          <p:cNvSpPr txBox="1"/>
          <p:nvPr/>
        </p:nvSpPr>
        <p:spPr>
          <a:xfrm>
            <a:off x="587829" y="359620"/>
            <a:ext cx="11277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В помощь учителю: </a:t>
            </a:r>
            <a:r>
              <a:rPr lang="ru-RU" sz="2800" b="1" dirty="0">
                <a:latin typeface="Georgia" panose="02040502050405020303" pitchFamily="18" charset="0"/>
                <a:ea typeface="Cambria" panose="02040503050406030204" pitchFamily="18" charset="0"/>
              </a:rPr>
              <a:t>сетевое сообщество педагогов Пермского края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(perm.ru)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  <a:p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AAC8AB-494A-4271-CABA-2162E7BE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0" y="1503460"/>
            <a:ext cx="10940142" cy="509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438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19F1F9-E34B-4F73-ACEE-9E1B33745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7"/>
          <a:stretch/>
        </p:blipFill>
        <p:spPr>
          <a:xfrm>
            <a:off x="1400539" y="1518549"/>
            <a:ext cx="9560623" cy="5050520"/>
          </a:xfrm>
          <a:prstGeom prst="rect">
            <a:avLst/>
          </a:prstGeom>
          <a:ln>
            <a:solidFill>
              <a:srgbClr val="8DA9D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13D10-37EF-4D84-8460-CFA58AAEB454}"/>
              </a:ext>
            </a:extLst>
          </p:cNvPr>
          <p:cNvSpPr txBox="1"/>
          <p:nvPr/>
        </p:nvSpPr>
        <p:spPr>
          <a:xfrm>
            <a:off x="1230838" y="365131"/>
            <a:ext cx="10024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В помощь учителю:</a:t>
            </a:r>
            <a:r>
              <a:rPr lang="ru-RU" sz="32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банк заданий по оценке функциональной грамотности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401FD39-4AE6-4D22-BA66-38E1191E6B73}"/>
              </a:ext>
            </a:extLst>
          </p:cNvPr>
          <p:cNvSpPr/>
          <p:nvPr/>
        </p:nvSpPr>
        <p:spPr>
          <a:xfrm>
            <a:off x="1230838" y="3067994"/>
            <a:ext cx="1346512" cy="584775"/>
          </a:xfrm>
          <a:prstGeom prst="ellipse">
            <a:avLst/>
          </a:prstGeom>
          <a:noFill/>
          <a:ln w="57150">
            <a:solidFill>
              <a:srgbClr val="FFD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52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E1919E-EA82-44C8-BD22-BF72B73C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" r="1145"/>
          <a:stretch/>
        </p:blipFill>
        <p:spPr>
          <a:xfrm>
            <a:off x="1121468" y="1810408"/>
            <a:ext cx="10314062" cy="4317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8630F3-0F45-44AF-9D75-15AE64930D50}"/>
              </a:ext>
            </a:extLst>
          </p:cNvPr>
          <p:cNvSpPr txBox="1"/>
          <p:nvPr/>
        </p:nvSpPr>
        <p:spPr>
          <a:xfrm>
            <a:off x="1121469" y="577802"/>
            <a:ext cx="10314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В помощь учителю:</a:t>
            </a:r>
            <a:r>
              <a:rPr lang="ru-RU" sz="2800" dirty="0">
                <a:effectLst/>
                <a:latin typeface="Georgia" panose="02040502050405020303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открытый банк заданий для оценки естественнонаучной грамотности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(fipi.ru)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70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6AE416-DEDE-6EE4-9415-AEE53E64618D}"/>
              </a:ext>
            </a:extLst>
          </p:cNvPr>
          <p:cNvSpPr txBox="1"/>
          <p:nvPr/>
        </p:nvSpPr>
        <p:spPr>
          <a:xfrm>
            <a:off x="1488056" y="1899438"/>
            <a:ext cx="921588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 всем возникающим вопросам: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Яковлева Надежда Геннадьевна,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старший преподаватель кафедры общего образования  ГАУ ДПО «ИРО ПК», 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e-mail: </a:t>
            </a:r>
            <a:r>
              <a:rPr lang="ru-RU" sz="2800" dirty="0">
                <a:latin typeface="Georgia" panose="02040502050405020303" pitchFamily="18" charset="0"/>
                <a:hlinkClick r:id="rId2"/>
              </a:rPr>
              <a:t>jang-cub@iro.perm.ru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сот. тел.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+79097310180</a:t>
            </a:r>
          </a:p>
          <a:p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1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3C2833-0661-C284-2ACF-C112051335E9}"/>
              </a:ext>
            </a:extLst>
          </p:cNvPr>
          <p:cNvSpPr/>
          <p:nvPr/>
        </p:nvSpPr>
        <p:spPr>
          <a:xfrm>
            <a:off x="0" y="1595120"/>
            <a:ext cx="12192000" cy="2865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1579B-DCF4-3D98-FF04-ED6F26B8B1E0}"/>
              </a:ext>
            </a:extLst>
          </p:cNvPr>
          <p:cNvSpPr txBox="1"/>
          <p:nvPr/>
        </p:nvSpPr>
        <p:spPr>
          <a:xfrm>
            <a:off x="2905760" y="2132152"/>
            <a:ext cx="8798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Федеральная рабочая программа по физике и конструктор рабочих программ.</a:t>
            </a:r>
          </a:p>
        </p:txBody>
      </p:sp>
      <p:pic>
        <p:nvPicPr>
          <p:cNvPr id="7" name="Рисунок 6" descr="Закрытая книга">
            <a:extLst>
              <a:ext uri="{FF2B5EF4-FFF2-40B4-BE49-F238E27FC236}">
                <a16:creationId xmlns:a16="http://schemas.microsoft.com/office/drawing/2014/main" id="{5CBA4538-B057-BE60-114D-A492F1F9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2132152"/>
            <a:ext cx="1818640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3FCBBD-8526-2CEC-66B0-D1E858421EA1}"/>
              </a:ext>
            </a:extLst>
          </p:cNvPr>
          <p:cNvSpPr txBox="1"/>
          <p:nvPr/>
        </p:nvSpPr>
        <p:spPr>
          <a:xfrm>
            <a:off x="2111674" y="2598003"/>
            <a:ext cx="796865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Ссылка для просмотра вебинара: </a:t>
            </a:r>
          </a:p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2"/>
              </a:rPr>
              <a:t>https://events.webinar.ru/46295935/396807255/record-new/214834075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72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03936-8758-C7B1-EDE7-F79CB3EBA614}"/>
              </a:ext>
            </a:extLst>
          </p:cNvPr>
          <p:cNvSpPr txBox="1"/>
          <p:nvPr/>
        </p:nvSpPr>
        <p:spPr>
          <a:xfrm>
            <a:off x="487680" y="301675"/>
            <a:ext cx="1137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ООО (2021).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Федеральная рабочая программа по физике (базовый и углубленный уровни)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B2F5F6-E2B2-BF1D-B7CE-1A6588B9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11" y="1479303"/>
            <a:ext cx="3419508" cy="4891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EED26F-AA8F-9CDC-2367-DC880F343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4473717" y="1471353"/>
            <a:ext cx="3457264" cy="4891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479ABE-F5AA-3FC7-FFA5-FA82111DF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279" y="1463403"/>
            <a:ext cx="3419508" cy="48989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00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03936-8758-C7B1-EDE7-F79CB3EBA614}"/>
              </a:ext>
            </a:extLst>
          </p:cNvPr>
          <p:cNvSpPr txBox="1"/>
          <p:nvPr/>
        </p:nvSpPr>
        <p:spPr>
          <a:xfrm>
            <a:off x="487680" y="301675"/>
            <a:ext cx="1137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ООО (2021).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Федеральная рабочая программа по физике (базовый и углубленный уровни)*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3D1E5-E524-9C47-6262-5A82CEDF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1656827"/>
            <a:ext cx="11379773" cy="359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8EB631-847A-65C1-DA75-4AC89BB57F3A}"/>
              </a:ext>
            </a:extLst>
          </p:cNvPr>
          <p:cNvSpPr txBox="1"/>
          <p:nvPr/>
        </p:nvSpPr>
        <p:spPr>
          <a:xfrm>
            <a:off x="640080" y="5422039"/>
            <a:ext cx="1091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*В соответствии с ФГОС ООО физика является обязательным предметом на уровне основного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5121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368186-7FAB-8459-8805-41EC5D3A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252"/>
            <a:ext cx="12192000" cy="579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119740-3D4A-7D7F-2E43-A95166691D3F}"/>
              </a:ext>
            </a:extLst>
          </p:cNvPr>
          <p:cNvSpPr txBox="1"/>
          <p:nvPr/>
        </p:nvSpPr>
        <p:spPr>
          <a:xfrm>
            <a:off x="193040" y="211385"/>
            <a:ext cx="11805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ООО (2021). ФРП по физике (базовый и углубленный уровни). Содержание курса.</a:t>
            </a:r>
          </a:p>
        </p:txBody>
      </p:sp>
    </p:spTree>
    <p:extLst>
      <p:ext uri="{BB962C8B-B14F-4D97-AF65-F5344CB8AC3E}">
        <p14:creationId xmlns:p14="http://schemas.microsoft.com/office/powerpoint/2010/main" val="367350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2561BEAF-B8FA-B448-78EF-186313F92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67815"/>
              </p:ext>
            </p:extLst>
          </p:nvPr>
        </p:nvGraphicFramePr>
        <p:xfrm>
          <a:off x="167641" y="1069340"/>
          <a:ext cx="1193291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479">
                  <a:extLst>
                    <a:ext uri="{9D8B030D-6E8A-4147-A177-3AD203B41FA5}">
                      <a16:colId xmlns:a16="http://schemas.microsoft.com/office/drawing/2014/main" val="2764494036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3965922985"/>
                    </a:ext>
                  </a:extLst>
                </a:gridCol>
                <a:gridCol w="4043678">
                  <a:extLst>
                    <a:ext uri="{9D8B030D-6E8A-4147-A177-3AD203B41FA5}">
                      <a16:colId xmlns:a16="http://schemas.microsoft.com/office/drawing/2014/main" val="1653542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Georgia" panose="02040502050405020303" pitchFamily="18" charset="0"/>
                        </a:rPr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Georgia" panose="02040502050405020303" pitchFamily="18" charset="0"/>
                        </a:rPr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Georgia" panose="02040502050405020303" pitchFamily="18" charset="0"/>
                        </a:rPr>
                        <a:t>9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69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BA45B6E-A165-86C7-03A3-F6FDE62DE70E}"/>
              </a:ext>
            </a:extLst>
          </p:cNvPr>
          <p:cNvSpPr txBox="1"/>
          <p:nvPr/>
        </p:nvSpPr>
        <p:spPr>
          <a:xfrm>
            <a:off x="276859" y="115233"/>
            <a:ext cx="11714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ФРП по физике (базовый уровень). Изучаемые явления и процессы по параллелям в сравнении с ПООП 2015 года.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8D4080-EE69-1292-8792-69F4C385B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2" r="33500"/>
          <a:stretch/>
        </p:blipFill>
        <p:spPr>
          <a:xfrm>
            <a:off x="83821" y="1684216"/>
            <a:ext cx="8107680" cy="48769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50EC8C-0B65-CD45-4B9D-5936BAB28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00"/>
          <a:stretch/>
        </p:blipFill>
        <p:spPr>
          <a:xfrm>
            <a:off x="8107680" y="1684216"/>
            <a:ext cx="4084320" cy="50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443B68-CDA7-D030-5738-70FF0C83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498"/>
            <a:ext cx="12192000" cy="5595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9E055-BB98-8CEE-78BB-9AFB7149BFB1}"/>
              </a:ext>
            </a:extLst>
          </p:cNvPr>
          <p:cNvSpPr txBox="1"/>
          <p:nvPr/>
        </p:nvSpPr>
        <p:spPr>
          <a:xfrm>
            <a:off x="335280" y="124363"/>
            <a:ext cx="11521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Расширение содержания при углубленном изучении физики по сравнению с содержанием для базового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14714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03936-8758-C7B1-EDE7-F79CB3EBA614}"/>
              </a:ext>
            </a:extLst>
          </p:cNvPr>
          <p:cNvSpPr txBox="1"/>
          <p:nvPr/>
        </p:nvSpPr>
        <p:spPr>
          <a:xfrm>
            <a:off x="487680" y="301675"/>
            <a:ext cx="1137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СОО (2022).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Федеральная рабочая программа по физике (базовый и углубленный уровни)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1874E3-E480-F739-53C8-59B8EA5A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500454"/>
            <a:ext cx="3575222" cy="5055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12BF57-EF04-6AA7-A3F3-41BF9646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500454"/>
            <a:ext cx="3575222" cy="5055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EB29AF-B47E-6DF9-84BD-471F2681C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"/>
          <a:stretch/>
        </p:blipFill>
        <p:spPr>
          <a:xfrm>
            <a:off x="8129100" y="1500454"/>
            <a:ext cx="3575220" cy="5062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108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1518</Words>
  <Application>Microsoft Office PowerPoint</Application>
  <PresentationFormat>Широкоэкранный</PresentationFormat>
  <Paragraphs>216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Georgia</vt:lpstr>
      <vt:lpstr>Open Sans</vt:lpstr>
      <vt:lpstr>PT Sans Caption</vt:lpstr>
      <vt:lpstr>Times New Roman</vt:lpstr>
      <vt:lpstr>Тема Office</vt:lpstr>
      <vt:lpstr>Особенности преподавания физики и астрономии в контексте реализации обновленных ФГОС ООО, ФГОС СОО и введения ФООП</vt:lpstr>
      <vt:lpstr>План вебинара.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физики и астрономии в контексте реализации обновленных ФГОС ООО, ФГОС СОО и введения ФООП</dc:title>
  <dc:creator>Надежда</dc:creator>
  <cp:lastModifiedBy>Надежда</cp:lastModifiedBy>
  <cp:revision>4</cp:revision>
  <dcterms:created xsi:type="dcterms:W3CDTF">2023-08-22T12:42:45Z</dcterms:created>
  <dcterms:modified xsi:type="dcterms:W3CDTF">2023-08-24T11:42:29Z</dcterms:modified>
</cp:coreProperties>
</file>