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6" r:id="rId2"/>
    <p:sldId id="274" r:id="rId3"/>
    <p:sldId id="271" r:id="rId4"/>
    <p:sldId id="291" r:id="rId5"/>
    <p:sldId id="280" r:id="rId6"/>
    <p:sldId id="283" r:id="rId7"/>
    <p:sldId id="319" r:id="rId8"/>
    <p:sldId id="315" r:id="rId9"/>
    <p:sldId id="286" r:id="rId10"/>
    <p:sldId id="312" r:id="rId11"/>
    <p:sldId id="325" r:id="rId12"/>
    <p:sldId id="324" r:id="rId13"/>
    <p:sldId id="326" r:id="rId14"/>
    <p:sldId id="313" r:id="rId15"/>
    <p:sldId id="316" r:id="rId16"/>
    <p:sldId id="322" r:id="rId17"/>
    <p:sldId id="305" r:id="rId18"/>
    <p:sldId id="323" r:id="rId19"/>
    <p:sldId id="30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F243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EC650-DD71-4000-AE34-37E0AC5AFCB1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EFB61-7891-45FA-8CC3-90AF454C49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9644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0CC64-2449-424E-B94A-03A4BC3F4E37}" type="datetimeFigureOut">
              <a:rPr lang="ru-RU" smtClean="0"/>
              <a:pPr/>
              <a:t>23.08.2021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EFBA3-534C-42F6-9EE7-B44EC9D2D5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>
          <a:xfrm flipV="1">
            <a:off x="0" y="-24922"/>
            <a:ext cx="9144000" cy="150343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402191" cy="5614709"/>
          </a:xfrm>
        </p:spPr>
        <p:txBody>
          <a:bodyPr>
            <a:normAutofit fontScale="90000"/>
          </a:bodyPr>
          <a:lstStyle/>
          <a:p>
            <a:pPr algn="r"/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Потехина Екатерина Николаевна,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начальник отдела развития воспитания и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управления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образования Соликамского городского округа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  <a:t>Краевой педагогический  фестиваль </a:t>
            </a:r>
            <a:b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</a:br>
            <a:r>
              <a:rPr lang="ru-RU" sz="1800" dirty="0" err="1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  <a:t>креативных</a:t>
            </a:r>
            <a: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  <a:t> идей и практик</a:t>
            </a:r>
            <a:b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  <a:t> «Время первых»</a:t>
            </a:r>
            <a:b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  <a:t>23.08.2021 г.</a:t>
            </a:r>
            <a:br>
              <a:rPr lang="ru-RU" sz="180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</a:br>
            <a:r>
              <a:rPr lang="ru-RU" sz="1300" spc="3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  <a:t/>
            </a:r>
            <a:br>
              <a:rPr lang="ru-RU" sz="1300" spc="30" dirty="0" smtClean="0">
                <a:solidFill>
                  <a:srgbClr val="0070C0"/>
                </a:solidFill>
                <a:latin typeface="Impact" pitchFamily="34" charset="0"/>
                <a:cs typeface="Times New Roman" pitchFamily="18" charset="0"/>
              </a:rPr>
            </a:br>
            <a:r>
              <a:rPr lang="ru-RU" sz="1300" spc="30" dirty="0" smtClean="0">
                <a:solidFill>
                  <a:srgbClr val="00B0F0"/>
                </a:solidFill>
                <a:latin typeface="Impact" pitchFamily="34" charset="0"/>
                <a:cs typeface="Times New Roman" pitchFamily="18" charset="0"/>
              </a:rPr>
              <a:t>     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>
              <a:latin typeface="Impact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36369913"/>
              </p:ext>
            </p:extLst>
          </p:nvPr>
        </p:nvGraphicFramePr>
        <p:xfrm>
          <a:off x="179512" y="1015889"/>
          <a:ext cx="8784976" cy="3061183"/>
        </p:xfrm>
        <a:graphic>
          <a:graphicData uri="http://schemas.openxmlformats.org/drawingml/2006/table">
            <a:tbl>
              <a:tblPr/>
              <a:tblGrid>
                <a:gridCol w="8784976">
                  <a:extLst>
                    <a:ext uri="{9D8B030D-6E8A-4147-A177-3AD203B41FA5}">
                      <a16:colId xmlns="" xmlns:a16="http://schemas.microsoft.com/office/drawing/2014/main" val="3155268534"/>
                    </a:ext>
                  </a:extLst>
                </a:gridCol>
              </a:tblGrid>
              <a:tr h="30611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Управление образования администрации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err="1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Соликамского</a:t>
                      </a:r>
                      <a:r>
                        <a:rPr lang="ru-RU" sz="2000" b="1" kern="1200" dirty="0" smtClean="0">
                          <a:solidFill>
                            <a:schemeClr val="tx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городского округа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b="1" kern="1200" dirty="0" smtClean="0">
                        <a:solidFill>
                          <a:schemeClr val="tx2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 smtClean="0">
                          <a:solidFill>
                            <a:srgbClr val="00B0F0"/>
                          </a:solidFill>
                          <a:effectLst/>
                          <a:latin typeface="Impact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2400" dirty="0">
                        <a:solidFill>
                          <a:srgbClr val="00B0F0"/>
                        </a:solidFill>
                        <a:effectLst/>
                        <a:latin typeface="Impact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22685421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620688"/>
            <a:ext cx="864096" cy="103641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779911" y="6329065"/>
            <a:ext cx="6896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FFC000"/>
                </a:solidFill>
                <a:latin typeface="Impact" pitchFamily="34" charset="0"/>
              </a:rPr>
              <a:t>2021  г.</a:t>
            </a:r>
            <a:endParaRPr lang="ru-RU" sz="1400" dirty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2357430"/>
            <a:ext cx="7643866" cy="21999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Онлайн-лагерь «Школа будущих президентов</a:t>
            </a:r>
          </a:p>
          <a:p>
            <a:pPr marL="0" marR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«Будь первым» как ресурс продуктивной занятости подростков в период летней оздоровительной кампании</a:t>
            </a:r>
            <a:endParaRPr lang="ru-RU" sz="24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Impact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423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ответственности, умение внушать </a:t>
            </a: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3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</a:t>
            </a: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ИЕ </a:t>
            </a:r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работать в коллективе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600199"/>
            <a:ext cx="4038600" cy="3028950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600199"/>
            <a:ext cx="3028950" cy="3028950"/>
          </a:xfrm>
        </p:spPr>
      </p:pic>
      <p:sp>
        <p:nvSpPr>
          <p:cNvPr id="8" name="Прямоугольник 7"/>
          <p:cNvSpPr/>
          <p:nvPr/>
        </p:nvSpPr>
        <p:spPr>
          <a:xfrm rot="10800000" flipV="1">
            <a:off x="457200" y="4796323"/>
            <a:ext cx="43308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Сидоров Игорь </a:t>
            </a:r>
            <a:r>
              <a:rPr lang="ru-RU" sz="2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Зимальдович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начальник РО ВВПОД «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Юнармия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», и </a:t>
            </a:r>
            <a:r>
              <a:rPr lang="ru-RU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Бурмантов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Эдуард Владимирович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начальник ВВПОД «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Юнармия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СГО, боевой офицер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4788024" y="4457437"/>
            <a:ext cx="43559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Юрий Анатольевич Юрманов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F243D"/>
                </a:solidFill>
                <a:latin typeface="Times New Roman" pitchFamily="18" charset="0"/>
                <a:cs typeface="Times New Roman" pitchFamily="18" charset="0"/>
              </a:rPr>
              <a:t>Руководитель Всероссийского проекта "Поколение уверенного будущего" и старший тренер в проекте Агентства стратегических инициатив "Кадры будущего для </a:t>
            </a:r>
            <a:r>
              <a:rPr lang="ru-RU" dirty="0" smtClean="0">
                <a:solidFill>
                  <a:srgbClr val="0F243D"/>
                </a:solidFill>
                <a:latin typeface="Times New Roman" pitchFamily="18" charset="0"/>
                <a:cs typeface="Times New Roman" pitchFamily="18" charset="0"/>
              </a:rPr>
              <a:t>регионов», боевой офицер (г. Чита)</a:t>
            </a:r>
            <a:endParaRPr lang="ru-RU" dirty="0">
              <a:solidFill>
                <a:srgbClr val="0F243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2863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жизнь – череда рисков!</a:t>
            </a:r>
            <a:endParaRPr lang="ru-RU" sz="4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00200"/>
            <a:ext cx="4038600" cy="3278207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615511"/>
            <a:ext cx="4038600" cy="302895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251520" y="5024204"/>
            <a:ext cx="406940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Владимирович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Тетерский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российский учёный, доктор педагогических наук, профессор, руководитель АНО ДИМСИ, международный тренер… </a:t>
            </a: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4679000" y="5041571"/>
            <a:ext cx="3907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Вальтер </a:t>
            </a:r>
            <a:r>
              <a:rPr lang="ru-RU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Рейнгольдович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Пельц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депутат Думы Соликамского городского округа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3706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 учиться всю жизнь  - ключ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36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движению </a:t>
            </a:r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вперёд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3400" y="1600200"/>
            <a:ext cx="4038600" cy="302895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789040"/>
            <a:ext cx="2975961" cy="2578759"/>
          </a:xfrm>
        </p:spPr>
      </p:pic>
      <p:sp>
        <p:nvSpPr>
          <p:cNvPr id="7" name="Прямоугольник 6"/>
          <p:cNvSpPr/>
          <p:nvPr/>
        </p:nvSpPr>
        <p:spPr>
          <a:xfrm>
            <a:off x="5027681" y="1600200"/>
            <a:ext cx="38647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latin typeface="-apple-system"/>
              </a:rPr>
              <a:t>	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Главный 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специалист отдела внешних проектов, руководитель направления корпоративных программ обучения АНО ДПО «Корпоративный университет Сбербанка», магистр международного менеджмента и бизнеса по программе Глобального альянса в области образования по менеджменту CEMS, выпускник Высшей школы менеджмента СПбГУ, университетского колледжа Дублина, высшей школы бизнеса им. М.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Смерфита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Ирландии, школы экономики университета им. </a:t>
            </a:r>
            <a:r>
              <a:rPr lang="ru-RU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А.Алто</a:t>
            </a:r>
            <a:r>
              <a:rPr lang="ru-RU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 Финляндии, г. 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85625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само совершенство</a:t>
            </a:r>
            <a:r>
              <a:rPr lang="ru-RU" sz="2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Дружить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ними – одно удовольствие</a:t>
            </a:r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22176" y="1600200"/>
            <a:ext cx="4038600" cy="3606343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Труд – основа взаимоотношений со сверстниками. Герои книг, на которых хотелось быть похожей. Большую роль в формировании лидерских качеств оказали общественная организация «Красные следопыты», КВН-</a:t>
            </a:r>
            <a:r>
              <a:rPr lang="ru-RU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овское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движение. Все это сформировало важные качества: человеколюбие, искренность в отношениях с коллегами, честность, выносливость, ораторские способности, жизненный принцип: прежде думай о Родине, а потом о себе, три кита: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профессионализм, ответственность и чувство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юмора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9556" y="5389105"/>
            <a:ext cx="41044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Ирина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ячеславовна </a:t>
            </a:r>
            <a:r>
              <a:rPr lang="ru-RU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Могильникова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почётный работник общего образования  Российской Федерации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93904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Честность, готовность к изменениям и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препятствиям. Эмоциональный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интеллект, умение преодолевать современные вызовы, делать мир ярче, лучше и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интереснее.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Читать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00201"/>
            <a:ext cx="4038600" cy="2680854"/>
          </a:xfrm>
        </p:spPr>
      </p:pic>
      <p:sp>
        <p:nvSpPr>
          <p:cNvPr id="8" name="Прямоугольник 7"/>
          <p:cNvSpPr/>
          <p:nvPr/>
        </p:nvSpPr>
        <p:spPr>
          <a:xfrm rot="10800000" flipV="1">
            <a:off x="4648200" y="4299723"/>
            <a:ext cx="44958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Евгений Николаевич </a:t>
            </a:r>
            <a:r>
              <a:rPr lang="ru-RU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Чащинов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2"/>
                </a:solidFill>
              </a:rPr>
              <a:t>-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начальника управления, начальник отдела дополнительного образования и воспитания управления общего, дополнительного образования и воспитания Министерства образования и науки Пермского края, кандидат филологических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251520" y="1637545"/>
            <a:ext cx="4038600" cy="269098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 rot="10800000" flipV="1">
            <a:off x="179512" y="4358670"/>
            <a:ext cx="43204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-apple-system"/>
              </a:rPr>
              <a:t>Раиса Алексеевна </a:t>
            </a:r>
            <a:r>
              <a:rPr lang="ru-RU" sz="2400" dirty="0" err="1" smtClean="0">
                <a:solidFill>
                  <a:srgbClr val="C00000"/>
                </a:solidFill>
                <a:latin typeface="-apple-system"/>
              </a:rPr>
              <a:t>Кассина</a:t>
            </a:r>
            <a:r>
              <a:rPr lang="ru-RU" sz="2400" dirty="0" smtClean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-apple-system"/>
              </a:rPr>
              <a:t>-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Министр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науки Пермского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края, Заслуженный учитель Российской Федерации.</a:t>
            </a:r>
          </a:p>
          <a:p>
            <a:pPr algn="just"/>
            <a:r>
              <a:rPr lang="ru-RU" sz="1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</a:t>
            </a:r>
            <a:r>
              <a:rPr lang="ru-RU" sz="1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Тетерский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"Качели времени" (и другие книги), </a:t>
            </a:r>
            <a:r>
              <a:rPr lang="ru-RU" sz="1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Антуан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</a:t>
            </a:r>
            <a:r>
              <a:rPr lang="ru-RU" sz="1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</a:t>
            </a:r>
            <a:r>
              <a:rPr lang="ru-RU" sz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Экзюпери "Маленький принц"</a:t>
            </a:r>
            <a:b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1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Жвалевский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Пастернак "Время всегда </a:t>
            </a:r>
            <a:r>
              <a:rPr lang="ru-RU" sz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хорошее», </a:t>
            </a:r>
            <a:r>
              <a:rPr lang="ru-RU" sz="1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Жванецкий "</a:t>
            </a:r>
            <a:r>
              <a:rPr lang="ru-RU" sz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Избранное», Гузель </a:t>
            </a:r>
            <a:r>
              <a:rPr lang="ru-RU" sz="12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Яхина</a:t>
            </a:r>
            <a:r>
              <a:rPr lang="ru-RU" sz="1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«Дети мои»</a:t>
            </a:r>
            <a:endParaRPr lang="ru-RU" sz="12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8078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Мобильность,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уступчивость, не бояться ломать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стереотипы;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желание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всегда и везде, брать от жизни всё; стремление достичь идеала, пускай порой и недостижимого; </a:t>
            </a:r>
            <a:r>
              <a:rPr lang="en-US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soft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1750" y="1493524"/>
            <a:ext cx="2895951" cy="3447644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4038600" cy="3028950"/>
          </a:xfrm>
        </p:spPr>
      </p:pic>
      <p:sp>
        <p:nvSpPr>
          <p:cNvPr id="13" name="Прямоугольник 12"/>
          <p:cNvSpPr/>
          <p:nvPr/>
        </p:nvSpPr>
        <p:spPr>
          <a:xfrm rot="10800000" flipV="1">
            <a:off x="4992144" y="5039018"/>
            <a:ext cx="40443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Владислав Банников</a:t>
            </a:r>
            <a:r>
              <a:rPr lang="ru-RU" dirty="0"/>
              <a:t>, 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 9 класса с красным аттестатом из МАОУ «СОШ №12» - самый активный участник школы будущих президентов «Будь первым!»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7200" y="4629150"/>
            <a:ext cx="41868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</a:t>
            </a:r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Ряпосов</a:t>
            </a:r>
            <a:r>
              <a:rPr lang="ru-RU" dirty="0" smtClean="0"/>
              <a:t>, </a:t>
            </a:r>
          </a:p>
          <a:p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выпускник 9 класса МАОУ «СОШ № 14», соавтор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рекламной кампании нового сезона Всероссийского конкурса «Большая перемена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9980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5" y="116632"/>
            <a:ext cx="7560840" cy="65598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039866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58" y="1571612"/>
            <a:ext cx="8229600" cy="452596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1.  Помогает в социализации, самореализации, понимании того общества, в котором ребенок живет.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Учит общаться с разными людьми, договариваться, отрабатывать коммуникативные навыки, решать проблемы путем переговоров.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3.  Развивает лидерские качества, организаторские способности. Самоорганизацию.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4.  Способствует развитию навыков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самопрезентации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получению новых знаний, приобретению нового опыта…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5.  Воспитывает чувство социальной ответственности, нравственные качества.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6.   И главное – создаёт условия для формирования способностей отдавать своё время, талант, умения тем, кто в этом нуждается, а значит, взращивает созидателей.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9495" y="142852"/>
            <a:ext cx="71322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Что даёт ребёнку участие в</a:t>
            </a:r>
            <a:b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школе будущих президентов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475" y="0"/>
            <a:ext cx="484505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448020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настасия\Documents\Downloads\kolokol-animatsionnaya-kartinka-003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924"/>
            <a:ext cx="7056784" cy="65086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51758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>
          <a:xfrm flipV="1">
            <a:off x="0" y="-24922"/>
            <a:ext cx="9144000" cy="15034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620688"/>
            <a:ext cx="864096" cy="103641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655" y="1138895"/>
            <a:ext cx="7820793" cy="936103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l"/>
            <a: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/>
            </a:r>
            <a:b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</a:br>
            <a:r>
              <a:rPr lang="ru-RU" sz="2000" cap="all" dirty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/>
            </a:r>
            <a:br>
              <a:rPr lang="ru-RU" sz="2000" cap="all" dirty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</a:br>
            <a: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>Летний онлайн-лагерь</a:t>
            </a:r>
            <a:r>
              <a:rPr lang="ru-RU" sz="2000" cap="all" dirty="0">
                <a:ln w="0"/>
                <a:solidFill>
                  <a:srgbClr val="00B0F0"/>
                </a:solidFill>
                <a:latin typeface="Impact" pitchFamily="34" charset="0"/>
              </a:rPr>
              <a:t> </a:t>
            </a:r>
            <a:r>
              <a:rPr lang="ru-RU" sz="2000" cap="all" dirty="0" smtClean="0">
                <a:ln w="0"/>
                <a:solidFill>
                  <a:srgbClr val="00B0F0"/>
                </a:solidFill>
                <a:latin typeface="Impact" pitchFamily="34" charset="0"/>
              </a:rPr>
              <a:t>«Школа будущих президентов </a:t>
            </a:r>
            <a: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/>
            </a:r>
            <a:b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</a:br>
            <a:r>
              <a:rPr lang="ru-RU" sz="2700" cap="all" dirty="0" smtClean="0">
                <a:ln w="0"/>
                <a:solidFill>
                  <a:srgbClr val="FFC000"/>
                </a:solidFill>
                <a:effectLst/>
                <a:latin typeface="Impact" pitchFamily="34" charset="0"/>
              </a:rPr>
              <a:t>«</a:t>
            </a:r>
            <a:r>
              <a:rPr lang="ru-RU" sz="2700" cap="all" dirty="0">
                <a:ln w="0"/>
                <a:solidFill>
                  <a:srgbClr val="FFC000"/>
                </a:solidFill>
                <a:effectLst/>
                <a:latin typeface="Impact" pitchFamily="34" charset="0"/>
              </a:rPr>
              <a:t>Будь первым!»</a:t>
            </a:r>
            <a:r>
              <a:rPr lang="ru-RU" sz="2000" cap="all" dirty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> в </a:t>
            </a:r>
            <a: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>Соликамске!</a:t>
            </a:r>
            <a:b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</a:br>
            <a:r>
              <a:rPr lang="ru-RU" sz="2000" cap="all" dirty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/>
            </a:r>
            <a:br>
              <a:rPr lang="ru-RU" sz="2000" cap="all" dirty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</a:br>
            <a:r>
              <a:rPr lang="ru-RU" sz="2000" cap="all" dirty="0" smtClean="0">
                <a:ln w="0"/>
                <a:solidFill>
                  <a:srgbClr val="00B0F0"/>
                </a:solidFill>
                <a:effectLst/>
                <a:latin typeface="Impact" pitchFamily="34" charset="0"/>
              </a:rPr>
              <a:t> </a:t>
            </a:r>
            <a:endParaRPr lang="uk-UA" sz="2000" cap="all" dirty="0">
              <a:ln w="0"/>
              <a:solidFill>
                <a:srgbClr val="00B0F0"/>
              </a:solidFill>
              <a:effectLst/>
              <a:latin typeface="Impact" pitchFamily="34" charset="0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black">
          <a:xfrm>
            <a:off x="966539" y="4191149"/>
            <a:ext cx="3016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FEFEFE"/>
                </a:solidFill>
              </a:rPr>
              <a:t>0</a:t>
            </a:r>
            <a:endParaRPr lang="en-US" dirty="0">
              <a:solidFill>
                <a:srgbClr val="FEFEF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7198" y="2178788"/>
            <a:ext cx="57606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 smtClean="0">
                <a:solidFill>
                  <a:srgbClr val="FF0000"/>
                </a:solidFill>
                <a:latin typeface="Impact" pitchFamily="34" charset="0"/>
                <a:cs typeface="Arabic Typesetting" pitchFamily="66" charset="-78"/>
              </a:rPr>
              <a:t>Если </a:t>
            </a:r>
            <a:r>
              <a:rPr lang="ru-RU" sz="2800" dirty="0">
                <a:solidFill>
                  <a:srgbClr val="FF0000"/>
                </a:solidFill>
                <a:latin typeface="Impact" pitchFamily="34" charset="0"/>
                <a:cs typeface="Arabic Typesetting" pitchFamily="66" charset="-78"/>
              </a:rPr>
              <a:t>вы есть – будьте первыми,</a:t>
            </a:r>
          </a:p>
          <a:p>
            <a:pPr algn="r"/>
            <a:r>
              <a:rPr lang="ru-RU" sz="2800" dirty="0">
                <a:solidFill>
                  <a:srgbClr val="FF0000"/>
                </a:solidFill>
                <a:latin typeface="Impact" pitchFamily="34" charset="0"/>
                <a:cs typeface="Arabic Typesetting" pitchFamily="66" charset="-78"/>
              </a:rPr>
              <a:t>Первыми, кем бы вы ни были.</a:t>
            </a:r>
          </a:p>
          <a:p>
            <a:pPr algn="r"/>
            <a:r>
              <a:rPr lang="ru-RU" sz="2800" dirty="0">
                <a:solidFill>
                  <a:srgbClr val="FF0000"/>
                </a:solidFill>
                <a:latin typeface="Impact" pitchFamily="34" charset="0"/>
                <a:cs typeface="Arabic Typesetting" pitchFamily="66" charset="-78"/>
              </a:rPr>
              <a:t>Из песен – лучшими песнями,</a:t>
            </a:r>
          </a:p>
          <a:p>
            <a:pPr algn="r"/>
            <a:r>
              <a:rPr lang="ru-RU" sz="2800" dirty="0">
                <a:solidFill>
                  <a:srgbClr val="FF0000"/>
                </a:solidFill>
                <a:latin typeface="Impact" pitchFamily="34" charset="0"/>
                <a:cs typeface="Arabic Typesetting" pitchFamily="66" charset="-78"/>
              </a:rPr>
              <a:t>Из книг – настоящими книгами…</a:t>
            </a:r>
          </a:p>
          <a:p>
            <a:pPr algn="r"/>
            <a:r>
              <a:rPr lang="ru-RU" sz="2800" dirty="0">
                <a:solidFill>
                  <a:srgbClr val="0070C0"/>
                </a:solidFill>
                <a:latin typeface="Impact" pitchFamily="34" charset="0"/>
                <a:cs typeface="Arabic Typesetting" pitchFamily="66" charset="-78"/>
              </a:rPr>
              <a:t>Р. Рождественский</a:t>
            </a:r>
          </a:p>
          <a:p>
            <a:pPr algn="ctr"/>
            <a:r>
              <a:rPr lang="ru-RU" sz="2800" dirty="0">
                <a:solidFill>
                  <a:srgbClr val="0070C0"/>
                </a:solidFill>
                <a:latin typeface="Impact" pitchFamily="34" charset="0"/>
                <a:cs typeface="Arabic Typesetting" pitchFamily="66" charset="-78"/>
              </a:rPr>
              <a:t> </a:t>
            </a:r>
            <a:endParaRPr lang="ru-RU" sz="2800" dirty="0" smtClean="0">
              <a:solidFill>
                <a:srgbClr val="0070C0"/>
              </a:solidFill>
              <a:latin typeface="Impact" pitchFamily="34" charset="0"/>
              <a:cs typeface="Arabic Typesetting" pitchFamily="66" charset="-78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4653136"/>
            <a:ext cx="2952329" cy="19975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284" y="2143293"/>
            <a:ext cx="2884556" cy="2039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46937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14414" y="2428868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71967739"/>
              </p:ext>
            </p:extLst>
          </p:nvPr>
        </p:nvGraphicFramePr>
        <p:xfrm>
          <a:off x="467544" y="1484784"/>
          <a:ext cx="8280920" cy="5091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7270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74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674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8998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ПРИОРИТЕТЫ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(вечные ценности)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МИР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ОТЕЧЕСТВО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СЕМЬЯ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ТВОРЧЕСТВО</a:t>
                      </a:r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ОСОБЕННОСТИ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(качества личности)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Созидатель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Защитник Родины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Хранитель семейных традиций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Человек  высокой культуры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БУДУЩЕЕ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МОСТ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от потребителя (я хочу) к созидателю ( я могу сделать)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МОСТ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 служению Отечеству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МОСТ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из прошлого в настоящее и будущее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МОСТ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дело мира и добра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ЕДИНСТВО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ВЛАСТЬ  + НКО + БИЗНЕС  + НАУКА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ДЕЛО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Конкурс детских социальных проектов "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Юбилейные виражи</a:t>
                      </a: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" на грант Главы Соликамского городского округа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"Один день из жизни солдата".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Зимний слёт РДШ в "Лесной сказке".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Онлайн-школа резерва и ресурса кадров Соликамского городского округа "</a:t>
                      </a: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Будь первым!"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Вербатим-эстафета</a:t>
                      </a:r>
                      <a:r>
                        <a:rPr lang="ru-RU" sz="12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"Истории любви - в истории Победы", 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Родительский онлайн-форум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Онлайн-фестиваль искусств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"</a:t>
                      </a:r>
                      <a:r>
                        <a:rPr lang="ru-RU" sz="12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Артийские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победы - Дню Победы"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АНАЛИЗ </a:t>
                      </a:r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dirty="0" smtClean="0"/>
                        <a:t>Качественные и количественные результаты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00100" y="285728"/>
            <a:ext cx="73285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Муниципальная практика </a:t>
            </a:r>
            <a:b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«МОСТ ПОБЕДЫ: Соликамск-Пермь-Москва- Россия»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863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>
          <a:xfrm flipV="1">
            <a:off x="0" y="-24922"/>
            <a:ext cx="9144000" cy="15034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620688"/>
            <a:ext cx="864096" cy="1036415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142852"/>
            <a:ext cx="7848871" cy="642918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dirty="0" smtClean="0"/>
              <a:t>«</a:t>
            </a:r>
            <a:r>
              <a:rPr lang="ru-RU" dirty="0" smtClean="0"/>
              <a:t/>
            </a:r>
            <a:br>
              <a:rPr lang="ru-RU" dirty="0" smtClean="0"/>
            </a:br>
            <a:endParaRPr lang="uk-UA" b="1" cap="all" dirty="0">
              <a:ln w="0"/>
              <a:solidFill>
                <a:schemeClr val="bg1"/>
              </a:solidFill>
              <a:effectLst/>
              <a:latin typeface="Impact" pitchFamily="34" charset="0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black">
          <a:xfrm>
            <a:off x="966539" y="4191149"/>
            <a:ext cx="301685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solidFill>
                  <a:srgbClr val="FEFEFE"/>
                </a:solidFill>
              </a:rPr>
              <a:t>0</a:t>
            </a:r>
            <a:endParaRPr lang="en-US" dirty="0">
              <a:solidFill>
                <a:srgbClr val="FEFEF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1643050"/>
            <a:ext cx="83582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dirty="0" smtClean="0">
                <a:solidFill>
                  <a:srgbClr val="FFC000"/>
                </a:solidFill>
                <a:latin typeface="Impact" pitchFamily="34" charset="0"/>
              </a:rPr>
              <a:t>САМОСТОЯНИЕ</a:t>
            </a:r>
            <a:r>
              <a:rPr lang="ru-RU" sz="1400" dirty="0" smtClean="0">
                <a:latin typeface="Impact" pitchFamily="34" charset="0"/>
              </a:rPr>
              <a:t> </a:t>
            </a:r>
            <a:r>
              <a:rPr lang="ru-RU" sz="1500" dirty="0" smtClean="0">
                <a:solidFill>
                  <a:srgbClr val="0070C0"/>
                </a:solidFill>
                <a:latin typeface="Impact" pitchFamily="34" charset="0"/>
              </a:rPr>
              <a:t>-  </a:t>
            </a:r>
            <a:r>
              <a:rPr lang="ru-RU" sz="1500" dirty="0">
                <a:solidFill>
                  <a:srgbClr val="0070C0"/>
                </a:solidFill>
                <a:latin typeface="Impact" pitchFamily="34" charset="0"/>
              </a:rPr>
              <a:t>это </a:t>
            </a:r>
            <a:r>
              <a:rPr lang="ru-RU" sz="1500" dirty="0">
                <a:solidFill>
                  <a:srgbClr val="FFC000"/>
                </a:solidFill>
                <a:latin typeface="Impact" pitchFamily="34" charset="0"/>
              </a:rPr>
              <a:t>духовная основа личности</a:t>
            </a:r>
            <a:r>
              <a:rPr lang="ru-RU" sz="1500" dirty="0">
                <a:solidFill>
                  <a:srgbClr val="0070C0"/>
                </a:solidFill>
                <a:latin typeface="Impact" pitchFamily="34" charset="0"/>
              </a:rPr>
              <a:t>, слагаемая из незыблемых ценностей, главная из которых любовь к Отчизне и людям, благодаря которой ЧЕЛОВЕК САМ способен правильно жить, вершить достойные деяния, твердо и уверенно стоять за правду и справедливость на земле, идти своей собственной, единственной дорогой, иметь твёрдое убеждение в необходимости саморазвития гражданского сознания, способности отдавать свои знания, умения, время, талант окружающим, быть подвижником интересного и инновационного, поддерживать добрые дела</a:t>
            </a:r>
            <a:r>
              <a:rPr lang="ru-RU" sz="1500" dirty="0" smtClean="0">
                <a:solidFill>
                  <a:srgbClr val="0070C0"/>
                </a:solidFill>
                <a:latin typeface="Impact" pitchFamily="34" charset="0"/>
              </a:rPr>
              <a:t>. </a:t>
            </a:r>
            <a:endParaRPr lang="ru-RU" sz="1500" dirty="0">
              <a:solidFill>
                <a:srgbClr val="0070C0"/>
              </a:solidFill>
              <a:latin typeface="Impact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3500438"/>
            <a:ext cx="5184576" cy="335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28596" y="714356"/>
            <a:ext cx="750099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Дни — как ступеньки лестницы. По-разному можно пройти по ним, важно только, чтобы ежедневно подниматься на новую ступеньку, не стоять на месте или, того хуже, не спускаться вниз.                                                      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Н. И. Сладков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7379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9690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643570" y="2214554"/>
            <a:ext cx="3357554" cy="3071834"/>
          </a:xfrm>
          <a:prstGeom prst="ellipse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571481"/>
            <a:ext cx="6286544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Кто слишком желает подняться наверх, тот придумывает лестницу.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</a:t>
            </a:r>
            <a:r>
              <a:rPr lang="ru-RU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Японская мудрость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72198" y="3429000"/>
            <a:ext cx="252312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Нет ничего </a:t>
            </a:r>
          </a:p>
          <a:p>
            <a:pPr algn="ctr"/>
            <a:r>
              <a:rPr lang="ru-RU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невозможного! </a:t>
            </a:r>
            <a:endParaRPr lang="ru-RU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413338"/>
            <a:ext cx="50320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Идите и идите по лестнице, которая называется цивилизацией, прогрессом, культурой ― идите, искренно рекомендую…  Ради одной лестницы этой стоит 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жить.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                               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А. П. Чехов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0000"/>
          <a:stretch/>
        </p:blipFill>
        <p:spPr>
          <a:xfrm flipV="1">
            <a:off x="0" y="-90658"/>
            <a:ext cx="9144000" cy="1503433"/>
          </a:xfrm>
          <a:prstGeom prst="rect">
            <a:avLst/>
          </a:prstGeom>
        </p:spPr>
      </p:pic>
      <p:sp>
        <p:nvSpPr>
          <p:cNvPr id="4" name="AutoShape 4" descr="https://stmed.net/sites/default/files/minimalistic-backgrounds-wallpapers-25256-78510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75" y="304353"/>
            <a:ext cx="1053697" cy="1108422"/>
          </a:xfrm>
          <a:prstGeom prst="rect">
            <a:avLst/>
          </a:prstGeom>
        </p:spPr>
      </p:pic>
      <p:cxnSp>
        <p:nvCxnSpPr>
          <p:cNvPr id="3" name="Соединительная линия уступом 2"/>
          <p:cNvCxnSpPr/>
          <p:nvPr/>
        </p:nvCxnSpPr>
        <p:spPr>
          <a:xfrm flipV="1">
            <a:off x="460375" y="5301208"/>
            <a:ext cx="1303313" cy="792088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07975" y="5697252"/>
            <a:ext cx="7272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tx2"/>
                </a:solidFill>
                <a:latin typeface="Arial Black" pitchFamily="34" charset="0"/>
              </a:rPr>
              <a:t>ВЕР</a:t>
            </a:r>
            <a:r>
              <a:rPr lang="ru-RU" sz="1400" dirty="0" smtClean="0">
                <a:solidFill>
                  <a:srgbClr val="00B0F0"/>
                </a:solidFill>
                <a:latin typeface="Arial Black" pitchFamily="34" charset="0"/>
              </a:rPr>
              <a:t>А</a:t>
            </a:r>
            <a:endParaRPr lang="ru-RU" sz="14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42303" y="4978357"/>
            <a:ext cx="1155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00B0F0"/>
                </a:solidFill>
                <a:latin typeface="Arial Black" pitchFamily="34" charset="0"/>
              </a:rPr>
              <a:t>ДО</a:t>
            </a:r>
            <a:r>
              <a:rPr lang="ru-RU" sz="1400" dirty="0" smtClean="0">
                <a:solidFill>
                  <a:schemeClr val="tx2"/>
                </a:solidFill>
                <a:latin typeface="Arial Black" pitchFamily="34" charset="0"/>
              </a:rPr>
              <a:t>ВЕР</a:t>
            </a:r>
            <a:r>
              <a:rPr lang="ru-RU" sz="1400" dirty="0" smtClean="0">
                <a:solidFill>
                  <a:srgbClr val="00B0F0"/>
                </a:solidFill>
                <a:latin typeface="Arial Black" pitchFamily="34" charset="0"/>
              </a:rPr>
              <a:t>ИЕ</a:t>
            </a:r>
            <a:endParaRPr lang="ru-RU" sz="1400" dirty="0">
              <a:solidFill>
                <a:srgbClr val="00B0F0"/>
              </a:solidFill>
              <a:latin typeface="Arial Black" pitchFamily="34" charset="0"/>
            </a:endParaRPr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 flipV="1">
            <a:off x="1783986" y="4509120"/>
            <a:ext cx="1447329" cy="77701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67744" y="4098632"/>
            <a:ext cx="1466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B0F0"/>
                </a:solidFill>
                <a:latin typeface="Arial Black" pitchFamily="34" charset="0"/>
              </a:rPr>
              <a:t>ПРО</a:t>
            </a:r>
            <a:r>
              <a:rPr lang="ru-RU" sz="1600" dirty="0" smtClean="0">
                <a:solidFill>
                  <a:schemeClr val="tx2"/>
                </a:solidFill>
                <a:latin typeface="Arial Black" pitchFamily="34" charset="0"/>
              </a:rPr>
              <a:t>ВЕР</a:t>
            </a:r>
            <a:r>
              <a:rPr lang="ru-RU" sz="1600" dirty="0" smtClean="0">
                <a:solidFill>
                  <a:srgbClr val="00B0F0"/>
                </a:solidFill>
                <a:latin typeface="Arial Black" pitchFamily="34" charset="0"/>
              </a:rPr>
              <a:t>КА</a:t>
            </a:r>
            <a:endParaRPr lang="ru-RU" sz="1600" dirty="0">
              <a:solidFill>
                <a:srgbClr val="00B0F0"/>
              </a:solidFill>
              <a:latin typeface="Arial Black" pitchFamily="34" charset="0"/>
            </a:endParaRPr>
          </a:p>
        </p:txBody>
      </p:sp>
      <p:cxnSp>
        <p:nvCxnSpPr>
          <p:cNvPr id="15" name="Соединительная линия уступом 14"/>
          <p:cNvCxnSpPr/>
          <p:nvPr/>
        </p:nvCxnSpPr>
        <p:spPr>
          <a:xfrm flipV="1">
            <a:off x="3231315" y="3734936"/>
            <a:ext cx="980645" cy="77701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95765" y="3284984"/>
            <a:ext cx="2131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У</a:t>
            </a:r>
            <a:r>
              <a:rPr lang="ru-RU" dirty="0" smtClean="0">
                <a:solidFill>
                  <a:schemeClr val="tx2"/>
                </a:solidFill>
                <a:latin typeface="Arial Black" pitchFamily="34" charset="0"/>
              </a:rPr>
              <a:t>ВЕР</a:t>
            </a:r>
            <a:r>
              <a:rPr lang="ru-RU" dirty="0" smtClean="0">
                <a:solidFill>
                  <a:srgbClr val="00B0F0"/>
                </a:solidFill>
                <a:latin typeface="Arial Black" pitchFamily="34" charset="0"/>
              </a:rPr>
              <a:t>ЕННОСТЬ</a:t>
            </a:r>
            <a:endParaRPr lang="ru-RU" dirty="0">
              <a:solidFill>
                <a:srgbClr val="00B0F0"/>
              </a:solidFill>
              <a:latin typeface="Arial Black" pitchFamily="34" charset="0"/>
            </a:endParaRPr>
          </a:p>
        </p:txBody>
      </p:sp>
      <p:cxnSp>
        <p:nvCxnSpPr>
          <p:cNvPr id="19" name="Соединительная линия уступом 18"/>
          <p:cNvCxnSpPr/>
          <p:nvPr/>
        </p:nvCxnSpPr>
        <p:spPr>
          <a:xfrm flipV="1">
            <a:off x="4238413" y="2957922"/>
            <a:ext cx="980645" cy="77701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231315" y="2521372"/>
            <a:ext cx="24064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latin typeface="Arial Black" pitchFamily="34" charset="0"/>
              </a:rPr>
              <a:t>ВЕР</a:t>
            </a:r>
            <a:r>
              <a:rPr lang="ru-RU" sz="2000" dirty="0" smtClean="0">
                <a:solidFill>
                  <a:srgbClr val="00B0F0"/>
                </a:solidFill>
                <a:latin typeface="Arial Black" pitchFamily="34" charset="0"/>
              </a:rPr>
              <a:t>ОЯТНОСТЬ</a:t>
            </a:r>
            <a:endParaRPr lang="ru-RU" sz="2000" dirty="0">
              <a:solidFill>
                <a:srgbClr val="00B0F0"/>
              </a:solidFill>
              <a:latin typeface="Arial Black" pitchFamily="34" charset="0"/>
            </a:endParaRPr>
          </a:p>
        </p:txBody>
      </p:sp>
      <p:cxnSp>
        <p:nvCxnSpPr>
          <p:cNvPr id="21" name="Соединительная линия уступом 20"/>
          <p:cNvCxnSpPr/>
          <p:nvPr/>
        </p:nvCxnSpPr>
        <p:spPr>
          <a:xfrm flipV="1">
            <a:off x="5199007" y="2180908"/>
            <a:ext cx="980645" cy="77701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118353" y="1405135"/>
            <a:ext cx="30387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rgbClr val="00B0F0"/>
                </a:solidFill>
                <a:latin typeface="Arial Black" pitchFamily="34" charset="0"/>
              </a:rPr>
              <a:t>ДОСТО</a:t>
            </a:r>
            <a:r>
              <a:rPr lang="ru-RU" sz="2000" dirty="0" smtClean="0">
                <a:solidFill>
                  <a:schemeClr val="tx2"/>
                </a:solidFill>
                <a:latin typeface="Arial Black" pitchFamily="34" charset="0"/>
              </a:rPr>
              <a:t>ВЕР</a:t>
            </a:r>
            <a:r>
              <a:rPr lang="ru-RU" sz="2000" dirty="0" smtClean="0">
                <a:solidFill>
                  <a:srgbClr val="00B0F0"/>
                </a:solidFill>
                <a:latin typeface="Arial Black" pitchFamily="34" charset="0"/>
              </a:rPr>
              <a:t>НОСТЬ РЕЗУЛЬТАТА</a:t>
            </a:r>
            <a:endParaRPr lang="ru-RU" sz="20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rot="5400000">
            <a:off x="6593328" y="4198659"/>
            <a:ext cx="4051038" cy="4770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2500" dirty="0" smtClean="0">
                <a:solidFill>
                  <a:srgbClr val="00B0F0"/>
                </a:solidFill>
                <a:latin typeface="Arial Black" pitchFamily="34" charset="0"/>
              </a:rPr>
              <a:t>ДЕЯТЕЛЬНОСТЬ</a:t>
            </a:r>
            <a:endParaRPr lang="ru-RU" sz="2500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25754" y="5570076"/>
            <a:ext cx="2005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Аналитическая </a:t>
            </a:r>
            <a:r>
              <a:rPr lang="ru-RU" sz="1400" b="1" dirty="0">
                <a:solidFill>
                  <a:schemeClr val="tx2"/>
                </a:solidFill>
              </a:rPr>
              <a:t>деятельность</a:t>
            </a:r>
            <a:endParaRPr lang="ru-RU" sz="14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1637" y="4947579"/>
            <a:ext cx="17699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</a:rPr>
              <a:t>Деятельность</a:t>
            </a:r>
            <a:r>
              <a:rPr lang="ru-RU" sz="1400" b="1" dirty="0"/>
              <a:t> семьи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59025" y="4135647"/>
            <a:ext cx="26799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/>
              <a:t>Образовательная </a:t>
            </a:r>
            <a:r>
              <a:rPr lang="ru-RU" sz="1400" b="1" dirty="0">
                <a:solidFill>
                  <a:schemeClr val="tx2"/>
                </a:solidFill>
              </a:rPr>
              <a:t>деятельность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44598" y="3346429"/>
            <a:ext cx="29330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</a:rPr>
              <a:t>Деятельность </a:t>
            </a:r>
            <a:r>
              <a:rPr lang="ru-RU" sz="1400" b="1" dirty="0"/>
              <a:t>в дополнительном </a:t>
            </a:r>
            <a:endParaRPr lang="ru-RU" sz="1400" b="1" dirty="0" smtClean="0"/>
          </a:p>
          <a:p>
            <a:r>
              <a:rPr lang="ru-RU" sz="1400" b="1" dirty="0" smtClean="0"/>
              <a:t>образовании</a:t>
            </a:r>
            <a:endParaRPr lang="ru-RU" sz="1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782435" y="2180908"/>
            <a:ext cx="22021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/>
              <a:t>Внеурочная </a:t>
            </a:r>
            <a:r>
              <a:rPr lang="ru-RU" sz="1400" b="1" dirty="0">
                <a:solidFill>
                  <a:schemeClr val="tx2"/>
                </a:solidFill>
              </a:rPr>
              <a:t>деятельность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84612" y="2488685"/>
            <a:ext cx="31318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</a:rPr>
              <a:t>Деятельность</a:t>
            </a:r>
            <a:r>
              <a:rPr lang="ru-RU" sz="1400" b="1" dirty="0"/>
              <a:t> общественных </a:t>
            </a:r>
            <a:endParaRPr lang="ru-RU" sz="1400" b="1" dirty="0" smtClean="0"/>
          </a:p>
          <a:p>
            <a:r>
              <a:rPr lang="ru-RU" sz="1400" b="1" dirty="0" smtClean="0"/>
              <a:t>организаций </a:t>
            </a:r>
            <a:r>
              <a:rPr lang="ru-RU" sz="1400" b="1" dirty="0"/>
              <a:t>и ученического </a:t>
            </a:r>
            <a:endParaRPr lang="ru-RU" sz="1400" b="1" dirty="0" smtClean="0"/>
          </a:p>
          <a:p>
            <a:r>
              <a:rPr lang="ru-RU" sz="1400" b="1" dirty="0" smtClean="0"/>
              <a:t>самоуправления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7157088" y="1420169"/>
            <a:ext cx="12339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/>
              <a:t>Проектная </a:t>
            </a:r>
            <a:endParaRPr lang="ru-RU" sz="1400" b="1" dirty="0" smtClean="0"/>
          </a:p>
          <a:p>
            <a:r>
              <a:rPr lang="ru-RU" sz="1400" b="1" dirty="0" smtClean="0">
                <a:solidFill>
                  <a:schemeClr val="tx2"/>
                </a:solidFill>
              </a:rPr>
              <a:t>деятельность</a:t>
            </a:r>
            <a:endParaRPr lang="ru-RU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395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8107688"/>
              </p:ext>
            </p:extLst>
          </p:nvPr>
        </p:nvGraphicFramePr>
        <p:xfrm>
          <a:off x="899592" y="620688"/>
          <a:ext cx="7200799" cy="15945711"/>
        </p:xfrm>
        <a:graphic>
          <a:graphicData uri="http://schemas.openxmlformats.org/drawingml/2006/table">
            <a:tbl>
              <a:tblPr firstRow="1" firstCol="1" bandRow="1"/>
              <a:tblGrid>
                <a:gridCol w="676252">
                  <a:extLst>
                    <a:ext uri="{9D8B030D-6E8A-4147-A177-3AD203B41FA5}">
                      <a16:colId xmlns="" xmlns:a16="http://schemas.microsoft.com/office/drawing/2014/main" val="222356644"/>
                    </a:ext>
                  </a:extLst>
                </a:gridCol>
                <a:gridCol w="1246958">
                  <a:extLst>
                    <a:ext uri="{9D8B030D-6E8A-4147-A177-3AD203B41FA5}">
                      <a16:colId xmlns="" xmlns:a16="http://schemas.microsoft.com/office/drawing/2014/main" val="94727129"/>
                    </a:ext>
                  </a:extLst>
                </a:gridCol>
                <a:gridCol w="1800567">
                  <a:extLst>
                    <a:ext uri="{9D8B030D-6E8A-4147-A177-3AD203B41FA5}">
                      <a16:colId xmlns="" xmlns:a16="http://schemas.microsoft.com/office/drawing/2014/main" val="677035863"/>
                    </a:ext>
                  </a:extLst>
                </a:gridCol>
                <a:gridCol w="1745840">
                  <a:extLst>
                    <a:ext uri="{9D8B030D-6E8A-4147-A177-3AD203B41FA5}">
                      <a16:colId xmlns="" xmlns:a16="http://schemas.microsoft.com/office/drawing/2014/main" val="249436434"/>
                    </a:ext>
                  </a:extLst>
                </a:gridCol>
                <a:gridCol w="1731182">
                  <a:extLst>
                    <a:ext uri="{9D8B030D-6E8A-4147-A177-3AD203B41FA5}">
                      <a16:colId xmlns="" xmlns:a16="http://schemas.microsoft.com/office/drawing/2014/main" val="2019164941"/>
                    </a:ext>
                  </a:extLst>
                </a:gridCol>
              </a:tblGrid>
              <a:tr h="300683">
                <a:tc>
                  <a:txBody>
                    <a:bodyPr/>
                    <a:lstStyle/>
                    <a:p>
                      <a:pPr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 недели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 активности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576969085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07.06.2021 г.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Евгения Викторовна Насекина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помощник генерального директора по кадрам и общим вопросам ОАО "Соликамский магниевый завод".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14.06.2021 г., 11.00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Зарядка с чемпионом мира по паратхэквондо </a:t>
                      </a: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Владом Кричфалушим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21.06.2021 г., 11.00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Сидоров Игорь Зимальдович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начальник штаба РО ВВПОД «Юнармия»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Бурмантов Эдуард Владимирович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руководитель местного отделения ВВПОД «Юнармия»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59059139"/>
                  </a:ext>
                </a:extLst>
              </a:tr>
              <a:tr h="1132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Вторник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01.06.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08.06.2021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Чащинов Евгений Николаевич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заместитель начальника управления, начальник отдела дополнительного образования и воспитания управления общего, дополнительного образования и воспитания Министерства образования и науки.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15.06.2021 г., 11.00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Лола Уткировна Звонарёва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главный редактор журнала «Литературные знакомства», доктор исторических наук, секретарь Союза писателей Москвы, академик РАЕН и ПАНИ, профессор Института мировых цивилизаций, ответственный секретарь Большого Артийского жюри, учредитель детско-юношеского журнала «Серебряные сверчки».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22.06.2021 г., 11.00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Пятков Сергей Аркадьевич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народный мастер Пермского края, обладатель Знака "Учительская слава", педагог дополнительного образования МАОУ "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ЦРТДиЮ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"Звёздный"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68746700"/>
                  </a:ext>
                </a:extLst>
              </a:tr>
              <a:tr h="15095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Среда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09.06.2021 г.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Коноваленков Алексей Сергеевич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главный специалист отдела внешних проектов АНО ДПО «Корпоративный университет Сбербанка», Магистр международного менеджмента и бизнеса по программе Глобального альянса в области образования по менеджменту CEMS, выпускник Высшей школы менеджмента СПбГУ, университетского колледжа Дублина, высшей школы бизнеса им. М.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Смерфита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Ирландии, школы экономики университета им.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А.Алто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 Финляндии, г. Москва.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rgbClr val="1F497D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Кросскультурная</a:t>
                      </a:r>
                      <a:r>
                        <a:rPr lang="ru-RU" sz="1200" b="1" dirty="0">
                          <a:solidFill>
                            <a:srgbClr val="1F497D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коммуникация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16.06.2021 г., 11.00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Баязитов Сергей Игоревич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система "INTERCENTER NETWORK" Президент, Посол Мира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Юрманов Юрий Анатольевич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– руководитель общественной организации «Поколение уверенного будущего», боевой офицер.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23.06.2021 г., 11.00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85956027"/>
                  </a:ext>
                </a:extLst>
              </a:tr>
              <a:tr h="6604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Четверг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03.06.2021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Представители администрации Соликамского городского округа (по согласованию)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10.06.2021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17.06.2021 г., 11.00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24.06.2021 г., 11.00- </a:t>
                      </a:r>
                      <a:endParaRPr lang="ru-RU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Голованов Виктор Петрович</a:t>
                      </a: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д.п.н., профессор, главный научный сотрудник ФГБНУ Институт изучения детства, семьи и воспитания Российской академии образования», г.Москва</a:t>
                      </a:r>
                      <a:endParaRPr lang="ru-RU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04345619"/>
                  </a:ext>
                </a:extLst>
              </a:tr>
              <a:tr h="12359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Пятница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04.06.2021 г.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Борщук Александр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- преподаватель высшей квалификационной категории , член редакционной коллегии РДШ, Почётный работник сферы образования,</a:t>
                      </a:r>
                      <a:r>
                        <a:rPr lang="ru-RU" sz="1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старший научный сотрудник отдела воспитания и социализации Института развития образования.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11.06.2021 г., 11.00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Пельц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Вальтер </a:t>
                      </a: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Рейнгольдович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председатель депутатской комиссии по местному самоуправлению, регламенту и депутатской этике, депутат Думы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Соликамского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городского округа.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День России.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18.06.2021 г., 11.00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Тетерский</a:t>
                      </a:r>
                      <a:r>
                        <a:rPr lang="ru-RU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Сергей Владимирович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почётный президент и основатель общероссийской детско-молодёжной общественной организации ДИМСИ, доктор педагогических наук, профессор.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25.06.2021 г., 11.00</a:t>
                      </a:r>
                      <a:endParaRPr lang="ru-RU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Фришман Ирина Игоревна</a:t>
                      </a: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директор научно - практического центра Международного Союза детских общественных объединений Союз пионерских организаций - Федерация детских организаций СПО-ФДО, главный научный сотрудник Института изучения Детства, семьи и воспитания РАО, доктор педагогических наук.</a:t>
                      </a:r>
                      <a:endParaRPr lang="ru-RU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02002278"/>
                  </a:ext>
                </a:extLst>
              </a:tr>
              <a:tr h="377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22. 06. 2021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Акция "Свеча ПАМЯТИ". Встреча с представителями общественных организаций ветеранов Великой Отечественной войны, Фонда Мира и детско-молодёжных организаций).</a:t>
                      </a: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МАОУ "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ЦРТДиЮ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 – Трансляция и обсуждение спектакля «А зори здесь тихие» - победителя краевого конкурса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40900992"/>
                  </a:ext>
                </a:extLst>
              </a:tr>
              <a:tr h="1002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29 - 30. 2021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Фестиваль открытых занятий победителей муниципального конкурса "Учитель года - 2021"</a:t>
                      </a:r>
                      <a:endParaRPr lang="ru-RU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277" marR="322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684067298"/>
                  </a:ext>
                </a:extLst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 rot="10800000" flipV="1">
            <a:off x="903396" y="-33389"/>
            <a:ext cx="720079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Школа будущих президентов Соликамского городского округа «Будь первым!»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Сессия 2.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Навыки будущего: что делает человека лидером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главная в жизни профессия – быть </a:t>
            </a:r>
            <a:r>
              <a:rPr lang="ru-RU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человеком</a:t>
            </a:r>
            <a:r>
              <a:rPr lang="ru-RU" sz="2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–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своё дело, не тратить энергию на доказательство, продвигать свои идеи и действия. В любом отрицательном искать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положительное и </a:t>
            </a:r>
            <a:r>
              <a:rPr lang="ru-RU" sz="18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</a:t>
            </a:r>
            <a:r>
              <a:rPr lang="ru-RU" sz="18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ить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себя!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91837" y="1515689"/>
            <a:ext cx="4003964" cy="3028950"/>
          </a:xfrm>
          <a:prstGeom prst="rect">
            <a:avLst/>
          </a:prstGeo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716" y="1585990"/>
            <a:ext cx="4038600" cy="3008190"/>
          </a:xfrm>
        </p:spPr>
      </p:pic>
      <p:sp>
        <p:nvSpPr>
          <p:cNvPr id="9" name="Прямоугольник 8"/>
          <p:cNvSpPr/>
          <p:nvPr/>
        </p:nvSpPr>
        <p:spPr>
          <a:xfrm>
            <a:off x="457200" y="4941168"/>
            <a:ext cx="4330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Голованов Виктор Петрович</a:t>
            </a:r>
            <a:r>
              <a:rPr lang="ru-RU" dirty="0" smtClean="0">
                <a:solidFill>
                  <a:srgbClr val="000000"/>
                </a:solidFill>
                <a:latin typeface="-apple-system"/>
              </a:rPr>
              <a:t>, </a:t>
            </a:r>
          </a:p>
          <a:p>
            <a:pPr algn="just"/>
            <a:r>
              <a:rPr lang="ru-RU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д.п.н</a:t>
            </a:r>
            <a:r>
              <a:rPr lang="ru-RU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профессор, ст. научный сотрудник ФГБНУ «Институт изучения детства, семьи и воспитания Российской академии образования</a:t>
            </a:r>
            <a:r>
              <a:rPr lang="ru-RU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4788024" y="4561096"/>
            <a:ext cx="401529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Фришман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Ирина Игоревна</a:t>
            </a:r>
            <a:r>
              <a:rPr lang="ru-RU" dirty="0" smtClean="0"/>
              <a:t>, </a:t>
            </a:r>
          </a:p>
          <a:p>
            <a:pPr algn="just"/>
            <a:r>
              <a:rPr lang="ru-RU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д.п.н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профессор, директор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Научно-практического центра Международного Союза детских общественных объединений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«Союз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пионерских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5446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ЕННОСТЬ </a:t>
            </a:r>
            <a:r>
              <a:rPr lang="ru-RU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Внимательность, заботливость, умение «не паразитировать на людях, которые тебе помогают», </a:t>
            </a:r>
            <a:r>
              <a:rPr lang="ru-RU" sz="2400" dirty="0" smtClean="0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открытость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737" y="2708920"/>
            <a:ext cx="2266963" cy="37170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57200" y="2708920"/>
            <a:ext cx="598700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Лола </a:t>
            </a:r>
            <a:r>
              <a:rPr lang="ru-RU" sz="32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Уткировна</a:t>
            </a:r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Звонарёва </a:t>
            </a:r>
            <a:r>
              <a:rPr lang="ru-RU" dirty="0">
                <a:solidFill>
                  <a:srgbClr val="000000"/>
                </a:solidFill>
                <a:latin typeface="-apple-system"/>
              </a:rPr>
              <a:t>- 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Российский литературовед, критик, историк, искусствовед, автор 15 книг и более 600 статей, переведенных на 11 языков, постоянный участник международных конгрессов, профессор, доктор исторических наук, Почётный работник сферы молодежной политики РФ, главный редактор альманаха «Литературные знакомства», директор альманаха «Серебряные сверчки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349365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ГУО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ГУО</Template>
  <TotalTime>1439</TotalTime>
  <Words>1568</Words>
  <Application>Microsoft Office PowerPoint</Application>
  <PresentationFormat>Экран (4:3)</PresentationFormat>
  <Paragraphs>187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шаблон ГУО</vt:lpstr>
      <vt:lpstr>           Потехина Екатерина Николаевна,  начальник отдела развития воспитания и  дополнительного образования управления  образования Соликамского городского округа Краевой педагогический  фестиваль  креативных идей и практик  «Время первых» 23.08.2021 г.                     </vt:lpstr>
      <vt:lpstr>  Летний онлайн-лагерь «Школа будущих президентов  «Будь первым!» в Соликамске!   </vt:lpstr>
      <vt:lpstr>Слайд 3</vt:lpstr>
      <vt:lpstr>« </vt:lpstr>
      <vt:lpstr> </vt:lpstr>
      <vt:lpstr>Слайд 6</vt:lpstr>
      <vt:lpstr>Слайд 7</vt:lpstr>
      <vt:lpstr>Самая главная в жизни профессия – быть человеком! Наша задача – делать своё дело, не тратить энергию на доказательство, продвигать свои идеи и действия. В любом отрицательном искать положительное и ВЕРить в себя!</vt:lpstr>
      <vt:lpstr>   УВЕРЕННОСТЬ -  Внимательность, заботливость, умение «не паразитировать на людях, которые тебе помогают», открытость </vt:lpstr>
      <vt:lpstr>Готовность к ответственности, умение внушать ДОВЕРИЕ и работать в коллективе</vt:lpstr>
      <vt:lpstr>Вся жизнь – череда рисков!</vt:lpstr>
      <vt:lpstr>Осознанно учиться всю жизнь  - ключ  к движению вперёд</vt:lpstr>
      <vt:lpstr>Дети – само совершенство!  Дружить с ними – одно удовольствие!</vt:lpstr>
      <vt:lpstr>Честность, готовность к изменениям и препятствиям. Эмоциональный интеллект, умение преодолевать современные вызовы, делать мир ярче, лучше и интереснее. Читать! </vt:lpstr>
      <vt:lpstr>Мобильность, уступчивость, не бояться ломать стереотипы; желание быть всегда и везде, брать от жизни всё; стремление достичь идеала, пускай порой и недостижимого; soft skills</vt:lpstr>
      <vt:lpstr>Слайд 16</vt:lpstr>
      <vt:lpstr>Слайд 17</vt:lpstr>
      <vt:lpstr>Слайд 18</vt:lpstr>
      <vt:lpstr>Слайд 19</vt:lpstr>
    </vt:vector>
  </TitlesOfParts>
  <Company>AdmSolkam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Стратегические сессии развития системы дополнительного образования</dc:title>
  <dc:creator>epotehina</dc:creator>
  <cp:lastModifiedBy>epotehina</cp:lastModifiedBy>
  <cp:revision>165</cp:revision>
  <dcterms:created xsi:type="dcterms:W3CDTF">2020-11-27T12:08:36Z</dcterms:created>
  <dcterms:modified xsi:type="dcterms:W3CDTF">2021-08-23T04:51:45Z</dcterms:modified>
</cp:coreProperties>
</file>