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3" r:id="rId2"/>
    <p:sldId id="271" r:id="rId3"/>
    <p:sldId id="274" r:id="rId4"/>
    <p:sldId id="288" r:id="rId5"/>
    <p:sldId id="286" r:id="rId6"/>
    <p:sldId id="294" r:id="rId7"/>
    <p:sldId id="296" r:id="rId8"/>
    <p:sldId id="295" r:id="rId9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 человек, принявших участие во всех мероприятиях естественнонаучной направленности</a:t>
            </a:r>
            <a:endParaRPr lang="ru-RU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человек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Лист1!$A$2:$A$47</c:f>
              <c:strCache>
                <c:ptCount val="45"/>
                <c:pt idx="0">
                  <c:v>Александровский МО</c:v>
                </c:pt>
                <c:pt idx="1">
                  <c:v>Бардымский МО</c:v>
                </c:pt>
                <c:pt idx="2">
                  <c:v>ГО г. Березники</c:v>
                </c:pt>
                <c:pt idx="3">
                  <c:v>Березовский МО</c:v>
                </c:pt>
                <c:pt idx="4">
                  <c:v>Большесосновский МО</c:v>
                </c:pt>
                <c:pt idx="5">
                  <c:v>Верещагинский ГО</c:v>
                </c:pt>
                <c:pt idx="6">
                  <c:v>Гайнский МО</c:v>
                </c:pt>
                <c:pt idx="7">
                  <c:v>Горнозаводский ГО</c:v>
                </c:pt>
                <c:pt idx="8">
                  <c:v>Гремячинский ГО</c:v>
                </c:pt>
                <c:pt idx="9">
                  <c:v>ГО г. Губаха</c:v>
                </c:pt>
                <c:pt idx="10">
                  <c:v>Добрянский ГО</c:v>
                </c:pt>
                <c:pt idx="11">
                  <c:v>Еловский МО</c:v>
                </c:pt>
                <c:pt idx="12">
                  <c:v>ГО ЗАТО Звездный</c:v>
                </c:pt>
                <c:pt idx="13">
                  <c:v>Ильинский ГО</c:v>
                </c:pt>
                <c:pt idx="14">
                  <c:v>Карагайский МО</c:v>
                </c:pt>
                <c:pt idx="15">
                  <c:v>ГО Город Кизел</c:v>
                </c:pt>
                <c:pt idx="16">
                  <c:v>Кишертский МО</c:v>
                </c:pt>
                <c:pt idx="17">
                  <c:v>Косинский МО</c:v>
                </c:pt>
                <c:pt idx="18">
                  <c:v>Кочевский МО</c:v>
                </c:pt>
                <c:pt idx="19">
                  <c:v>Красновишерский ГО</c:v>
                </c:pt>
                <c:pt idx="20">
                  <c:v>Краснокамский ГО</c:v>
                </c:pt>
                <c:pt idx="21">
                  <c:v>ГО Город Кудымкар</c:v>
                </c:pt>
                <c:pt idx="22">
                  <c:v>Кудымкарский МО</c:v>
                </c:pt>
                <c:pt idx="23">
                  <c:v>Куединский МО</c:v>
                </c:pt>
                <c:pt idx="24">
                  <c:v>Кунгурский МО</c:v>
                </c:pt>
                <c:pt idx="25">
                  <c:v>Лысьвенский ГО</c:v>
                </c:pt>
                <c:pt idx="26">
                  <c:v>Нытвенский ГО</c:v>
                </c:pt>
                <c:pt idx="27">
                  <c:v>Октябрьский ГО</c:v>
                </c:pt>
                <c:pt idx="28">
                  <c:v>Ординский МО</c:v>
                </c:pt>
                <c:pt idx="29">
                  <c:v>Осинский ГО</c:v>
                </c:pt>
                <c:pt idx="30">
                  <c:v>Оханский ГО</c:v>
                </c:pt>
                <c:pt idx="31">
                  <c:v>Очерский ГО</c:v>
                </c:pt>
                <c:pt idx="32">
                  <c:v>Пермский ГО</c:v>
                </c:pt>
                <c:pt idx="33">
                  <c:v>Пермский МР</c:v>
                </c:pt>
                <c:pt idx="34">
                  <c:v>Сивинский МО</c:v>
                </c:pt>
                <c:pt idx="35">
                  <c:v>Соликамский ГО</c:v>
                </c:pt>
                <c:pt idx="36">
                  <c:v>Суксунский ГО</c:v>
                </c:pt>
                <c:pt idx="37">
                  <c:v>Уинский МО</c:v>
                </c:pt>
                <c:pt idx="38">
                  <c:v>Чайковский ГО</c:v>
                </c:pt>
                <c:pt idx="39">
                  <c:v>Частинский МО</c:v>
                </c:pt>
                <c:pt idx="40">
                  <c:v>Чердынский ГО</c:v>
                </c:pt>
                <c:pt idx="41">
                  <c:v>Чернушинский ГО</c:v>
                </c:pt>
                <c:pt idx="42">
                  <c:v>Чусовской ГО</c:v>
                </c:pt>
                <c:pt idx="43">
                  <c:v>Юрлинский МО</c:v>
                </c:pt>
                <c:pt idx="44">
                  <c:v>Юсьвинский МО</c:v>
                </c:pt>
              </c:strCache>
            </c:strRef>
          </c:cat>
          <c:val>
            <c:numRef>
              <c:f>Лист1!$B$2:$B$47</c:f>
              <c:numCache>
                <c:formatCode>0</c:formatCode>
                <c:ptCount val="46"/>
                <c:pt idx="0">
                  <c:v>14</c:v>
                </c:pt>
                <c:pt idx="1">
                  <c:v>90</c:v>
                </c:pt>
                <c:pt idx="2">
                  <c:v>245</c:v>
                </c:pt>
                <c:pt idx="3">
                  <c:v>24</c:v>
                </c:pt>
                <c:pt idx="4">
                  <c:v>14</c:v>
                </c:pt>
                <c:pt idx="5">
                  <c:v>12</c:v>
                </c:pt>
                <c:pt idx="6">
                  <c:v>10</c:v>
                </c:pt>
                <c:pt idx="7">
                  <c:v>15</c:v>
                </c:pt>
                <c:pt idx="8">
                  <c:v>1</c:v>
                </c:pt>
                <c:pt idx="9">
                  <c:v>78</c:v>
                </c:pt>
                <c:pt idx="10">
                  <c:v>18</c:v>
                </c:pt>
                <c:pt idx="11">
                  <c:v>35</c:v>
                </c:pt>
                <c:pt idx="12">
                  <c:v>104</c:v>
                </c:pt>
                <c:pt idx="13">
                  <c:v>66</c:v>
                </c:pt>
                <c:pt idx="14">
                  <c:v>47</c:v>
                </c:pt>
                <c:pt idx="15">
                  <c:v>7</c:v>
                </c:pt>
                <c:pt idx="16">
                  <c:v>7</c:v>
                </c:pt>
                <c:pt idx="17">
                  <c:v>27</c:v>
                </c:pt>
                <c:pt idx="18">
                  <c:v>41</c:v>
                </c:pt>
                <c:pt idx="19">
                  <c:v>139</c:v>
                </c:pt>
                <c:pt idx="20">
                  <c:v>58</c:v>
                </c:pt>
                <c:pt idx="21">
                  <c:v>58</c:v>
                </c:pt>
                <c:pt idx="22">
                  <c:v>91</c:v>
                </c:pt>
                <c:pt idx="23">
                  <c:v>72</c:v>
                </c:pt>
                <c:pt idx="24">
                  <c:v>241</c:v>
                </c:pt>
                <c:pt idx="25">
                  <c:v>80</c:v>
                </c:pt>
                <c:pt idx="26">
                  <c:v>36</c:v>
                </c:pt>
                <c:pt idx="27">
                  <c:v>44</c:v>
                </c:pt>
                <c:pt idx="28">
                  <c:v>38</c:v>
                </c:pt>
                <c:pt idx="29">
                  <c:v>16</c:v>
                </c:pt>
                <c:pt idx="30">
                  <c:v>3</c:v>
                </c:pt>
                <c:pt idx="31">
                  <c:v>109</c:v>
                </c:pt>
                <c:pt idx="32">
                  <c:v>766</c:v>
                </c:pt>
                <c:pt idx="33">
                  <c:v>253</c:v>
                </c:pt>
                <c:pt idx="34">
                  <c:v>22</c:v>
                </c:pt>
                <c:pt idx="35">
                  <c:v>278</c:v>
                </c:pt>
                <c:pt idx="36">
                  <c:v>50</c:v>
                </c:pt>
                <c:pt idx="37">
                  <c:v>31</c:v>
                </c:pt>
                <c:pt idx="38">
                  <c:v>130</c:v>
                </c:pt>
                <c:pt idx="39">
                  <c:v>46</c:v>
                </c:pt>
                <c:pt idx="40">
                  <c:v>135</c:v>
                </c:pt>
                <c:pt idx="41">
                  <c:v>49</c:v>
                </c:pt>
                <c:pt idx="42">
                  <c:v>159</c:v>
                </c:pt>
                <c:pt idx="43">
                  <c:v>1</c:v>
                </c:pt>
                <c:pt idx="4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3B-44E7-A17F-250726923D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45856"/>
        <c:axId val="195275584"/>
      </c:lineChart>
      <c:catAx>
        <c:axId val="95545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95275584"/>
        <c:crosses val="autoZero"/>
        <c:auto val="1"/>
        <c:lblAlgn val="ctr"/>
        <c:lblOffset val="100"/>
        <c:noMultiLvlLbl val="0"/>
      </c:catAx>
      <c:valAx>
        <c:axId val="195275584"/>
        <c:scaling>
          <c:orientation val="minMax"/>
          <c:max val="8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95545856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5105A-9011-4E0A-AAD8-02CC189E2804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D43E7-37DB-434E-93E2-6E1B8C676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015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БЫЛО / ЕСТЬ НА ДАННЫЙ МОМЕНТ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A09-3758-44C6-8B92-79F43844EB1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847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БЫЛО / ЕСТЬ НА ДАННЫЙ МОМЕНТ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A09-3758-44C6-8B92-79F43844EB1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0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0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9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023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7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9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70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1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8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1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6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1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0781-0894-4012-A221-EA90C8FFF62D}" type="datetimeFigureOut">
              <a:rPr lang="ru-RU" smtClean="0"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2E77F-4649-4FA9-B458-83C93DC3B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09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zdrav_pk" TargetMode="External"/><Relationship Id="rId2" Type="http://schemas.openxmlformats.org/officeDocument/2006/relationships/hyperlink" Target="https://vk.com/eko_odod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public205240721" TargetMode="External"/><Relationship Id="rId2" Type="http://schemas.openxmlformats.org/officeDocument/2006/relationships/hyperlink" Target="https://muraveynik59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9003" y="2014562"/>
            <a:ext cx="8567654" cy="2448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 тенденциях экологического образования и воспитания в Пермском крае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4898306"/>
            <a:ext cx="8417840" cy="184539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300" dirty="0" err="1" smtClean="0">
                <a:solidFill>
                  <a:prstClr val="black"/>
                </a:solidFill>
              </a:rPr>
              <a:t>Чащинова</a:t>
            </a:r>
            <a:r>
              <a:rPr lang="ru-RU" sz="2300" dirty="0" smtClean="0">
                <a:solidFill>
                  <a:prstClr val="black"/>
                </a:solidFill>
              </a:rPr>
              <a:t> Анна Вадимовна</a:t>
            </a:r>
            <a:r>
              <a:rPr lang="ru-RU" sz="2300" dirty="0">
                <a:solidFill>
                  <a:prstClr val="black"/>
                </a:solidFill>
              </a:rPr>
              <a:t/>
            </a:r>
            <a:br>
              <a:rPr lang="ru-RU" sz="2300" dirty="0">
                <a:solidFill>
                  <a:prstClr val="black"/>
                </a:solidFill>
              </a:rPr>
            </a:br>
            <a:r>
              <a:rPr lang="ru-RU" sz="2300" dirty="0" smtClean="0">
                <a:solidFill>
                  <a:prstClr val="black"/>
                </a:solidFill>
              </a:rPr>
              <a:t>краевой ресурсный центр </a:t>
            </a:r>
            <a:r>
              <a:rPr lang="ru-RU" sz="2300" dirty="0" smtClean="0">
                <a:solidFill>
                  <a:prstClr val="black"/>
                </a:solidFill>
              </a:rPr>
              <a:t>по здоровьесбережению и экологии </a:t>
            </a:r>
            <a:endParaRPr lang="ru-RU" sz="2300" dirty="0" smtClean="0">
              <a:solidFill>
                <a:prstClr val="black"/>
              </a:solidFill>
            </a:endParaRPr>
          </a:p>
          <a:p>
            <a:pPr algn="l"/>
            <a:r>
              <a:rPr lang="ru-RU" sz="2300" dirty="0">
                <a:solidFill>
                  <a:srgbClr val="333333"/>
                </a:solidFill>
                <a:ea typeface="Verdana" panose="020B0604030504040204" pitchFamily="34" charset="0"/>
              </a:rPr>
              <a:t>Группа ВК: </a:t>
            </a:r>
            <a:r>
              <a:rPr lang="en-US" sz="2300" dirty="0">
                <a:solidFill>
                  <a:srgbClr val="333333"/>
                </a:solidFill>
                <a:ea typeface="Verdana" panose="020B0604030504040204" pitchFamily="34" charset="0"/>
                <a:hlinkClick r:id="rId2"/>
              </a:rPr>
              <a:t>https://vk.com/eko_odod</a:t>
            </a:r>
            <a:r>
              <a:rPr lang="ru-RU" sz="2300" dirty="0">
                <a:solidFill>
                  <a:srgbClr val="333333"/>
                </a:solidFill>
                <a:ea typeface="Verdana" panose="020B0604030504040204" pitchFamily="34" charset="0"/>
              </a:rPr>
              <a:t>, </a:t>
            </a:r>
            <a:r>
              <a:rPr lang="en-US" sz="2300" dirty="0">
                <a:solidFill>
                  <a:srgbClr val="333333"/>
                </a:solidFill>
                <a:ea typeface="Verdana" panose="020B0604030504040204" pitchFamily="34" charset="0"/>
                <a:hlinkClick r:id="rId3"/>
              </a:rPr>
              <a:t>https://vk.com/zdrav_pk</a:t>
            </a:r>
            <a:r>
              <a:rPr lang="ru-RU" sz="2300" dirty="0">
                <a:solidFill>
                  <a:srgbClr val="333333"/>
                </a:solidFill>
                <a:ea typeface="Verdana" panose="020B0604030504040204" pitchFamily="34" charset="0"/>
              </a:rPr>
              <a:t> </a:t>
            </a:r>
          </a:p>
          <a:p>
            <a:pPr algn="l"/>
            <a:r>
              <a:rPr lang="ru-RU" sz="2300" dirty="0" smtClean="0">
                <a:solidFill>
                  <a:prstClr val="black"/>
                </a:solidFill>
              </a:rPr>
              <a:t>89519427207</a:t>
            </a:r>
            <a:r>
              <a:rPr lang="ru-RU" sz="2300" dirty="0">
                <a:solidFill>
                  <a:prstClr val="black"/>
                </a:solidFill>
              </a:rPr>
              <a:t>		</a:t>
            </a:r>
            <a:r>
              <a:rPr lang="ru-RU" sz="2300" dirty="0" smtClean="0">
                <a:solidFill>
                  <a:prstClr val="black"/>
                </a:solidFill>
              </a:rPr>
              <a:t>                                            </a:t>
            </a:r>
            <a:r>
              <a:rPr lang="ru-RU" sz="2000" dirty="0">
                <a:solidFill>
                  <a:prstClr val="black"/>
                </a:solidFill>
              </a:rPr>
              <a:t>				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09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9849578" y="152567"/>
            <a:ext cx="42766" cy="6624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9997119" y="69272"/>
            <a:ext cx="2103178" cy="6717223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Основное содержание:</a:t>
            </a:r>
          </a:p>
          <a:p>
            <a:pPr>
              <a:defRPr/>
            </a:pPr>
            <a:endParaRPr lang="ru-RU" sz="105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предоставление обучающимся образовательных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организаций, а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также детям, занимающимся в иных организациях, условий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физического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совершенствования на основе регулярных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занятий физкультурой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спортом в соответствии с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индивидуальными способностями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склонностями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детей</a:t>
            </a:r>
          </a:p>
          <a:p>
            <a:pPr marL="171450" indent="-171450">
              <a:buFontTx/>
              <a:buChar char="-"/>
              <a:defRPr/>
            </a:pPr>
            <a:endParaRPr lang="ru-RU" sz="10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использование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потенциала спортивной деятельности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профилактики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асоциального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поведения регулярные занятия физической культурой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спортом</a:t>
            </a:r>
          </a:p>
          <a:p>
            <a:pPr marL="171450" indent="-171450">
              <a:buFontTx/>
              <a:buChar char="-"/>
              <a:defRPr/>
            </a:pPr>
            <a:endParaRPr lang="ru-RU" sz="10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содействие проведению массовых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общественно-спортивных мероприятий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привлечение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 участию в них детей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1968500" y="1480762"/>
            <a:ext cx="54102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2021 г.:</a:t>
            </a:r>
          </a:p>
          <a:p>
            <a:pPr>
              <a:defRPr/>
            </a:pPr>
            <a:r>
              <a:rPr lang="ru-RU" sz="105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КРАЕВОЙ РЕСУРСНЫЙ ЦЕНТР ПО ЗДОРОВЬЕСБЕРЕЖЕНИЮ И ЭКОЛОГИИ (РЕСУРСНЫЙ </a:t>
            </a:r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ЦЕНТР РАЗВИТИЯ КОМПЕТЕНЦИЙ ЗДОРОВЬЕОРИЕНТИРОВАННОГО ПОВЕДЕНИЯ ДЕТЕЙ И МОЛОДЁЖИ ПЕРМСКОГО </a:t>
            </a:r>
            <a:r>
              <a:rPr lang="ru-RU" sz="105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КРАЯ)</a:t>
            </a:r>
            <a:r>
              <a:rPr lang="ru-RU" sz="105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" descr="https://sun9-33.userapi.com/c830108/v830108565/17e9c7/ZhCLo7mFfx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7" t="10779" r="16130" b="15047"/>
          <a:stretch/>
        </p:blipFill>
        <p:spPr bwMode="auto">
          <a:xfrm>
            <a:off x="430512" y="1120217"/>
            <a:ext cx="1433213" cy="145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671926" y="2816560"/>
            <a:ext cx="8343265" cy="129641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Цели и задачи: </a:t>
            </a: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chemeClr val="tx1"/>
                </a:solidFill>
              </a:rPr>
              <a:t>Организация и проведение событий для детей и молодежи по пропаганде ЗОЖ и </a:t>
            </a:r>
            <a:r>
              <a:rPr lang="ru-RU" sz="1200" dirty="0" err="1">
                <a:solidFill>
                  <a:schemeClr val="tx1"/>
                </a:solidFill>
              </a:rPr>
              <a:t>здоровьеориентированного</a:t>
            </a:r>
            <a:r>
              <a:rPr lang="ru-RU" sz="1200" dirty="0">
                <a:solidFill>
                  <a:schemeClr val="tx1"/>
                </a:solidFill>
              </a:rPr>
              <a:t> поведения, а также методическое, организационное и информационное сопровождение мероприятий, направленных на создание положительного контента среди молодежи, формирование образа позитивного (здорового) будущего у детей, сопровождение пропагандистской деятельности педагогических работников</a:t>
            </a:r>
          </a:p>
          <a:p>
            <a:pPr marL="228600" indent="-228600">
              <a:buAutoNum type="arabicPeriod"/>
            </a:pP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</a:pPr>
            <a:r>
              <a:rPr lang="ru-RU" sz="1200" dirty="0" smtClean="0">
                <a:solidFill>
                  <a:schemeClr val="tx1"/>
                </a:solidFill>
              </a:rPr>
              <a:t>Системная </a:t>
            </a:r>
            <a:r>
              <a:rPr lang="ru-RU" sz="1200" dirty="0">
                <a:solidFill>
                  <a:schemeClr val="tx1"/>
                </a:solidFill>
              </a:rPr>
              <a:t>работа с детскими и молодежными объединениями, занимающимися пропагандой ЗОЖ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71926" y="195420"/>
            <a:ext cx="9242895" cy="83099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Направление 6. «Физическое воспитание и формирование культуры здоровья»</a:t>
            </a:r>
            <a:endParaRPr lang="ru-RU" sz="24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592740" y="4274629"/>
            <a:ext cx="3135169" cy="25160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«Планируемые результаты и показатели»</a:t>
            </a:r>
          </a:p>
          <a:p>
            <a:pPr marL="171450" indent="-171450">
              <a:buFontTx/>
              <a:buChar char="-"/>
              <a:defRPr/>
            </a:pP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общее количество участников, вовлечённых в деятельность ресурсного центра, – не менее 10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</a:p>
          <a:p>
            <a:pPr marL="171450" indent="-171450">
              <a:buFontTx/>
              <a:buChar char="-"/>
              <a:defRPr/>
            </a:pPr>
            <a:endParaRPr lang="ru-RU" sz="10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Количество региональных мероприятий – 10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105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Количество территорий – 46 муниципальных образований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105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обеспечение участия детей и педагогов в мероприятиях на Федеральном уровне – 100% 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3871925" y="4274629"/>
            <a:ext cx="5276645" cy="25160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Основная деятельность как РЦ: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 Проведение </a:t>
            </a: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мероприятий по сопровождению детских и молодёжных объединений, занимающихся пропагандой здорового образа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жизни;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-Информационное сопровождение деятельности;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Подготовка, издание и тиражирование методических и дидактических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материалов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Отправка делегаций от Пермского края на межрегиональные и всероссийские слёты, конкурсы, конференции,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форумы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Проведение </a:t>
            </a: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региональных мероприятий ресурсного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центра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Проведение итогового фестиваля здоровья и лучших практик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здоровьесбережения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05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Привлечение специалистов (экспертов, членов жюри, спикеров) для проведения мероприятий и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конкурсов</a:t>
            </a:r>
          </a:p>
        </p:txBody>
      </p:sp>
    </p:spTree>
    <p:extLst>
      <p:ext uri="{BB962C8B-B14F-4D97-AF65-F5344CB8AC3E}">
        <p14:creationId xmlns:p14="http://schemas.microsoft.com/office/powerpoint/2010/main" val="33597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3248528" y="1030661"/>
            <a:ext cx="283763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КРАЕВЫЕ ОЛИМПИАДЫ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89532" y="905953"/>
            <a:ext cx="283763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КРАЕВОЙ РЕСУРСНЫЙ ЦЕНТР ПО ЗДОРОВЬЕСБЕРЕЖЕНИЮ И ЭКОЛОГИИ</a:t>
            </a:r>
            <a:r>
              <a:rPr lang="ru-RU" sz="105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311856" y="2710625"/>
            <a:ext cx="2658196" cy="170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dirty="0"/>
              <a:t>Реализация программ </a:t>
            </a:r>
          </a:p>
          <a:p>
            <a:pPr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dirty="0"/>
              <a:t>Организация массовых мероприятий</a:t>
            </a:r>
          </a:p>
          <a:p>
            <a:pPr>
              <a:defRPr/>
            </a:pPr>
            <a:r>
              <a:rPr lang="ru-RU" sz="1050" dirty="0"/>
              <a:t>- обеспечение участия победителей во Всероссийских этапах мероприятий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dirty="0"/>
              <a:t>Повышение профессионального уровня педагогических работников Пермского края</a:t>
            </a:r>
          </a:p>
          <a:p>
            <a:pPr>
              <a:defRPr/>
            </a:pPr>
            <a:r>
              <a:rPr lang="ru-RU" sz="1050" dirty="0"/>
              <a:t>-Издание методической продукции</a:t>
            </a:r>
          </a:p>
          <a:p>
            <a:pPr>
              <a:defRPr/>
            </a:pPr>
            <a:r>
              <a:rPr lang="ru-RU" sz="1050" dirty="0"/>
              <a:t>-Информационное сопровождение деятельности</a:t>
            </a: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72883" y="5761729"/>
            <a:ext cx="2658196" cy="9464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КОЛИЧЕСТВО ОБЪЕДИНЕНИЙ</a:t>
            </a:r>
            <a:r>
              <a:rPr lang="ru-RU" sz="105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ЕСТЕСТВЕННОНАУЧНОЙ НАПРАВЛЕННОСТИ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554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6745082" y="1483034"/>
            <a:ext cx="2763152" cy="184665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ТЕРРИТОРИИ – ЛИДЕРЫ ПО ЧИСЛУ ОБЪЕДИНЕНИЙ ЕСТЕСТВЕННОНАУЧНОЙ НАПРАВЛЕННОСТИ</a:t>
            </a:r>
          </a:p>
          <a:p>
            <a:pPr algn="ctr">
              <a:defRPr/>
            </a:pPr>
            <a:endParaRPr lang="ru-RU" sz="12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Пермский район (74)</a:t>
            </a:r>
          </a:p>
          <a:p>
            <a:pPr algn="ctr">
              <a:defRPr/>
            </a:pPr>
            <a:r>
              <a:rPr lang="ru-RU" sz="1200" dirty="0" err="1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Краснокамский</a:t>
            </a:r>
            <a:r>
              <a:rPr lang="ru-RU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ГО (67)</a:t>
            </a:r>
          </a:p>
          <a:p>
            <a:pPr algn="ctr">
              <a:defRPr/>
            </a:pPr>
            <a:r>
              <a:rPr lang="ru-RU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г. Березники (61)</a:t>
            </a:r>
          </a:p>
          <a:p>
            <a:pPr algn="ctr">
              <a:defRPr/>
            </a:pPr>
            <a:r>
              <a:rPr lang="ru-RU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г. Пермь (48)</a:t>
            </a:r>
          </a:p>
          <a:p>
            <a:pPr algn="ctr">
              <a:defRPr/>
            </a:pPr>
            <a:r>
              <a:rPr lang="ru-RU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Кунгурский район (38)</a:t>
            </a:r>
            <a:endParaRPr lang="ru-RU" sz="1200" b="1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3169355" y="1302531"/>
            <a:ext cx="3219171" cy="15465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Основные РЕЗУЛЬТАТЫ РАБОТЫ:</a:t>
            </a:r>
          </a:p>
          <a:p>
            <a:pPr marL="171450" indent="-171450">
              <a:buFontTx/>
              <a:buChar char="-"/>
              <a:defRPr/>
            </a:pPr>
            <a:r>
              <a:rPr lang="ru-RU" sz="1050" dirty="0"/>
              <a:t>Лесоведение, медицина и сельское хозяйство </a:t>
            </a:r>
          </a:p>
          <a:p>
            <a:pPr marL="171450" indent="-171450">
              <a:buFontTx/>
              <a:buChar char="-"/>
              <a:defRPr/>
            </a:pPr>
            <a:r>
              <a:rPr lang="ru-RU" sz="1050" dirty="0"/>
              <a:t>Количество участников регионального очного этапа ежегодно составляет 300 чел. </a:t>
            </a:r>
          </a:p>
          <a:p>
            <a:pPr marL="171450" indent="-171450">
              <a:buFontTx/>
              <a:buChar char="-"/>
              <a:defRPr/>
            </a:pPr>
            <a:r>
              <a:rPr lang="ru-RU" sz="1050" dirty="0"/>
              <a:t>Победители и призеры (11 классы) получают дополнительные баллы к ЕГЭ при поступлении  в профильные ВУЗы Пермского края: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ru-RU" sz="1050" dirty="0"/>
              <a:t>Медицинский университет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ru-RU" sz="1050" dirty="0"/>
              <a:t>Аграрно-технологический университет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6610598" y="1043450"/>
            <a:ext cx="283763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МУНИЦИПАЛЬНЫЕ УДО</a:t>
            </a: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6745082" y="3447114"/>
            <a:ext cx="276315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ПОПУЛЯРНЫЕ НАПРАВЛЕНИЯ ЕСТЕСТВЕННОНАУЧНОГО ТВОРЧЕСТВА</a:t>
            </a:r>
          </a:p>
          <a:p>
            <a:pPr algn="ctr">
              <a:defRPr/>
            </a:pPr>
            <a:r>
              <a:rPr lang="ru-RU" sz="1050" b="1" dirty="0"/>
              <a:t>- исследовательская деятельность – 1243 чел.</a:t>
            </a:r>
          </a:p>
          <a:p>
            <a:pPr marL="171450" indent="-171450" algn="ctr">
              <a:buFontTx/>
              <a:buChar char="-"/>
              <a:defRPr/>
            </a:pPr>
            <a:r>
              <a:rPr lang="ru-RU" sz="1050" b="1" dirty="0"/>
              <a:t>социально-значимая, общественная деятельность – 871 чел. </a:t>
            </a:r>
          </a:p>
          <a:p>
            <a:pPr marL="171450" indent="-171450" algn="ctr">
              <a:buFontTx/>
              <a:buChar char="-"/>
              <a:defRPr/>
            </a:pPr>
            <a:r>
              <a:rPr lang="ru-RU" sz="1050" b="1" dirty="0"/>
              <a:t> интернет-проекты – 456 чел.</a:t>
            </a:r>
          </a:p>
        </p:txBody>
      </p:sp>
      <p:pic>
        <p:nvPicPr>
          <p:cNvPr id="2050" name="Picture 2" descr="https://sun9-33.userapi.com/c830108/v830108565/17e9c7/ZhCLo7mFfx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7" t="10779" r="16130" b="15047"/>
          <a:stretch/>
        </p:blipFill>
        <p:spPr bwMode="auto">
          <a:xfrm>
            <a:off x="228118" y="1418719"/>
            <a:ext cx="1060276" cy="107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89532" y="4520582"/>
            <a:ext cx="2651893" cy="11541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Численность обучающихся, занимающихся по программам ЕСТЕСТВЕННОНАУЧНОЙ</a:t>
            </a:r>
          </a:p>
          <a:p>
            <a:pPr algn="ctr">
              <a:defRPr/>
            </a:pPr>
            <a:r>
              <a:rPr lang="ru-RU" sz="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направленности </a:t>
            </a:r>
          </a:p>
          <a:p>
            <a:pPr algn="ctr">
              <a:defRPr/>
            </a:pPr>
            <a:r>
              <a:rPr lang="ru-RU" sz="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(всего по Пермскому краю, чел.)</a:t>
            </a:r>
          </a:p>
          <a:p>
            <a:pPr algn="ctr">
              <a:defRPr/>
            </a:pPr>
            <a:r>
              <a:rPr lang="ru-RU" sz="9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10 033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19032" y="1645757"/>
            <a:ext cx="18914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/>
              <a:t>Пермь, </a:t>
            </a:r>
            <a:r>
              <a:rPr lang="ru-RU" sz="1100" b="1" dirty="0" smtClean="0"/>
              <a:t>ГУ ДО «Пермский краевой центр «Муравейник»</a:t>
            </a:r>
            <a:endParaRPr lang="ru-RU" sz="1100" b="1" dirty="0"/>
          </a:p>
          <a:p>
            <a:r>
              <a:rPr lang="ru-RU" sz="1100" b="1" dirty="0" smtClean="0"/>
              <a:t>89519427207</a:t>
            </a:r>
            <a:endParaRPr lang="ru-RU" sz="11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455" y="4973897"/>
            <a:ext cx="2525782" cy="17224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28" y="4804226"/>
            <a:ext cx="2837639" cy="1892129"/>
          </a:xfrm>
          <a:prstGeom prst="rect">
            <a:avLst/>
          </a:prstGeom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10020890" y="134913"/>
            <a:ext cx="42766" cy="6624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10104547" y="1011609"/>
            <a:ext cx="1944279" cy="4293483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Основное содержание:</a:t>
            </a:r>
          </a:p>
          <a:p>
            <a:pPr>
              <a:defRPr/>
            </a:pPr>
            <a:endParaRPr lang="ru-RU" sz="105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у детей и их родителей экологической культуры,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бережного отношения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 родной земле, природным богатствам России и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мира</a:t>
            </a:r>
          </a:p>
          <a:p>
            <a:pPr marL="171450" indent="-171450">
              <a:buFontTx/>
              <a:buChar char="-"/>
              <a:defRPr/>
            </a:pPr>
            <a:endParaRPr lang="ru-RU" sz="10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воспитание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чувства ответственности за состояние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природных ресурсов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умений и навыков разумного природопользования, </a:t>
            </a: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нетерпимого отношения </a:t>
            </a:r>
            <a:r>
              <a:rPr lang="ru-RU" sz="10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 действиям, приносящим вред экологии</a:t>
            </a: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671926" y="380086"/>
            <a:ext cx="9242895" cy="46166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Направление 8. «Экологическое воспитание»</a:t>
            </a:r>
            <a:endParaRPr lang="ru-RU" sz="24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123" y="3038352"/>
            <a:ext cx="3239147" cy="165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6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3292"/>
            <a:ext cx="12192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Раздел: Интеллектуальная и учебно-исследовательская деятельность.</a:t>
            </a:r>
            <a:endParaRPr lang="ru-RU" sz="1200" dirty="0"/>
          </a:p>
          <a:p>
            <a:pPr lvl="3"/>
            <a:r>
              <a:rPr lang="ru-RU" sz="1400" dirty="0"/>
              <a:t>Региональный этап Всероссийского юниорского лесного конкурса «Подрост» </a:t>
            </a:r>
            <a:endParaRPr lang="ru-RU" sz="1200" dirty="0"/>
          </a:p>
          <a:p>
            <a:pPr lvl="3"/>
            <a:r>
              <a:rPr lang="ru-RU" sz="1400" dirty="0"/>
              <a:t>Региональный этап Всероссийского конкурса юных исследователей окружающей среды 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сельскому хозяйству 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лесоведению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медицине</a:t>
            </a:r>
            <a:endParaRPr lang="ru-RU" sz="1200" dirty="0"/>
          </a:p>
          <a:p>
            <a:pPr lvl="3"/>
            <a:r>
              <a:rPr lang="ru-RU" sz="1400" dirty="0"/>
              <a:t>Региональный конкурс «Эколог-исследователь»</a:t>
            </a:r>
            <a:endParaRPr lang="ru-RU" sz="1200" dirty="0"/>
          </a:p>
          <a:p>
            <a:pPr lvl="3"/>
            <a:r>
              <a:rPr lang="ru-RU" sz="1400" dirty="0"/>
              <a:t>Краевой конкурс «Чистая вода» среди учащихся и молодежи Пермского края (региональный этап Российского национального юниорского водного конкурса)</a:t>
            </a:r>
            <a:endParaRPr lang="ru-RU" sz="1200" dirty="0"/>
          </a:p>
          <a:p>
            <a:pPr lvl="3"/>
            <a:r>
              <a:rPr lang="ru-RU" sz="1400" dirty="0"/>
              <a:t>Региональный этап Всероссийского конкурса «Моя малая родина: природа, культура, этнос»</a:t>
            </a:r>
            <a:endParaRPr lang="ru-RU" sz="1200" dirty="0"/>
          </a:p>
          <a:p>
            <a:r>
              <a:rPr lang="ru-RU" sz="1400" b="1" dirty="0"/>
              <a:t>Раздел: Социально-педагогическая и общественная деятельность.</a:t>
            </a:r>
            <a:endParaRPr lang="ru-RU" sz="1200" dirty="0"/>
          </a:p>
          <a:p>
            <a:pPr lvl="3"/>
            <a:r>
              <a:rPr lang="ru-RU" sz="1400" dirty="0"/>
              <a:t>Региональный конкурс «Юный лесовод» </a:t>
            </a:r>
            <a:endParaRPr lang="ru-RU" sz="1200" dirty="0"/>
          </a:p>
          <a:p>
            <a:pPr lvl="3"/>
            <a:r>
              <a:rPr lang="ru-RU" sz="1400" dirty="0"/>
              <a:t>Региональный юношеский конкурс «Лидер в экологии»</a:t>
            </a:r>
            <a:endParaRPr lang="ru-RU" sz="1200" dirty="0"/>
          </a:p>
          <a:p>
            <a:pPr lvl="3"/>
            <a:r>
              <a:rPr lang="ru-RU" sz="1400" dirty="0"/>
              <a:t>Краевой конкурс природоохранных (экологических) отрядов «Моё зелёное лето» </a:t>
            </a:r>
            <a:endParaRPr lang="ru-RU" sz="1200" dirty="0"/>
          </a:p>
          <a:p>
            <a:pPr lvl="3"/>
            <a:r>
              <a:rPr lang="ru-RU" sz="1400" dirty="0"/>
              <a:t>Краевая конференция по здоровьесбережению </a:t>
            </a:r>
            <a:endParaRPr lang="ru-RU" sz="1200" dirty="0"/>
          </a:p>
          <a:p>
            <a:pPr lvl="3"/>
            <a:r>
              <a:rPr lang="ru-RU" sz="1400" dirty="0"/>
              <a:t>Здоровый диктант </a:t>
            </a:r>
            <a:endParaRPr lang="ru-RU" sz="1200" dirty="0"/>
          </a:p>
          <a:p>
            <a:pPr lvl="3"/>
            <a:r>
              <a:rPr lang="ru-RU" sz="1400" dirty="0"/>
              <a:t>Стратегические сессии по здоровьесбережению (всего 45 встреч с экспертами)</a:t>
            </a:r>
            <a:endParaRPr lang="ru-RU" sz="1200" dirty="0"/>
          </a:p>
          <a:p>
            <a:pPr lvl="3"/>
            <a:r>
              <a:rPr lang="ru-RU" sz="1400" dirty="0"/>
              <a:t>Марафон профессий «Мой выбор» (всего 25 встреч с наставниками)</a:t>
            </a:r>
            <a:endParaRPr lang="ru-RU" sz="1200" dirty="0"/>
          </a:p>
          <a:p>
            <a:pPr lvl="3"/>
            <a:r>
              <a:rPr lang="ru-RU" sz="1400" dirty="0"/>
              <a:t>Уроки по здоровьесбережению в Пермском крае </a:t>
            </a:r>
            <a:endParaRPr lang="ru-RU" sz="1200" dirty="0"/>
          </a:p>
          <a:p>
            <a:pPr lvl="3"/>
            <a:r>
              <a:rPr lang="ru-RU" sz="1400" dirty="0"/>
              <a:t>Конкурс проектов «Мы выбираем здоровье»</a:t>
            </a:r>
            <a:endParaRPr lang="ru-RU" sz="1200" dirty="0"/>
          </a:p>
          <a:p>
            <a:pPr lvl="3"/>
            <a:r>
              <a:rPr lang="ru-RU" sz="1400" dirty="0"/>
              <a:t>Конкурс исследовательских работ «Первые шаги в медицине»</a:t>
            </a:r>
            <a:endParaRPr lang="ru-RU" sz="1200" dirty="0"/>
          </a:p>
          <a:p>
            <a:pPr lvl="3"/>
            <a:r>
              <a:rPr lang="ru-RU" sz="1400" dirty="0"/>
              <a:t>Конкурс мини проектов «Мое здоровое лето»</a:t>
            </a:r>
            <a:endParaRPr lang="ru-RU" sz="1200" dirty="0"/>
          </a:p>
          <a:p>
            <a:pPr lvl="3"/>
            <a:r>
              <a:rPr lang="ru-RU" sz="1400" dirty="0"/>
              <a:t>Краевой фестиваль ЗОЖ</a:t>
            </a:r>
            <a:endParaRPr lang="ru-RU" sz="1200" dirty="0"/>
          </a:p>
          <a:p>
            <a:r>
              <a:rPr lang="ru-RU" sz="1400" b="1" dirty="0"/>
              <a:t>Раздел: Художественное творчество</a:t>
            </a:r>
            <a:endParaRPr lang="ru-RU" sz="1200" dirty="0"/>
          </a:p>
          <a:p>
            <a:pPr lvl="3"/>
            <a:r>
              <a:rPr lang="ru-RU" sz="1400" dirty="0"/>
              <a:t>Региональный конкурс художественных работ из растительного материала «Флора – декор» среди учащихся Пермского края</a:t>
            </a:r>
            <a:r>
              <a:rPr lang="ru-RU" sz="1400" b="1" dirty="0"/>
              <a:t>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431" y="5581715"/>
            <a:ext cx="1162929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В соответствии с Приказом </a:t>
            </a:r>
            <a:r>
              <a:rPr lang="ru-RU" sz="1050" dirty="0"/>
              <a:t>Министерства образования и науки Пермского края СЭД-26-01-06-368 от 23.04.2020 «Об утверждении перечня краевых мероприятий, направленных на развитие интеллектуальных и творческих способностей, способностей к занятиям физической культурой и спортом, интереса к научной (научно-исследовательской), инженерно-технической, изобретательской, творческой, физкультурно-спортивной деятельности, а также на пропаганду научных знаний, творческих и спортивных достижений детей и педагогов на 2020 год»,  </a:t>
            </a:r>
            <a:endParaRPr lang="ru-RU" sz="1050" dirty="0" smtClean="0"/>
          </a:p>
          <a:p>
            <a:r>
              <a:rPr lang="ru-RU" sz="1050" dirty="0" smtClean="0"/>
              <a:t>а </a:t>
            </a:r>
            <a:r>
              <a:rPr lang="ru-RU" sz="1050" dirty="0"/>
              <a:t>также СЭД-26-01-06-358 от 08.04.2021 «Об утверждении Перечня краевых мероприятий, направленных на развитие интеллектуальных и творческих способностей, способностей к занятиям физической культурой и спортом, интереса к научной (научно-исследовательской), инженерно-технической, изобретательской, творческой, физкультурно-спортивной деятельности, а также на пропаганду научных знаний, творческих и спортивных достижений детей и педагогов на 2021 год»</a:t>
            </a:r>
          </a:p>
        </p:txBody>
      </p:sp>
    </p:spTree>
    <p:extLst>
      <p:ext uri="{BB962C8B-B14F-4D97-AF65-F5344CB8AC3E}">
        <p14:creationId xmlns:p14="http://schemas.microsoft.com/office/powerpoint/2010/main" val="2025669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89850923"/>
              </p:ext>
            </p:extLst>
          </p:nvPr>
        </p:nvGraphicFramePr>
        <p:xfrm>
          <a:off x="0" y="332656"/>
          <a:ext cx="12192000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2153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33.userapi.com/c830108/v830108565/17e9c7/ZhCLo7mFfx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7" t="10779" r="16130" b="15047"/>
          <a:stretch/>
        </p:blipFill>
        <p:spPr bwMode="auto">
          <a:xfrm>
            <a:off x="658300" y="133939"/>
            <a:ext cx="725023" cy="64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19154" y="846764"/>
            <a:ext cx="3723627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ВЫЯВЛЕНИЕ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краевые конкурсные мероприятия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 краевые олимпиады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 интернет-проекты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25981" y="3907160"/>
            <a:ext cx="3693683" cy="10618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ПОДДЕРЖКА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Победители и призеры краевых олимпиад получают дополнительные баллы к ЕГЭ при поступлении в ВУЗы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 Целевое обучение в г. Москва по программе </a:t>
            </a:r>
            <a:r>
              <a:rPr lang="ru-RU" sz="1050" dirty="0" smtClean="0"/>
              <a:t>ФГБУ «</a:t>
            </a:r>
            <a:r>
              <a:rPr lang="ru-RU" sz="1050" dirty="0" err="1" smtClean="0"/>
              <a:t>Рослесинфорг</a:t>
            </a:r>
            <a:r>
              <a:rPr lang="ru-RU" sz="1050" dirty="0" smtClean="0"/>
              <a:t>» (по итогам Слета школьных лесничеств, краевой олимпиады  по лесоводству, конкурса Подрост) </a:t>
            </a:r>
            <a:endParaRPr lang="ru-RU" sz="105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32806" y="1753398"/>
            <a:ext cx="3709975" cy="18697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ru-RU" sz="105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краевые слеты (школьных лесничеств, лидеров экологического движения Пермского края)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учебно-тренировочные сборы для участия в краевых олимпиадах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ru-RU" sz="105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тьюторское</a:t>
            </a: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сопровождение участников краевых и федеральных конкурсов и проектов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образовательные события позволяют общаться, сотрудничать со специалистами природоохранных ведомств, принимать участие в проектах экологических организаций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21007" y="5690531"/>
            <a:ext cx="318500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1050" dirty="0">
                <a:latin typeface="Verdana" panose="020B0604030504040204" pitchFamily="34" charset="0"/>
                <a:ea typeface="Verdana" panose="020B0604030504040204" pitchFamily="34" charset="0"/>
              </a:rPr>
              <a:t>З</a:t>
            </a:r>
            <a:r>
              <a:rPr lang="ru-RU" altLang="ru-RU" sz="1050" dirty="0" smtClean="0">
                <a:latin typeface="Verdana" panose="020B0604030504040204" pitchFamily="34" charset="0"/>
                <a:ea typeface="Verdana" panose="020B0604030504040204" pitchFamily="34" charset="0"/>
              </a:rPr>
              <a:t>нак </a:t>
            </a:r>
            <a:r>
              <a:rPr lang="ru-RU" altLang="ru-RU" sz="1050" dirty="0">
                <a:latin typeface="Verdana" panose="020B0604030504040204" pitchFamily="34" charset="0"/>
                <a:ea typeface="Verdana" panose="020B0604030504040204" pitchFamily="34" charset="0"/>
              </a:rPr>
              <a:t>отличия «Гордость ПК»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70" y="5690531"/>
            <a:ext cx="434389" cy="226187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743563" y="6489724"/>
            <a:ext cx="313989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1050" dirty="0">
                <a:latin typeface="Verdana" panose="020B0604030504040204" pitchFamily="34" charset="0"/>
                <a:ea typeface="Verdana" panose="020B0604030504040204" pitchFamily="34" charset="0"/>
              </a:rPr>
              <a:t>Участие в новогодних елках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7859" y="6026219"/>
            <a:ext cx="351009" cy="263257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759263" y="6026219"/>
            <a:ext cx="403244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1050" dirty="0">
                <a:latin typeface="Verdana" panose="020B0604030504040204" pitchFamily="34" charset="0"/>
                <a:ea typeface="Verdana" panose="020B0604030504040204" pitchFamily="34" charset="0"/>
              </a:rPr>
              <a:t>Направление делегаций ПК </a:t>
            </a:r>
            <a:endParaRPr lang="ru-RU" altLang="ru-RU" sz="105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/>
            <a:r>
              <a:rPr lang="ru-RU" altLang="ru-RU" sz="1050" dirty="0" smtClean="0">
                <a:latin typeface="Verdana" panose="020B0604030504040204" pitchFamily="34" charset="0"/>
                <a:ea typeface="Verdana" panose="020B0604030504040204" pitchFamily="34" charset="0"/>
              </a:rPr>
              <a:t>для </a:t>
            </a:r>
            <a:r>
              <a:rPr lang="ru-RU" altLang="ru-RU" sz="1050" dirty="0">
                <a:latin typeface="Verdana" panose="020B0604030504040204" pitchFamily="34" charset="0"/>
                <a:ea typeface="Verdana" panose="020B0604030504040204" pitchFamily="34" charset="0"/>
              </a:rPr>
              <a:t>участия в заключительных </a:t>
            </a:r>
            <a:r>
              <a:rPr lang="ru-RU" altLang="ru-RU" sz="1050" dirty="0" smtClean="0">
                <a:latin typeface="Verdana" panose="020B0604030504040204" pitchFamily="34" charset="0"/>
                <a:ea typeface="Verdana" panose="020B0604030504040204" pitchFamily="34" charset="0"/>
              </a:rPr>
              <a:t>этапах</a:t>
            </a:r>
            <a:endParaRPr lang="ru-RU" altLang="ru-RU" sz="10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1" y="6423180"/>
            <a:ext cx="748541" cy="32436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508369" y="139846"/>
            <a:ext cx="10408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Естественнонаучное дополнительное образование  в Пермском крае.</a:t>
            </a:r>
          </a:p>
          <a:p>
            <a:pPr algn="ctr"/>
            <a:r>
              <a:rPr lang="ru-RU" sz="1600" b="1" dirty="0" smtClean="0"/>
              <a:t>Выявление, развитие и поддержка одаренных детей 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87447" y="821064"/>
            <a:ext cx="4251568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отправки учащихся Пермского края на заключительные этапы Всероссийских конкурсных мероприятий, олимпиад</a:t>
            </a:r>
            <a:r>
              <a:rPr kumimoji="0" lang="ru-RU" altLang="ru-RU" sz="105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2020 – 2021 </a:t>
            </a:r>
            <a:r>
              <a:rPr kumimoji="0" lang="ru-RU" altLang="ru-RU" sz="1050" b="1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уч.г</a:t>
            </a:r>
            <a:r>
              <a:rPr kumimoji="0" lang="ru-RU" altLang="ru-RU" sz="105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78092" y="846764"/>
            <a:ext cx="374356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105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ремии </a:t>
            </a:r>
            <a:r>
              <a:rPr lang="ru-RU" sz="105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победителям и призёрам Всероссийских и международных </a:t>
            </a:r>
            <a:r>
              <a:rPr lang="ru-RU" sz="105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мероприятий по итогам 2020 года</a:t>
            </a:r>
          </a:p>
          <a:p>
            <a:r>
              <a:rPr lang="ru-RU" sz="500" dirty="0" smtClean="0"/>
              <a:t>приказ Министерства </a:t>
            </a:r>
            <a:r>
              <a:rPr lang="ru-RU" sz="500" dirty="0"/>
              <a:t>образования и науки Пермского края №26-01-06-677 от 18.06.2021 г. « О назначении выплат премий победителям и призёрам Всероссийских и международных мероприятий»  и приказу №26-01-06-692 от 23.06.2021 «О внесении изменения в Приложение к приказу Министерства образования и науки Пермского края  от 18.06.2021 года №26-01-06-677 «О назначении выплат премий победителям и призёрам Всероссийских и международных мероприятий»</a:t>
            </a:r>
            <a:endParaRPr lang="ru-RU" sz="1050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8370" y="1364188"/>
            <a:ext cx="432972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dirty="0" smtClean="0"/>
              <a:t>1. </a:t>
            </a:r>
            <a:r>
              <a:rPr lang="ru-RU" sz="900" dirty="0" err="1" smtClean="0"/>
              <a:t>Каракулов</a:t>
            </a:r>
            <a:r>
              <a:rPr lang="ru-RU" sz="900" dirty="0" smtClean="0"/>
              <a:t> </a:t>
            </a:r>
            <a:r>
              <a:rPr lang="ru-RU" sz="900" dirty="0"/>
              <a:t>Артем Юрьевич, Пермский муниципальный район, Финал Российского национального юниорского водного конкурса – Победитель, финал Всероссийского конкурса юных исследователей окружающей среды - Призер (2 место)</a:t>
            </a:r>
          </a:p>
          <a:p>
            <a:pPr marL="228600" indent="-228600" algn="just">
              <a:buAutoNum type="arabicPeriod"/>
            </a:pPr>
            <a:endParaRPr lang="ru-RU" sz="900" dirty="0"/>
          </a:p>
          <a:p>
            <a:pPr algn="just"/>
            <a:r>
              <a:rPr lang="ru-RU" sz="900" dirty="0"/>
              <a:t>2. </a:t>
            </a:r>
            <a:r>
              <a:rPr lang="ru-RU" sz="900" dirty="0" err="1"/>
              <a:t>Дулесов</a:t>
            </a:r>
            <a:r>
              <a:rPr lang="ru-RU" sz="900" dirty="0"/>
              <a:t> Михаил Андреевич, Пермский городской округ, Всероссийский конкурс научно-исследовательских, изобретательских и творческих работ обучающихся «НАУКА. ТВОРЧЕСТВО. ДУХОВНОСТЬ» - Победитель (1 место</a:t>
            </a:r>
            <a:r>
              <a:rPr lang="ru-RU" sz="900" dirty="0" smtClean="0"/>
              <a:t>)</a:t>
            </a:r>
          </a:p>
          <a:p>
            <a:pPr algn="just"/>
            <a:endParaRPr lang="ru-RU" sz="900" dirty="0"/>
          </a:p>
          <a:p>
            <a:pPr algn="just"/>
            <a:r>
              <a:rPr lang="ru-RU" sz="900" dirty="0"/>
              <a:t>3. Нечаев Максим Альбертович, Городской округ Город </a:t>
            </a:r>
            <a:r>
              <a:rPr lang="ru-RU" sz="900" dirty="0" err="1"/>
              <a:t>Губаха</a:t>
            </a:r>
            <a:r>
              <a:rPr lang="ru-RU" sz="900" dirty="0"/>
              <a:t>, Конкурсный отбор учащихся Российской Федерации для участия в «Слете юных экологов Беларуси и России «Экология без границ» - </a:t>
            </a:r>
            <a:r>
              <a:rPr lang="ru-RU" sz="900" dirty="0" smtClean="0"/>
              <a:t>Победитель</a:t>
            </a:r>
          </a:p>
          <a:p>
            <a:pPr algn="just"/>
            <a:endParaRPr lang="ru-RU" sz="900" dirty="0"/>
          </a:p>
          <a:p>
            <a:pPr algn="just"/>
            <a:r>
              <a:rPr lang="ru-RU" sz="900" dirty="0"/>
              <a:t>4. Мустаева Милена Маратовна, </a:t>
            </a:r>
            <a:r>
              <a:rPr lang="ru-RU" sz="900" dirty="0" err="1"/>
              <a:t>Бардымский</a:t>
            </a:r>
            <a:r>
              <a:rPr lang="ru-RU" sz="900" dirty="0"/>
              <a:t> муниципальный округ Конкурсный отбор учащихся Российской Федерации для участия в «Слете юных экологов Беларуси и России «Экология без границ» - </a:t>
            </a:r>
            <a:r>
              <a:rPr lang="ru-RU" sz="900" dirty="0" smtClean="0"/>
              <a:t>Победитель</a:t>
            </a:r>
          </a:p>
          <a:p>
            <a:pPr algn="just"/>
            <a:endParaRPr lang="ru-RU" sz="900" dirty="0"/>
          </a:p>
          <a:p>
            <a:pPr algn="just"/>
            <a:r>
              <a:rPr lang="ru-RU" sz="900" dirty="0"/>
              <a:t>5. Алиев </a:t>
            </a:r>
            <a:r>
              <a:rPr lang="ru-RU" sz="900" dirty="0" err="1"/>
              <a:t>Вугар</a:t>
            </a:r>
            <a:r>
              <a:rPr lang="ru-RU" sz="900" dirty="0"/>
              <a:t> Эльхан </a:t>
            </a:r>
            <a:r>
              <a:rPr lang="ru-RU" sz="900" dirty="0" err="1"/>
              <a:t>оглы</a:t>
            </a:r>
            <a:r>
              <a:rPr lang="ru-RU" sz="900" dirty="0"/>
              <a:t>, Пермский городской округ, Всероссийский конкурс научно-исследовательских, изобретательских и творческих работ обучающихся «НАУКА. ТВОРЧЕСТВО. ДУХОВНОСТЬ» - Призёр (2 место</a:t>
            </a:r>
            <a:r>
              <a:rPr lang="ru-RU" sz="900" dirty="0" smtClean="0"/>
              <a:t>)</a:t>
            </a:r>
          </a:p>
          <a:p>
            <a:pPr algn="just"/>
            <a:endParaRPr lang="ru-RU" sz="900" dirty="0"/>
          </a:p>
          <a:p>
            <a:pPr algn="just"/>
            <a:r>
              <a:rPr lang="ru-RU" sz="900" dirty="0" smtClean="0"/>
              <a:t>6. </a:t>
            </a:r>
            <a:r>
              <a:rPr lang="ru-RU" sz="900" dirty="0"/>
              <a:t>Кириллова Анжелика Кунгурский муниципальный район Всероссийский конкурс рисунка «Эколята – друзья и защитники природы» - Призер (2 место</a:t>
            </a:r>
            <a:r>
              <a:rPr lang="ru-RU" sz="900" dirty="0" smtClean="0"/>
              <a:t>)</a:t>
            </a:r>
          </a:p>
          <a:p>
            <a:pPr algn="just"/>
            <a:endParaRPr lang="ru-RU" sz="900" dirty="0"/>
          </a:p>
          <a:p>
            <a:pPr algn="just"/>
            <a:r>
              <a:rPr lang="ru-RU" sz="900" dirty="0"/>
              <a:t>8. </a:t>
            </a:r>
            <a:r>
              <a:rPr lang="ru-RU" sz="900" dirty="0" err="1"/>
              <a:t>Семерикова</a:t>
            </a:r>
            <a:r>
              <a:rPr lang="ru-RU" sz="900" dirty="0"/>
              <a:t> Валерия Андреевна, Пермский муниципальный район, Федеральный заключительный этап Всероссийского конкурса «Моя малая родина: природа, культура, этнос» - Призер (3 место)</a:t>
            </a:r>
          </a:p>
          <a:p>
            <a:pPr algn="just"/>
            <a:endParaRPr lang="ru-RU" sz="900" dirty="0" smtClean="0"/>
          </a:p>
          <a:p>
            <a:pPr algn="just"/>
            <a:r>
              <a:rPr lang="ru-RU" sz="900" dirty="0" smtClean="0"/>
              <a:t>9</a:t>
            </a:r>
            <a:r>
              <a:rPr lang="ru-RU" sz="900" dirty="0"/>
              <a:t>. Федосеева Мария Иванова, Пермский городской округ, Федеральный этап Всероссийского конкурса «Большая перемена» - Призёр</a:t>
            </a:r>
          </a:p>
          <a:p>
            <a:pPr algn="just"/>
            <a:endParaRPr lang="ru-RU" sz="900" dirty="0" smtClean="0"/>
          </a:p>
          <a:p>
            <a:pPr algn="just"/>
            <a:r>
              <a:rPr lang="ru-RU" sz="900" dirty="0" smtClean="0"/>
              <a:t>10</a:t>
            </a:r>
            <a:r>
              <a:rPr lang="ru-RU" sz="900" dirty="0"/>
              <a:t>. </a:t>
            </a:r>
            <a:r>
              <a:rPr lang="ru-RU" sz="900" dirty="0" err="1"/>
              <a:t>Старцева</a:t>
            </a:r>
            <a:r>
              <a:rPr lang="ru-RU" sz="900" dirty="0"/>
              <a:t> Алена Дмитриевна, Пермский муниципальный район, Заключительный этап Всероссийского конкурса юных исследователей окружающей среды - Дипломант</a:t>
            </a:r>
          </a:p>
          <a:p>
            <a:pPr algn="just"/>
            <a:endParaRPr lang="ru-RU" sz="900" dirty="0" smtClean="0"/>
          </a:p>
          <a:p>
            <a:pPr algn="just"/>
            <a:r>
              <a:rPr lang="ru-RU" sz="900" dirty="0" smtClean="0"/>
              <a:t>11</a:t>
            </a:r>
            <a:r>
              <a:rPr lang="ru-RU" sz="900" dirty="0"/>
              <a:t>. </a:t>
            </a:r>
            <a:r>
              <a:rPr lang="ru-RU" sz="900" dirty="0" err="1"/>
              <a:t>Трясцына</a:t>
            </a:r>
            <a:r>
              <a:rPr lang="ru-RU" sz="900" dirty="0"/>
              <a:t> Анна, </a:t>
            </a:r>
            <a:r>
              <a:rPr lang="ru-RU" sz="900" dirty="0" err="1"/>
              <a:t>Добрянский</a:t>
            </a:r>
            <a:r>
              <a:rPr lang="ru-RU" sz="900" dirty="0"/>
              <a:t> городской округ, Всероссийский конкурс </a:t>
            </a:r>
            <a:endParaRPr lang="ru-RU" sz="900" dirty="0" smtClean="0"/>
          </a:p>
          <a:p>
            <a:pPr algn="just"/>
            <a:r>
              <a:rPr lang="ru-RU" sz="900" dirty="0" smtClean="0"/>
              <a:t>рисунка </a:t>
            </a:r>
            <a:r>
              <a:rPr lang="ru-RU" sz="900" dirty="0"/>
              <a:t>«Эколята – друзья и защитники природы» - Лауреат</a:t>
            </a:r>
          </a:p>
          <a:p>
            <a:pPr algn="just"/>
            <a:endParaRPr lang="ru-RU" sz="900" dirty="0" smtClean="0"/>
          </a:p>
          <a:p>
            <a:pPr algn="just"/>
            <a:r>
              <a:rPr lang="ru-RU" sz="900" dirty="0" smtClean="0"/>
              <a:t>12</a:t>
            </a:r>
            <a:r>
              <a:rPr lang="ru-RU" sz="900" dirty="0"/>
              <a:t>. Шевцова Виктория, Городской округ город Кунгур, Всероссийский конкурс рисунка «Эколята – друзья и защитники природы» - Лауреат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10952" y="1707909"/>
            <a:ext cx="347784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ru-RU" sz="1000" dirty="0" err="1" smtClean="0"/>
              <a:t>Абдиева</a:t>
            </a:r>
            <a:r>
              <a:rPr lang="ru-RU" sz="1000" dirty="0" smtClean="0"/>
              <a:t> </a:t>
            </a:r>
            <a:r>
              <a:rPr lang="ru-RU" sz="1000" dirty="0"/>
              <a:t>Альбина </a:t>
            </a:r>
            <a:r>
              <a:rPr lang="ru-RU" sz="1000" dirty="0" err="1"/>
              <a:t>Мэлисовна</a:t>
            </a:r>
            <a:r>
              <a:rPr lang="ru-RU" sz="1000" dirty="0"/>
              <a:t>, Пермский городской округ - Победитель (1 место) Финала Всероссийского конкурса юных исследователей окружающей среды (2020 г</a:t>
            </a:r>
            <a:r>
              <a:rPr lang="ru-RU" sz="1000" dirty="0" smtClean="0"/>
              <a:t>)</a:t>
            </a:r>
          </a:p>
          <a:p>
            <a:pPr marL="228600" indent="-228600">
              <a:buAutoNum type="arabicPeriod"/>
            </a:pPr>
            <a:endParaRPr lang="ru-RU" sz="1000" dirty="0"/>
          </a:p>
          <a:p>
            <a:r>
              <a:rPr lang="ru-RU" sz="1000" dirty="0"/>
              <a:t>2. Нечаев Максим Альбертович, Городской округ Город </a:t>
            </a:r>
            <a:r>
              <a:rPr lang="ru-RU" sz="1000" dirty="0" err="1"/>
              <a:t>Губаха</a:t>
            </a:r>
            <a:r>
              <a:rPr lang="ru-RU" sz="1000" dirty="0"/>
              <a:t> - Призёр (3 место) Финала Всероссийского конкурса юных исследователей окружающей среды (2020 г</a:t>
            </a:r>
            <a:r>
              <a:rPr lang="ru-RU" sz="1000" dirty="0" smtClean="0"/>
              <a:t>)</a:t>
            </a:r>
          </a:p>
          <a:p>
            <a:endParaRPr lang="ru-RU" sz="1000" dirty="0"/>
          </a:p>
          <a:p>
            <a:r>
              <a:rPr lang="ru-RU" sz="1000" dirty="0"/>
              <a:t>3. Панькова Мария Александровна, </a:t>
            </a:r>
            <a:r>
              <a:rPr lang="ru-RU" sz="1000" dirty="0" err="1"/>
              <a:t>Частинский</a:t>
            </a:r>
            <a:r>
              <a:rPr lang="ru-RU" sz="1000" dirty="0"/>
              <a:t> муниципальный округ - Призёр (3 место) Финала Всероссийского конкурса юных исследователей окружающей среды (2020 г</a:t>
            </a:r>
            <a:r>
              <a:rPr lang="ru-RU" sz="1000" dirty="0" smtClean="0"/>
              <a:t>)</a:t>
            </a:r>
          </a:p>
          <a:p>
            <a:endParaRPr lang="ru-RU" sz="1000" dirty="0"/>
          </a:p>
          <a:p>
            <a:r>
              <a:rPr lang="ru-RU" sz="1000" dirty="0"/>
              <a:t>4. Хрущев Кирилл Александрович, Пермский городской округ - Победитель (1 место) Всероссийского фестиваля творческих открытий и инициатив «Леонардо</a:t>
            </a:r>
            <a:r>
              <a:rPr lang="ru-RU" sz="1000" dirty="0" smtClean="0"/>
              <a:t>»</a:t>
            </a:r>
          </a:p>
          <a:p>
            <a:endParaRPr lang="ru-RU" sz="1000" dirty="0"/>
          </a:p>
          <a:p>
            <a:r>
              <a:rPr lang="ru-RU" sz="1000" dirty="0"/>
              <a:t>5. Томилова Ксения Николаевна, Пермский муниципальный район - Призер (2 место) Всероссийского фестиваля творческих открытий и инициатив «Леонардо</a:t>
            </a:r>
            <a:r>
              <a:rPr lang="ru-RU" sz="1000" dirty="0" smtClean="0"/>
              <a:t>»</a:t>
            </a:r>
          </a:p>
          <a:p>
            <a:endParaRPr lang="ru-RU" sz="1000" dirty="0"/>
          </a:p>
          <a:p>
            <a:r>
              <a:rPr lang="ru-RU" sz="1000" dirty="0"/>
              <a:t>6. </a:t>
            </a:r>
            <a:r>
              <a:rPr lang="ru-RU" sz="1000" dirty="0" err="1"/>
              <a:t>Дулесов</a:t>
            </a:r>
            <a:r>
              <a:rPr lang="ru-RU" sz="1000" dirty="0"/>
              <a:t> Михаил Андреевич, Пермский городской округ – Победитель Всероссийского конкурса научно-исследовательских, изобретательских и творческих работ обучающихся «НАУКА. ТВОРЧЕСТВО. ДУХОВНОСТЬ</a:t>
            </a:r>
            <a:r>
              <a:rPr lang="ru-RU" sz="1000" dirty="0" smtClean="0"/>
              <a:t>»</a:t>
            </a:r>
          </a:p>
          <a:p>
            <a:endParaRPr lang="ru-RU" sz="1000" dirty="0"/>
          </a:p>
          <a:p>
            <a:r>
              <a:rPr lang="ru-RU" sz="1000" dirty="0"/>
              <a:t>7. Алиев </a:t>
            </a:r>
            <a:r>
              <a:rPr lang="ru-RU" sz="1000" dirty="0" err="1"/>
              <a:t>Вугар</a:t>
            </a:r>
            <a:r>
              <a:rPr lang="ru-RU" sz="1000" dirty="0"/>
              <a:t> Эльхан </a:t>
            </a:r>
            <a:r>
              <a:rPr lang="ru-RU" sz="1000" dirty="0" err="1"/>
              <a:t>оглы</a:t>
            </a:r>
            <a:r>
              <a:rPr lang="ru-RU" sz="1000" dirty="0"/>
              <a:t>, Пермский городской округ – Призер (2 место) Всероссийского конкурса научно-исследовательских, изобретательских и творческих работ обучающихся «НАУКА. ТВОРЧЕСТВО. ДУХОВНОСТЬ»</a:t>
            </a:r>
          </a:p>
        </p:txBody>
      </p:sp>
    </p:spTree>
    <p:extLst>
      <p:ext uri="{BB962C8B-B14F-4D97-AF65-F5344CB8AC3E}">
        <p14:creationId xmlns:p14="http://schemas.microsoft.com/office/powerpoint/2010/main" val="35946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3292"/>
            <a:ext cx="12192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краевой профильный лагерь «Муравейник»</a:t>
            </a:r>
          </a:p>
          <a:p>
            <a:pPr algn="just"/>
            <a:r>
              <a:rPr lang="ru-RU" sz="1400" b="1" dirty="0" smtClean="0"/>
              <a:t>Смена №3 «</a:t>
            </a:r>
            <a:r>
              <a:rPr lang="ru-RU" sz="1400" b="1" dirty="0" err="1" smtClean="0"/>
              <a:t>Terra</a:t>
            </a:r>
            <a:r>
              <a:rPr lang="ru-RU" sz="1400" b="1" dirty="0" smtClean="0"/>
              <a:t> </a:t>
            </a:r>
            <a:r>
              <a:rPr lang="ru-RU" sz="1400" b="1" dirty="0" err="1"/>
              <a:t>incognita</a:t>
            </a:r>
            <a:r>
              <a:rPr lang="ru-RU" sz="1400" b="1" dirty="0" smtClean="0"/>
              <a:t>»: </a:t>
            </a:r>
            <a:r>
              <a:rPr lang="ru-RU" sz="1400" dirty="0"/>
              <a:t>16-29 июля 2021 г. </a:t>
            </a:r>
          </a:p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Организатор </a:t>
            </a:r>
            <a:r>
              <a:rPr lang="ru-RU" sz="1400" dirty="0"/>
              <a:t>Лагеря – ГУ ДО «Пермский краевой центр «Муравейник</a:t>
            </a:r>
            <a:r>
              <a:rPr lang="ru-RU" sz="1400" dirty="0" smtClean="0"/>
              <a:t>»: </a:t>
            </a:r>
            <a:r>
              <a:rPr lang="en-US" sz="1400" dirty="0">
                <a:hlinkClick r:id="rId2"/>
              </a:rPr>
              <a:t>https://muraveynik59.ru</a:t>
            </a:r>
            <a:r>
              <a:rPr lang="en-US" sz="1400" dirty="0" smtClean="0">
                <a:hlinkClick r:id="rId2"/>
              </a:rPr>
              <a:t>/</a:t>
            </a:r>
            <a:r>
              <a:rPr lang="ru-RU" sz="1400" dirty="0" smtClean="0"/>
              <a:t> </a:t>
            </a:r>
          </a:p>
          <a:p>
            <a:pPr algn="just"/>
            <a:r>
              <a:rPr lang="ru-RU" sz="1400" dirty="0" smtClean="0"/>
              <a:t>Количество участников: </a:t>
            </a:r>
            <a:r>
              <a:rPr lang="ru-RU" sz="1400" dirty="0"/>
              <a:t>77 чел. - социально активные дети и подростки в возрасте от 13 до17 лет, проявляющие интерес к деятельности естественнонаучной, социально-гуманитарной направленностей  из 27 муниципальных образований Пермского края. </a:t>
            </a:r>
          </a:p>
          <a:p>
            <a:pPr algn="just"/>
            <a:r>
              <a:rPr lang="ru-RU" sz="1400" dirty="0" smtClean="0"/>
              <a:t>Место </a:t>
            </a:r>
            <a:r>
              <a:rPr lang="ru-RU" sz="1400" dirty="0"/>
              <a:t>проведения Лагеря: Туристическая база «Кама», Пермский район, д. Кулики, ул. Камская, д.13 (структурное подразделение ГУ ДО «Пермский краевой центр «Муравейник»). </a:t>
            </a:r>
          </a:p>
          <a:p>
            <a:pPr algn="just"/>
            <a:r>
              <a:rPr lang="ru-RU" sz="1400" dirty="0"/>
              <a:t>Цель Лагеря: формирование компетенций в области исследовательской деятельности и </a:t>
            </a:r>
            <a:r>
              <a:rPr lang="ru-RU" sz="1400" dirty="0" err="1"/>
              <a:t>здоровьесбережения</a:t>
            </a:r>
            <a:r>
              <a:rPr lang="ru-RU" sz="1400" dirty="0"/>
              <a:t> обучающихся, привлечение внимания к решению вопросов, связанных с социально-значимыми проблемами через участие в проектной деятельности.</a:t>
            </a:r>
          </a:p>
          <a:p>
            <a:pPr algn="just"/>
            <a:r>
              <a:rPr lang="ru-RU" sz="1400" dirty="0"/>
              <a:t>Р</a:t>
            </a:r>
            <a:r>
              <a:rPr lang="ru-RU" sz="1400" dirty="0" smtClean="0"/>
              <a:t>еализованы </a:t>
            </a:r>
            <a:r>
              <a:rPr lang="ru-RU" sz="1400" dirty="0"/>
              <a:t>краткосрочные дополнительные общеразвивающие программы: «Проектная деятельность», «Коллективно-творческое дело», «Игровая деятельность как способ формирования лидерских качеств учащихся», «Организация детских культурно-массовых мероприятий» в количестве 36 часов каждая. </a:t>
            </a:r>
            <a:endParaRPr lang="ru-RU" sz="1400" dirty="0" smtClean="0"/>
          </a:p>
          <a:p>
            <a:pPr algn="just"/>
            <a:r>
              <a:rPr lang="ru-RU" sz="1400" dirty="0" smtClean="0"/>
              <a:t>О лагере: 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vk.com/public205240721</a:t>
            </a:r>
            <a:r>
              <a:rPr lang="ru-RU" sz="1400" dirty="0" smtClean="0"/>
              <a:t> </a:t>
            </a:r>
            <a:endParaRPr lang="ru-RU" sz="1400" dirty="0"/>
          </a:p>
          <a:p>
            <a:pPr algn="just"/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7490" t="21428" r="24605" b="27589"/>
          <a:stretch/>
        </p:blipFill>
        <p:spPr>
          <a:xfrm>
            <a:off x="1104488" y="3237640"/>
            <a:ext cx="4658138" cy="3524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237640"/>
            <a:ext cx="3688053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3292"/>
            <a:ext cx="12192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Образовательные события сентябрь – декабрь 2021 г.</a:t>
            </a:r>
            <a:endParaRPr lang="ru-RU" sz="1400" b="1" dirty="0" smtClean="0"/>
          </a:p>
          <a:p>
            <a:r>
              <a:rPr lang="ru-RU" sz="1400" b="1" dirty="0" smtClean="0"/>
              <a:t>Раздел</a:t>
            </a:r>
            <a:r>
              <a:rPr lang="ru-RU" sz="1400" b="1" dirty="0"/>
              <a:t>: Интеллектуальная и учебно-исследовательская деятельность.</a:t>
            </a:r>
            <a:endParaRPr lang="ru-RU" sz="1200" dirty="0"/>
          </a:p>
          <a:p>
            <a:pPr lvl="3"/>
            <a:r>
              <a:rPr lang="ru-RU" sz="1400" dirty="0"/>
              <a:t>Региональный этап Всероссийского юниорского лесного конкурса «Подрост» </a:t>
            </a:r>
            <a:endParaRPr lang="ru-RU" sz="1200" dirty="0"/>
          </a:p>
          <a:p>
            <a:pPr lvl="3"/>
            <a:r>
              <a:rPr lang="ru-RU" sz="1400" dirty="0"/>
              <a:t>Региональный этап Всероссийского конкурса юных исследователей окружающей среды 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сельскому хозяйству 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лесоведению</a:t>
            </a:r>
            <a:endParaRPr lang="ru-RU" sz="1200" dirty="0"/>
          </a:p>
          <a:p>
            <a:pPr lvl="3"/>
            <a:r>
              <a:rPr lang="ru-RU" sz="1400" dirty="0"/>
              <a:t>Региональная олимпиада школьников по медицине</a:t>
            </a:r>
            <a:endParaRPr lang="ru-RU" sz="1200" dirty="0"/>
          </a:p>
          <a:p>
            <a:r>
              <a:rPr lang="ru-RU" sz="1400" b="1" dirty="0" smtClean="0"/>
              <a:t>Раздел</a:t>
            </a:r>
            <a:r>
              <a:rPr lang="ru-RU" sz="1400" b="1" dirty="0"/>
              <a:t>: Социально-педагогическая и общественная деятельность.</a:t>
            </a:r>
            <a:endParaRPr lang="ru-RU" sz="1200" dirty="0"/>
          </a:p>
          <a:p>
            <a:pPr lvl="3"/>
            <a:r>
              <a:rPr lang="ru-RU" sz="1400" dirty="0"/>
              <a:t>Региональный конкурс «Юный лесовод» </a:t>
            </a:r>
            <a:endParaRPr lang="ru-RU" sz="1200" dirty="0"/>
          </a:p>
          <a:p>
            <a:pPr lvl="3"/>
            <a:r>
              <a:rPr lang="ru-RU" sz="1400" dirty="0"/>
              <a:t>Региональный юношеский конкурс «Лидер в экологии»</a:t>
            </a:r>
            <a:endParaRPr lang="ru-RU" sz="1200" dirty="0"/>
          </a:p>
          <a:p>
            <a:pPr lvl="3"/>
            <a:r>
              <a:rPr lang="ru-RU" sz="1400" dirty="0"/>
              <a:t>Краевой конкурс природоохранных (экологических) отрядов «Моё зелёное лето» </a:t>
            </a:r>
            <a:endParaRPr lang="ru-RU" sz="1200" dirty="0"/>
          </a:p>
          <a:p>
            <a:pPr lvl="3"/>
            <a:r>
              <a:rPr lang="ru-RU" sz="1400" dirty="0" smtClean="0"/>
              <a:t>Стратегические </a:t>
            </a:r>
            <a:r>
              <a:rPr lang="ru-RU" sz="1400" dirty="0"/>
              <a:t>сессии по здоровьесбережению (всего 45 встреч с экспертами)</a:t>
            </a:r>
            <a:endParaRPr lang="ru-RU" sz="1200" dirty="0"/>
          </a:p>
          <a:p>
            <a:pPr lvl="3"/>
            <a:r>
              <a:rPr lang="ru-RU" sz="1400" dirty="0" smtClean="0"/>
              <a:t>Конкурс </a:t>
            </a:r>
            <a:r>
              <a:rPr lang="ru-RU" sz="1400" dirty="0"/>
              <a:t>проектов «Мы выбираем здоровье»</a:t>
            </a:r>
            <a:endParaRPr lang="ru-RU" sz="1200" dirty="0"/>
          </a:p>
          <a:p>
            <a:pPr lvl="3"/>
            <a:r>
              <a:rPr lang="ru-RU" sz="1400" dirty="0"/>
              <a:t>Конкурс исследовательских работ «Первые шаги в медицине»</a:t>
            </a:r>
            <a:endParaRPr lang="ru-RU" sz="1200" dirty="0"/>
          </a:p>
          <a:p>
            <a:pPr lvl="3"/>
            <a:r>
              <a:rPr lang="ru-RU" sz="1400" dirty="0"/>
              <a:t>Конкурс мини проектов «Мое здоровое лето»</a:t>
            </a:r>
            <a:endParaRPr lang="ru-RU" sz="1200" dirty="0"/>
          </a:p>
          <a:p>
            <a:pPr lvl="3"/>
            <a:r>
              <a:rPr lang="ru-RU" sz="1400" b="1" dirty="0" smtClean="0">
                <a:solidFill>
                  <a:srgbClr val="FF0000"/>
                </a:solidFill>
              </a:rPr>
              <a:t>Краевой лагерь лидеров молодежного экологического движения «Зелёный мир» - октябрь 2021 г.</a:t>
            </a:r>
          </a:p>
          <a:p>
            <a:pPr lvl="3"/>
            <a:r>
              <a:rPr lang="ru-RU" sz="1400" b="1" dirty="0" smtClean="0">
                <a:solidFill>
                  <a:srgbClr val="FF0000"/>
                </a:solidFill>
              </a:rPr>
              <a:t>Краевой лагерь лидеров ЗОЖ – ноябрь 2021 г.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431" y="5581715"/>
            <a:ext cx="1162929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В соответствии с Приказом </a:t>
            </a:r>
            <a:r>
              <a:rPr lang="ru-RU" sz="1050" dirty="0"/>
              <a:t>Министерства образования и науки Пермского края СЭД-26-01-06-368 от 23.04.2020 «Об утверждении перечня краевых мероприятий, направленных на развитие интеллектуальных и творческих способностей, способностей к занятиям физической культурой и спортом, интереса к научной (научно-исследовательской), инженерно-технической, изобретательской, творческой, физкультурно-спортивной деятельности, а также на пропаганду научных знаний, творческих и спортивных достижений детей и педагогов на 2020 год»,  </a:t>
            </a:r>
            <a:endParaRPr lang="ru-RU" sz="1050" dirty="0" smtClean="0"/>
          </a:p>
          <a:p>
            <a:r>
              <a:rPr lang="ru-RU" sz="1050" dirty="0" smtClean="0"/>
              <a:t>а </a:t>
            </a:r>
            <a:r>
              <a:rPr lang="ru-RU" sz="1050" dirty="0"/>
              <a:t>также СЭД-26-01-06-358 от 08.04.2021 «Об утверждении Перечня краевых мероприятий, направленных на развитие интеллектуальных и творческих способностей, способностей к занятиям физической культурой и спортом, интереса к научной (научно-исследовательской), инженерно-технической, изобретательской, творческой, физкультурно-спортивной деятельности, а также на пропаганду научных знаний, творческих и спортивных достижений детей и педагогов на 2021 год»</a:t>
            </a:r>
          </a:p>
        </p:txBody>
      </p:sp>
    </p:spTree>
    <p:extLst>
      <p:ext uri="{BB962C8B-B14F-4D97-AF65-F5344CB8AC3E}">
        <p14:creationId xmlns:p14="http://schemas.microsoft.com/office/powerpoint/2010/main" val="5049352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2070</Words>
  <Application>Microsoft Office PowerPoint</Application>
  <PresentationFormat>Широкоэкранный</PresentationFormat>
  <Paragraphs>191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Verdana</vt:lpstr>
      <vt:lpstr>Тема Office</vt:lpstr>
      <vt:lpstr>О тенденциях экологического образования и воспитания в Пермском крае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программы развития воспитания до 2025 года в Пермском крае</dc:title>
  <dc:creator>Чащинов Евгений Николаевич</dc:creator>
  <cp:lastModifiedBy>РМЦ ДОД ПК</cp:lastModifiedBy>
  <cp:revision>27</cp:revision>
  <cp:lastPrinted>2021-06-25T07:31:18Z</cp:lastPrinted>
  <dcterms:created xsi:type="dcterms:W3CDTF">2021-06-24T07:37:15Z</dcterms:created>
  <dcterms:modified xsi:type="dcterms:W3CDTF">2021-08-22T17:57:57Z</dcterms:modified>
</cp:coreProperties>
</file>