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31" r:id="rId1"/>
  </p:sldMasterIdLst>
  <p:notesMasterIdLst>
    <p:notesMasterId r:id="rId71"/>
  </p:notesMasterIdLst>
  <p:sldIdLst>
    <p:sldId id="256" r:id="rId2"/>
    <p:sldId id="257" r:id="rId3"/>
    <p:sldId id="352" r:id="rId4"/>
    <p:sldId id="265" r:id="rId5"/>
    <p:sldId id="353" r:id="rId6"/>
    <p:sldId id="259" r:id="rId7"/>
    <p:sldId id="260" r:id="rId8"/>
    <p:sldId id="261" r:id="rId9"/>
    <p:sldId id="266" r:id="rId10"/>
    <p:sldId id="372" r:id="rId11"/>
    <p:sldId id="365" r:id="rId12"/>
    <p:sldId id="354" r:id="rId13"/>
    <p:sldId id="374" r:id="rId14"/>
    <p:sldId id="357" r:id="rId15"/>
    <p:sldId id="380" r:id="rId16"/>
    <p:sldId id="376" r:id="rId17"/>
    <p:sldId id="304" r:id="rId18"/>
    <p:sldId id="305" r:id="rId19"/>
    <p:sldId id="403" r:id="rId20"/>
    <p:sldId id="382" r:id="rId21"/>
    <p:sldId id="385" r:id="rId22"/>
    <p:sldId id="271" r:id="rId23"/>
    <p:sldId id="307" r:id="rId24"/>
    <p:sldId id="388" r:id="rId25"/>
    <p:sldId id="272" r:id="rId26"/>
    <p:sldId id="386" r:id="rId27"/>
    <p:sldId id="273" r:id="rId28"/>
    <p:sldId id="389" r:id="rId29"/>
    <p:sldId id="390" r:id="rId30"/>
    <p:sldId id="283" r:id="rId31"/>
    <p:sldId id="391" r:id="rId32"/>
    <p:sldId id="404" r:id="rId33"/>
    <p:sldId id="392" r:id="rId34"/>
    <p:sldId id="276" r:id="rId35"/>
    <p:sldId id="277" r:id="rId36"/>
    <p:sldId id="394" r:id="rId37"/>
    <p:sldId id="306" r:id="rId38"/>
    <p:sldId id="395" r:id="rId39"/>
    <p:sldId id="312" r:id="rId40"/>
    <p:sldId id="334" r:id="rId41"/>
    <p:sldId id="396" r:id="rId42"/>
    <p:sldId id="412" r:id="rId43"/>
    <p:sldId id="341" r:id="rId44"/>
    <p:sldId id="348" r:id="rId45"/>
    <p:sldId id="335" r:id="rId46"/>
    <p:sldId id="338" r:id="rId47"/>
    <p:sldId id="405" r:id="rId48"/>
    <p:sldId id="339" r:id="rId49"/>
    <p:sldId id="336" r:id="rId50"/>
    <p:sldId id="406" r:id="rId51"/>
    <p:sldId id="337" r:id="rId52"/>
    <p:sldId id="342" r:id="rId53"/>
    <p:sldId id="409" r:id="rId54"/>
    <p:sldId id="308" r:id="rId55"/>
    <p:sldId id="309" r:id="rId56"/>
    <p:sldId id="310" r:id="rId57"/>
    <p:sldId id="311" r:id="rId58"/>
    <p:sldId id="321" r:id="rId59"/>
    <p:sldId id="415" r:id="rId60"/>
    <p:sldId id="323" r:id="rId61"/>
    <p:sldId id="413" r:id="rId62"/>
    <p:sldId id="322" r:id="rId63"/>
    <p:sldId id="313" r:id="rId64"/>
    <p:sldId id="314" r:id="rId65"/>
    <p:sldId id="315" r:id="rId66"/>
    <p:sldId id="411" r:id="rId67"/>
    <p:sldId id="316" r:id="rId68"/>
    <p:sldId id="317" r:id="rId69"/>
    <p:sldId id="417" r:id="rId70"/>
  </p:sldIdLst>
  <p:sldSz cx="12193588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64" autoAdjust="0"/>
    <p:restoredTop sz="94660"/>
  </p:normalViewPr>
  <p:slideViewPr>
    <p:cSldViewPr>
      <p:cViewPr varScale="1">
        <p:scale>
          <a:sx n="74" d="100"/>
          <a:sy n="74" d="100"/>
        </p:scale>
        <p:origin x="1301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962105815591666"/>
          <c:y val="1.865384672390891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7024376083327883E-2"/>
          <c:y val="0.10903425886068392"/>
          <c:w val="0.55578725744124102"/>
          <c:h val="0.848791282506195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cat>
            <c:strRef>
              <c:f>Лист1!$A$2:$A$13</c:f>
              <c:strCache>
                <c:ptCount val="12"/>
                <c:pt idx="0">
                  <c:v>фишинг</c:v>
                </c:pt>
                <c:pt idx="1">
                  <c:v>вишинг, смишинг</c:v>
                </c:pt>
                <c:pt idx="2">
                  <c:v>фарминг</c:v>
                </c:pt>
                <c:pt idx="3">
                  <c:v>нигерийские письма</c:v>
                </c:pt>
                <c:pt idx="4">
                  <c:v>интернет-аукцион</c:v>
                </c:pt>
                <c:pt idx="5">
                  <c:v>электронная торговля</c:v>
                </c:pt>
                <c:pt idx="6">
                  <c:v>скандинавский аукцион</c:v>
                </c:pt>
                <c:pt idx="7">
                  <c:v>семь кошельков</c:v>
                </c:pt>
                <c:pt idx="8">
                  <c:v>с помощью платежной системы</c:v>
                </c:pt>
                <c:pt idx="9">
                  <c:v>кликфрод, кликджекинг</c:v>
                </c:pt>
                <c:pt idx="10">
                  <c:v>РАММ-счета</c:v>
                </c:pt>
                <c:pt idx="11">
                  <c:v>ХАЙП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E-42A8-A8C4-1FEC9A706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559618130406757"/>
          <c:y val="5.6565260658320418E-2"/>
          <c:w val="0.37436401728305246"/>
          <c:h val="0.94179456948046492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7T19:58:24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7T19:56:14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24575,'5'5'0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7T20:45:31.8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333 693,'104'3,"139"22,99 36,-72-10,-81-21,281 11,-366-35,0 5,145 35,-117-19,-25-12,134 3,66 7,235 88,-280-61,-36-8,-97-15,0-5,2-6,176 2,-11-22,286 13,-509-4,159 7,-198-14,-1-2,1-1,-1-2,58-15,92-41,164-42,-202 71,-42 7,2 4,144-8,62 4,-5-9,-235 30,0 4,93 12,40 14,311 1,-439-29,410 7,-237 35,-166-22,94 6,271-8,-268-6,276 26,-96-8,0-25,-299-4,140 16,-37-1,-52-11,214-23,-236 11,-58 7,0-2,1-1,-2-1,34-11,181-92,-51 21,-152 71,1 2,74-15,-1 12,122-5,124-5,-123 0,-211 24,-1-3,38-11,-41 9,2 2,-1 1,29-3,48 2,73-7,31 3,-159 11,0-1,0-3,0-2,70-17,23-11,-11 3,-36 7,2 5,0 3,112-3,295 15,-264 6,-88-4,232 10,-303 4,84 24,-10-1,-105-26,0 3,70 27,-118-38,0-1,0 0,0 0,1 1,-1-1,0 1,0-1,0 1,0-1,0 1,-1-1,1 1,0 0,0 0,0-1,-1 1,1 0,1 1,-4-1,1 0,-1 0,0-1,1 1,-1 0,0-1,0 0,1 1,-1-1,0 0,0 0,1 0,-4-1,-53 1,-1-3,-111-20,-118-43,227 51,-19-6,0 5,-99-9,-96 3,-207-9,-272 26,463 7,164-6,-139-21,-124-39,89 13,-537-101,18-8,-10 74,761 87,0 3,-110 20,10 0,-128 1,-141 15,342-27,1 4,-143 45,-37 47,5-2,29-23,-527 174,474-189,83-24,176-37,0-2,-68 3,-71-10,69-2,98 3,-478-18,343 5,-133-16,-287-10,397 34,-175-10,-848-18,373 17,-16 4,796 10,0-1,1-2,-43-11,32 5,-53-4,-247 4,206 11,-191-25,-216-31,63 49,286 9,149-1,1 2,-1 2,0 3,1 1,1 3,0 1,-73 32,95-34,-11 4,-44 26,68-33,0-1,0 2,1-1,0 1,0 1,1 0,-12 16,10-9,0 0,1 1,-9 23,16-35,1 0,0 0,0 0,0 0,1 1,0-1,0 1,1-1,0 1,0-1,0 1,1-1,0 1,2 5,-3-10,1-1,-1 1,1-1,0 0,0 1,0-1,0 0,0 0,0 1,0-1,0 0,0 0,0 0,1 0,-1-1,0 1,3 1,30 6,-26-6,424 47,-252-32,1265 39,-1283-59,275 6,90 70,-217-23,498 49,-192-18,-78-8,-506-69,462 47,7-30,177-14,617 12,-849-4,-83-2,1234-10,-825-5,-446 3,377-3,-100-57,-192 26,4 34,-153 2,511-3,-710-3,-1-3,88-20,-32 4,469-44,-278 24,-195 22,130-5,13-6,-180 18,136-5,-188 17,0-1,-1-1,1-1,34-11,91-41,-139 52,-1 0,0-1,0-1,-1 0,0 0,16-13,-24 17,0 1,1-1,-1 0,0 1,0-1,0 0,0 0,0 0,0 0,0 0,-1 0,1 0,-1 0,1 0,-1 0,0 0,0-3,-1 2,1-1,-1 1,0 0,-1 0,1 1,0-1,-1 0,0 0,1 1,-1-1,0 1,0-1,-1 1,1 0,-4-3,-12-9,-1 0,-1 1,-40-19,-80-27,33 23,-1 4,-2 5,-131-15,-352 6,-65 44,-272-3,802-12,62 2,-89 5,123 3,-713 38,-65-43,727-2,0-5,-87-20,-156-52,36 6,237 67,-1 2,0 2,-104 7,48 0,-53-1,-396-4,356-12,-37-1,-363-32,371 23,-307-46,105-9,362 69,-1 3,-126 5,113 3,-118-13,78 0,-136 5,185 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7T20:47:17.1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7T19:45:12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1362 262 24575,'-20'-19'0,"-1"2"0,0 1 0,-1 0 0,-1 2 0,-1 0 0,-44-17 0,-161-46 0,171 59 0,16 7 0,0 2 0,-1 1 0,-62-2 0,-132 9 0,146 2 0,85-1 0,0 0 0,0 0 0,-1 1 0,1 0 0,0 0 0,0 0 0,0 1 0,0 0 0,0 0 0,1 0 0,-1 1 0,0 0 0,1 0 0,0 0 0,0 1 0,0 0 0,0 0 0,1 0 0,-1 0 0,1 1 0,0 0 0,0-1 0,1 2 0,-4 5 0,-104 204 0,97-183 0,2 0 0,1 1 0,2 0 0,1 1 0,1-1 0,-2 52 0,8 211 0,5-156 0,-3-32 0,-1 66 0,30 227 0,-17-310 0,4-1 0,40 127 0,-52-204 0,1 1 0,0-1 0,1 0 0,1 0 0,-1 0 0,2-1 0,0-1 0,1 1 0,0-2 0,0 1 0,13 9 0,-7-9 0,-1-1 0,2 0 0,-1-1 0,1-1 0,1 0 0,-1-2 0,32 8 0,-10-5 0,1-3 0,73 3 0,78-11 0,-126 0 0,-45 2 0,-1 1 0,0-1 0,-1-1 0,1-1 0,0-1 0,0 0 0,-1-1 0,0-1 0,34-14 0,58-37 0,-2-4 0,100-75 0,-180 114 0,-1-2 0,-1 0 0,-2-2 0,33-40 0,-46 49 0,0 0 0,-1-1 0,0 0 0,-2-1 0,0 0 0,-1 0 0,-1 0 0,-1-1 0,5-31 0,-4-16 0,-3 0 0,-8-91 0,0-22 0,8 146 0,1 0 0,2 0 0,19-61 0,6-36 0,-22 74 0,-3 0 0,-2-1 0,-2 0 0,-11-103 0,5 142 0,-1 0 0,-1 0 0,0 1 0,-1-1 0,-1 1 0,0 1 0,-2 0 0,1 0 0,-2 1 0,0 0 0,-1 1 0,-23-22 0,34 34 0,-1 1 0,0-1 0,0 1 0,0-1 0,0 1 0,0-1 0,0 1 0,0 0 0,-1 0 0,1 0 0,0 0 0,-3 0 0,5 1 0,-1 0 0,1 0 0,0 0 0,-1 0 0,1 0 0,0 0 0,-1 0 0,1 0 0,0 0 0,-1 0 0,1 0 0,0 0 0,-1 1 0,1-1 0,0 0 0,-1 0 0,1 0 0,0 0 0,-1 1 0,1-1 0,0 0 0,0 0 0,-1 1 0,1-1 0,0 0 0,0 0 0,0 1 0,-1-1 0,1 1 0,2 17 0,7 1-1365,4-1-5461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7T19:45:16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24575,'5'3'0,"0"0"0,1 1 0,-1-2 0,1 1 0,0-1 0,-1 0 0,1 0 0,0 0 0,0-1 0,0 0 0,9 1 0,8 2 0,41 7 0,0-2 0,71 0 0,132-9 0,-115-3 0,107 1 0,386 6 0,-547 2 3,126 26-1,94 36-39,-208-43-31,-24-5-4,592 105-358,-259-105 430,124 16 0,41 97 372,-164-30-142,-317-85-230,200 8 0,105-29 0,-153-1 0,-107 5 0,135-3 0,-276 2 0,0-1 0,0 0 0,0 0 0,-1 0 0,1-1 0,0 0 0,11-5 0,-15 6-102,-2 0 63,-1 1 1,1-1 0,-1 1-1,1-1 1,-1 1 0,1 0 0,0-1-1,-1 1 1,1 0 0,0 0 0,-1 0-1,1-1 1,0 1 0,-1 0 0,1 0-1,0 0 1,-1 0 0,1 0 0,0 0-1,-1 0 1,1 0 0,0 0 0,-1 0-1,1 1 1,0-1 0,-1 0-1,1 0 1,0 1 0,-1-1 0,1 0-1,-1 1 1,2 0 0,2 8-6788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7T19:57:55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7T19:57:59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1878 613 24575,'-6'-14'0,"1"0"0,0-1 0,-3-16 0,-13-35 0,18 57 0,-2 0 0,1 1 0,-1-1 0,-1 1 0,1 0 0,-1 0 0,-1 1 0,0 0 0,0 0 0,0 0 0,-1 1 0,1 0 0,-2 1 0,1 0 0,0 0 0,-1 0 0,0 1 0,-16-5 0,-256-74 0,80 27 0,-193-60 0,272 87 0,-159-19 0,233 43 0,0 2 0,-91 7 0,135-4 0,-1 1 0,0 0 0,0 0 0,0 0 0,1 0 0,-1 1 0,0 0 0,1 0 0,0 0 0,-1 0 0,1 1 0,0 0 0,0 0 0,0 0 0,1 0 0,-1 1 0,1-1 0,0 1 0,0 0 0,-5 7 0,4-1 0,-1 0 0,2 0 0,-1 1 0,1-1 0,1 1 0,0 0 0,0 0 0,0 13 0,0 196 0,-3 28 0,-17-78 0,10-100 0,4 0 0,2 135 0,7-189 0,1 1 0,1 0 0,1-1 0,1 0 0,0 0 0,1 0 0,12 23 0,-13-28 0,2-1 0,-1 1 0,1-1 0,1-1 0,0 0 0,0 0 0,1 0 0,0-1 0,1 0 0,-1-1 0,14 8 0,52 22 0,88 29 0,-38-16 0,21 18 0,34 15 0,-112-58 0,1-4 0,1-2 0,97 13 0,214 0 0,-45-31 0,-164-2 0,-167 1 0,-1 0 0,1 0 0,0-1 0,0 1 0,-1-1 0,1 0 0,0 0 0,-1-1 0,1 1 0,-1-1 0,0 0 0,1 0 0,-1-1 0,0 1 0,0-1 0,-1 0 0,1 0 0,4-5 0,-3 2 0,-1 0 0,-1 0 0,1-1 0,-1 1 0,0-1 0,0 0 0,-1 0 0,0 1 0,0-2 0,-1 1 0,1-12 0,2-45 0,-6-100 0,-2 61 0,3 83 0,0 0 0,-2 0 0,0 1 0,-2-1 0,0 1 0,0 0 0,-2 0 0,-1 0 0,-12-21 0,-82-205 0,74 168 0,-4 1 0,-50-86 0,33 71 0,4-2 0,-48-139 0,78 196 0,-32-59 0,44 90 0,-4-9 0,10 13 0,8 9 0,231 162-1365,-119-96-5461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7T19:58:01.6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4946 118 24575,'-119'1'0,"-16"1"0,0-6 0,-147-22 0,73-4 0,-249-2 0,-216 31 0,336 5 0,-413-20 0,22 1 0,683 15 0,-326 11 0,314-5 0,1 2 0,0 3 0,1 3 0,-78 28 0,107-30 0,0 0 0,0 2 0,1 1 0,-37 29 0,46-30 0,1 0 0,0 1 0,1 0 0,0 2 0,2-1 0,-24 38 0,31-42 0,0-1 0,2 1 0,-1 0 0,1 0 0,1 1 0,0-1 0,1 1 0,0 0 0,1 0 0,0 0 0,1-1 0,1 1 0,0 0 0,5 22 0,0-12 0,1-1 0,0 1 0,2-2 0,1 1 0,1-1 0,0-1 0,19 25 0,70 95 0,182 197 0,-250-306 0,1-1 0,1-2 0,2-2 0,0-1 0,2-2 0,56 26 0,-37-24 0,1-4 0,1-1 0,117 21 0,-62-25 0,145 3 0,111-18 0,-290-2 0,273-4-65,1034 10-484,-1255 1 549,550 6 0,-634-13 68,0-3 0,0-1 0,-1-3 1,1-2-1,-2-2 0,1-1 1,-2-3-1,83-41 0,-43 5-68,-2-3 0,86-75 0,-119 92 0,62-35 0,30-22 0,-132 87 0,-1 0-1,0-1 1,-1 0-1,0-1 1,0 1-1,-1-1 1,0-1-1,-1 0 1,8-18-1,0-5 31,15-68 0,-20 65-740,21-54 0,-15 55-6116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7T19:49:31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24575,'7'0'0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7T19:45:12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1362 262 24575,'-20'-19'0,"-1"2"0,0 1 0,-1 0 0,-1 2 0,-1 0 0,-44-17 0,-161-46 0,171 59 0,16 7 0,0 2 0,-1 1 0,-62-2 0,-132 9 0,146 2 0,85-1 0,0 0 0,0 0 0,-1 1 0,1 0 0,0 0 0,0 0 0,0 1 0,0 0 0,0 0 0,1 0 0,-1 1 0,0 0 0,1 0 0,0 0 0,0 1 0,0 0 0,0 0 0,1 0 0,-1 0 0,1 1 0,0 0 0,0-1 0,1 2 0,-4 5 0,-104 204 0,97-183 0,2 0 0,1 1 0,2 0 0,1 1 0,1-1 0,-2 52 0,8 211 0,5-156 0,-3-32 0,-1 66 0,30 227 0,-17-310 0,4-1 0,40 127 0,-52-204 0,1 1 0,0-1 0,1 0 0,1 0 0,-1 0 0,2-1 0,0-1 0,1 1 0,0-2 0,0 1 0,13 9 0,-7-9 0,-1-1 0,2 0 0,-1-1 0,1-1 0,1 0 0,-1-2 0,32 8 0,-10-5 0,1-3 0,73 3 0,78-11 0,-126 0 0,-45 2 0,-1 1 0,0-1 0,-1-1 0,1-1 0,0-1 0,0 0 0,-1-1 0,0-1 0,34-14 0,58-37 0,-2-4 0,100-75 0,-180 114 0,-1-2 0,-1 0 0,-2-2 0,33-40 0,-46 49 0,0 0 0,-1-1 0,0 0 0,-2-1 0,0 0 0,-1 0 0,-1 0 0,-1-1 0,5-31 0,-4-16 0,-3 0 0,-8-91 0,0-22 0,8 146 0,1 0 0,2 0 0,19-61 0,6-36 0,-22 74 0,-3 0 0,-2-1 0,-2 0 0,-11-103 0,5 142 0,-1 0 0,-1 0 0,0 1 0,-1-1 0,-1 1 0,0 1 0,-2 0 0,1 0 0,-2 1 0,0 0 0,-1 1 0,-23-22 0,34 34 0,-1 1 0,0-1 0,0 1 0,0-1 0,0 1 0,0-1 0,0 1 0,0 0 0,-1 0 0,1 0 0,0 0 0,-3 0 0,5 1 0,-1 0 0,1 0 0,0 0 0,-1 0 0,1 0 0,0 0 0,-1 0 0,1 0 0,0 0 0,-1 0 0,1 0 0,0 0 0,-1 1 0,1-1 0,0 0 0,-1 0 0,1 0 0,0 0 0,-1 1 0,1-1 0,0 0 0,0 0 0,-1 1 0,1-1 0,0 0 0,0 0 0,0 1 0,-1-1 0,1 1 0,2 17 0,7 1-1365,4-1-5461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7T19:45:16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24575,'5'3'0,"0"0"0,1 1 0,-1-2 0,1 1 0,0-1 0,-1 0 0,1 0 0,0 0 0,0-1 0,0 0 0,9 1 0,8 2 0,41 7 0,0-2 0,71 0 0,132-9 0,-115-3 0,107 1 0,386 6 0,-547 2 3,126 26-1,94 36-39,-208-43-31,-24-5-4,592 105-358,-259-105 430,124 16 0,41 97 372,-164-30-142,-317-85-230,200 8 0,105-29 0,-153-1 0,-107 5 0,135-3 0,-276 2 0,0-1 0,0 0 0,0 0 0,-1 0 0,1-1 0,0 0 0,11-5 0,-15 6-102,-2 0 63,-1 1 1,1-1 0,-1 1-1,1-1 1,-1 1 0,1 0 0,0-1-1,-1 1 1,1 0 0,0 0 0,-1 0-1,1-1 1,0 1 0,-1 0 0,1 0-1,0 0 1,-1 0 0,1 0 0,0 0-1,-1 0 1,1 0 0,0 0 0,-1 0-1,1 1 1,0-1 0,-1 0-1,1 0 1,0 1 0,-1-1 0,1 0-1,-1 1 1,2 0 0,2 8-6788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B31A8-15F7-4841-8FA0-AF7D387923B2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F8939-BC6A-4699-BEBD-232ED8744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1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519" y="2130426"/>
            <a:ext cx="1036455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9038" y="3886200"/>
            <a:ext cx="85355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3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5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40351" y="274639"/>
            <a:ext cx="274355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80" y="274639"/>
            <a:ext cx="802744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2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68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2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209" y="4406901"/>
            <a:ext cx="103645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209" y="2906713"/>
            <a:ext cx="103645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2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80" y="1600201"/>
            <a:ext cx="5385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8407" y="1600201"/>
            <a:ext cx="5385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9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79" y="1535113"/>
            <a:ext cx="53876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79" y="2174875"/>
            <a:ext cx="53876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4174" y="1535113"/>
            <a:ext cx="53897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4174" y="2174875"/>
            <a:ext cx="53897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6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80" y="273050"/>
            <a:ext cx="40116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7354" y="273051"/>
            <a:ext cx="68165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80" y="1435101"/>
            <a:ext cx="40116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2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0028" y="4800600"/>
            <a:ext cx="73161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0028" y="612775"/>
            <a:ext cx="73161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90028" y="5367338"/>
            <a:ext cx="73161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4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80" y="1600201"/>
            <a:ext cx="109742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79" y="6356351"/>
            <a:ext cx="2845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6143" y="6356351"/>
            <a:ext cx="3861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8738" y="6356351"/>
            <a:ext cx="2845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3588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28722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80.png"/><Relationship Id="rId4" Type="http://schemas.openxmlformats.org/officeDocument/2006/relationships/image" Target="../media/image60.png"/><Relationship Id="rId9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customXml" Target="../ink/ink9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11.xml"/><Relationship Id="rId4" Type="http://schemas.openxmlformats.org/officeDocument/2006/relationships/image" Target="../media/image19.jpg"/><Relationship Id="rId9" Type="http://schemas.openxmlformats.org/officeDocument/2006/relationships/customXml" Target="../ink/ink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webinar.ru/37112097/1658156246/record-new/62771472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1523880" y="1122480"/>
            <a:ext cx="9140760" cy="238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"/>
          <p:cNvSpPr/>
          <p:nvPr/>
        </p:nvSpPr>
        <p:spPr>
          <a:xfrm>
            <a:off x="1523880" y="3602160"/>
            <a:ext cx="9140760" cy="165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3" name="object 2"/>
          <p:cNvPicPr/>
          <p:nvPr/>
        </p:nvPicPr>
        <p:blipFill>
          <a:blip r:embed="rId2"/>
          <a:stretch/>
        </p:blipFill>
        <p:spPr>
          <a:xfrm>
            <a:off x="0" y="0"/>
            <a:ext cx="12189240" cy="6854040"/>
          </a:xfrm>
          <a:prstGeom prst="rect">
            <a:avLst/>
          </a:prstGeom>
          <a:ln w="0">
            <a:noFill/>
          </a:ln>
        </p:spPr>
      </p:pic>
      <p:sp>
        <p:nvSpPr>
          <p:cNvPr id="314" name="CustomShape 3"/>
          <p:cNvSpPr/>
          <p:nvPr/>
        </p:nvSpPr>
        <p:spPr>
          <a:xfrm>
            <a:off x="1188720" y="1021320"/>
            <a:ext cx="9577800" cy="4710240"/>
          </a:xfrm>
          <a:prstGeom prst="rect">
            <a:avLst/>
          </a:prstGeom>
          <a:solidFill>
            <a:schemeClr val="tx2">
              <a:lumMod val="7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4"/>
          <p:cNvSpPr/>
          <p:nvPr/>
        </p:nvSpPr>
        <p:spPr>
          <a:xfrm>
            <a:off x="1944360" y="1600200"/>
            <a:ext cx="8199720" cy="43381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FFFFFF"/>
                </a:solidFill>
                <a:latin typeface="Cambria"/>
                <a:ea typeface="Cambria"/>
              </a:rPr>
              <a:t>КОНСУЛЬТАЦИОННЫЙ  ВЕБИНАР №2  ДЛЯ УЧИТЕЛЕЙ ОБЩЕСТВОЗНАНИЯ- УЧАСТНИКОВ ПРОЕКТА «ОБРАЗОВАТЕЛЬНЫЙ ЛИФТ</a:t>
            </a:r>
            <a:r>
              <a:rPr lang="ru-RU" sz="4400" b="1" strike="noStrike" spc="-1" dirty="0">
                <a:solidFill>
                  <a:srgbClr val="FFFFFF"/>
                </a:solidFill>
                <a:latin typeface="Cambria"/>
                <a:ea typeface="Cambria"/>
              </a:rPr>
              <a:t>: ШНОР-2022»</a:t>
            </a:r>
          </a:p>
          <a:p>
            <a:pPr algn="ctr">
              <a:lnSpc>
                <a:spcPct val="100000"/>
              </a:lnSpc>
            </a:pPr>
            <a:r>
              <a:rPr lang="ru-RU" sz="4400" b="1" spc="-1" dirty="0">
                <a:solidFill>
                  <a:srgbClr val="FFFFFF"/>
                </a:solidFill>
                <a:latin typeface="Cambria"/>
                <a:ea typeface="Cambria"/>
              </a:rPr>
              <a:t>8 сентября 2022г.</a:t>
            </a:r>
            <a:endParaRPr lang="ru-RU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1D4F1F0-12C9-4108-98F9-03FDCE07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79" y="271125"/>
            <a:ext cx="10974229" cy="1143000"/>
          </a:xfrm>
        </p:spPr>
        <p:txBody>
          <a:bodyPr/>
          <a:lstStyle/>
          <a:p>
            <a:r>
              <a:rPr lang="ru-RU" b="1" dirty="0"/>
              <a:t>Благодарим за работу в проекте!</a:t>
            </a:r>
            <a:endParaRPr lang="en-US" b="1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24FFD64-560C-97A2-0742-EF5176714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407" y="1600201"/>
            <a:ext cx="5385501" cy="45259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036C459-203B-39A3-03C0-78DD71A5B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28385"/>
              </p:ext>
            </p:extLst>
          </p:nvPr>
        </p:nvGraphicFramePr>
        <p:xfrm>
          <a:off x="912218" y="1600201"/>
          <a:ext cx="10369152" cy="4986674"/>
        </p:xfrm>
        <a:graphic>
          <a:graphicData uri="http://schemas.openxmlformats.org/drawingml/2006/table">
            <a:tbl>
              <a:tblPr/>
              <a:tblGrid>
                <a:gridCol w="3635636">
                  <a:extLst>
                    <a:ext uri="{9D8B030D-6E8A-4147-A177-3AD203B41FA5}">
                      <a16:colId xmlns:a16="http://schemas.microsoft.com/office/drawing/2014/main" val="864458536"/>
                    </a:ext>
                  </a:extLst>
                </a:gridCol>
                <a:gridCol w="6733516">
                  <a:extLst>
                    <a:ext uri="{9D8B030D-6E8A-4147-A177-3AD203B41FA5}">
                      <a16:colId xmlns:a16="http://schemas.microsoft.com/office/drawing/2014/main" val="2177752046"/>
                    </a:ext>
                  </a:extLst>
                </a:gridCol>
              </a:tblGrid>
              <a:tr h="4028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Вяткина Наталья Владимировна    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МБОУ "Рождественская СОШ"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404795"/>
                  </a:ext>
                </a:extLst>
              </a:tr>
              <a:tr h="21506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Герус Марина Андреевна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МАОУ "Гимназия № 7" г. Перми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101586"/>
                  </a:ext>
                </a:extLst>
              </a:tr>
              <a:tr h="4028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Дюкова Марина Васильевна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"Рождественская СОШ"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103022"/>
                  </a:ext>
                </a:extLst>
              </a:tr>
              <a:tr h="4028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Ермаков Евгений Анатольевич 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"Усть-Качкинская средняя школа"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187775"/>
                  </a:ext>
                </a:extLst>
              </a:tr>
              <a:tr h="25513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123821"/>
                  </a:ext>
                </a:extLst>
              </a:tr>
              <a:tr h="4028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Мишина Анастасия Алексеевна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"Инженерная школа "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15231"/>
                  </a:ext>
                </a:extLst>
              </a:tr>
              <a:tr h="4028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Самарина Светлана Николаевна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"Базовая Павловская ООШ"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746677"/>
                  </a:ext>
                </a:extLst>
              </a:tr>
              <a:tr h="4028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Старицына Наталья Викторовна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"Лицей № 8" г.Перми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528878"/>
                  </a:ext>
                </a:extLst>
              </a:tr>
              <a:tr h="25513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207986"/>
                  </a:ext>
                </a:extLst>
              </a:tr>
              <a:tr h="21506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Фатыков Фаиль Загапович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МБОУ"Верхнесыповская ООШ"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8758"/>
                  </a:ext>
                </a:extLst>
              </a:tr>
              <a:tr h="4028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Чистякова Елена Салимьяновна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"Рябковская ООШ"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194368"/>
                  </a:ext>
                </a:extLst>
              </a:tr>
              <a:tr h="25513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505837"/>
                  </a:ext>
                </a:extLst>
              </a:tr>
              <a:tr h="25513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242316"/>
                  </a:ext>
                </a:extLst>
              </a:tr>
              <a:tr h="25513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960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5FDFCD8D-684A-7251-FE14-191B9B4DED3A}"/>
                  </a:ext>
                </a:extLst>
              </p14:cNvPr>
              <p14:cNvContentPartPr/>
              <p14:nvPr/>
            </p14:nvContentPartPr>
            <p14:xfrm>
              <a:off x="1007558" y="2181698"/>
              <a:ext cx="36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5FDFCD8D-684A-7251-FE14-191B9B4DED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8918" y="217305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16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372BE-6D20-DE43-EAA6-1CCD97D8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831696"/>
          </a:xfrm>
        </p:spPr>
        <p:txBody>
          <a:bodyPr/>
          <a:lstStyle/>
          <a:p>
            <a:r>
              <a:rPr lang="ru-RU" dirty="0"/>
              <a:t>Рабочая программа по обществознанию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FD50C0-0EAA-EF84-4809-DD70E7B51E67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C048F4-0050-CA35-2254-BAF3BABFB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894" y="1340768"/>
            <a:ext cx="1188132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64300299-B061-3BC0-0119-AA18B98D755E}"/>
                  </a:ext>
                </a:extLst>
              </p14:cNvPr>
              <p14:cNvContentPartPr/>
              <p14:nvPr/>
            </p14:nvContentPartPr>
            <p14:xfrm>
              <a:off x="1920518" y="4145122"/>
              <a:ext cx="658440" cy="8445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64300299-B061-3BC0-0119-AA18B98D75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1518" y="4136482"/>
                <a:ext cx="676080" cy="8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351B26F4-DBE0-F619-DE01-CC6E72E20E1A}"/>
                  </a:ext>
                </a:extLst>
              </p14:cNvPr>
              <p14:cNvContentPartPr/>
              <p14:nvPr/>
            </p14:nvContentPartPr>
            <p14:xfrm>
              <a:off x="7543718" y="4654882"/>
              <a:ext cx="2434320" cy="24192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351B26F4-DBE0-F619-DE01-CC6E72E20E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4718" y="4646242"/>
                <a:ext cx="24519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9AD5902F-CF7D-74FB-2127-CCF060FC64E9}"/>
                  </a:ext>
                </a:extLst>
              </p14:cNvPr>
              <p14:cNvContentPartPr/>
              <p14:nvPr/>
            </p14:nvContentPartPr>
            <p14:xfrm>
              <a:off x="8478638" y="6067849"/>
              <a:ext cx="360" cy="3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9AD5902F-CF7D-74FB-2127-CCF060FC64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69998" y="60592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4B6041F8-BB16-D0CD-ECD3-5424611AC475}"/>
                  </a:ext>
                </a:extLst>
              </p14:cNvPr>
              <p14:cNvContentPartPr/>
              <p14:nvPr/>
            </p14:nvContentPartPr>
            <p14:xfrm>
              <a:off x="1765718" y="5774809"/>
              <a:ext cx="803520" cy="66780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4B6041F8-BB16-D0CD-ECD3-5424611AC4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57078" y="5766169"/>
                <a:ext cx="82116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460F479C-99A0-A2C4-8B56-5BD7CB2C6E4D}"/>
                  </a:ext>
                </a:extLst>
              </p14:cNvPr>
              <p14:cNvContentPartPr/>
              <p14:nvPr/>
            </p14:nvContentPartPr>
            <p14:xfrm>
              <a:off x="7280198" y="5880289"/>
              <a:ext cx="2102760" cy="57240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460F479C-99A0-A2C4-8B56-5BD7CB2C6E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71198" y="5871649"/>
                <a:ext cx="2120400" cy="59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0144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B054554-8F82-6E24-ADC0-1C1E00315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4" y="666750"/>
            <a:ext cx="11254740" cy="5524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77C58E4A-393D-F4D0-6541-93C91FDA961C}"/>
                  </a:ext>
                </a:extLst>
              </p14:cNvPr>
              <p14:cNvContentPartPr/>
              <p14:nvPr/>
            </p14:nvContentPartPr>
            <p14:xfrm>
              <a:off x="8568917" y="5899146"/>
              <a:ext cx="288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77C58E4A-393D-F4D0-6541-93C91FDA96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60277" y="5890506"/>
                <a:ext cx="205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8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372BE-6D20-DE43-EAA6-1CCD97D8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831696"/>
          </a:xfrm>
        </p:spPr>
        <p:txBody>
          <a:bodyPr/>
          <a:lstStyle/>
          <a:p>
            <a:r>
              <a:rPr lang="ru-RU" dirty="0"/>
              <a:t>Рабочая программа по обществознанию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FD50C0-0EAA-EF84-4809-DD70E7B51E67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C048F4-0050-CA35-2254-BAF3BABFB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80" y="836712"/>
            <a:ext cx="11175946" cy="73620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64300299-B061-3BC0-0119-AA18B98D755E}"/>
                  </a:ext>
                </a:extLst>
              </p14:cNvPr>
              <p14:cNvContentPartPr/>
              <p14:nvPr/>
            </p14:nvContentPartPr>
            <p14:xfrm>
              <a:off x="2568402" y="4645413"/>
              <a:ext cx="658440" cy="8445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64300299-B061-3BC0-0119-AA18B98D75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9402" y="4636773"/>
                <a:ext cx="676080" cy="8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351B26F4-DBE0-F619-DE01-CC6E72E20E1A}"/>
                  </a:ext>
                </a:extLst>
              </p14:cNvPr>
              <p14:cNvContentPartPr/>
              <p14:nvPr/>
            </p14:nvContentPartPr>
            <p14:xfrm>
              <a:off x="7543718" y="4654882"/>
              <a:ext cx="2434320" cy="24192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351B26F4-DBE0-F619-DE01-CC6E72E20E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4718" y="4646242"/>
                <a:ext cx="2451960" cy="2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6029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E8149-DB4F-5933-766A-F90E8ECF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D3E3F4-329B-D17D-0BB1-AAF050F19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2D46DF85-4269-8F82-D9F7-05D779346C17}"/>
                  </a:ext>
                </a:extLst>
              </p14:cNvPr>
              <p14:cNvContentPartPr/>
              <p14:nvPr/>
            </p14:nvContentPartPr>
            <p14:xfrm>
              <a:off x="8977795" y="3969409"/>
              <a:ext cx="2160" cy="21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2D46DF85-4269-8F82-D9F7-05D779346C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8795" y="3960409"/>
                <a:ext cx="19800" cy="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08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Рисунок 294"/>
          <p:cNvPicPr/>
          <p:nvPr/>
        </p:nvPicPr>
        <p:blipFill>
          <a:blip r:embed="rId2"/>
          <a:srcRect l="20549" t="26191" r="23344" b="16059"/>
          <a:stretch/>
        </p:blipFill>
        <p:spPr>
          <a:xfrm>
            <a:off x="360" y="180000"/>
            <a:ext cx="6839640" cy="3959640"/>
          </a:xfrm>
          <a:prstGeom prst="rect">
            <a:avLst/>
          </a:prstGeom>
          <a:ln w="0">
            <a:noFill/>
          </a:ln>
        </p:spPr>
      </p:pic>
      <p:pic>
        <p:nvPicPr>
          <p:cNvPr id="296" name="Рисунок 295"/>
          <p:cNvPicPr/>
          <p:nvPr/>
        </p:nvPicPr>
        <p:blipFill>
          <a:blip r:embed="rId3"/>
          <a:srcRect l="30884" t="20269" r="21868" b="50180"/>
          <a:stretch/>
        </p:blipFill>
        <p:spPr>
          <a:xfrm>
            <a:off x="4320000" y="3960000"/>
            <a:ext cx="7739640" cy="2721960"/>
          </a:xfrm>
          <a:prstGeom prst="rect">
            <a:avLst/>
          </a:prstGeom>
          <a:ln w="0">
            <a:noFill/>
          </a:ln>
        </p:spPr>
      </p:pic>
      <p:sp>
        <p:nvSpPr>
          <p:cNvPr id="297" name="Line 1"/>
          <p:cNvSpPr/>
          <p:nvPr/>
        </p:nvSpPr>
        <p:spPr>
          <a:xfrm>
            <a:off x="6300000" y="1260000"/>
            <a:ext cx="2160000" cy="2700000"/>
          </a:xfrm>
          <a:prstGeom prst="line">
            <a:avLst/>
          </a:prstGeom>
          <a:ln w="19080">
            <a:solidFill>
              <a:srgbClr val="BF819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240B3-1302-8FD6-BBF4-5054AEFF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недочеты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1B067-E524-B5F4-A737-D90B33FE7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Не  все  ссылки   активны в рабочей программе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Прислано только  тематическое  планирование, программа не  сгенерирована 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Выполнено только  одно  задание  проекта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983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roup 1"/>
          <p:cNvGrpSpPr/>
          <p:nvPr/>
        </p:nvGrpSpPr>
        <p:grpSpPr>
          <a:xfrm>
            <a:off x="861120" y="2655720"/>
            <a:ext cx="10690560" cy="3641040"/>
            <a:chOff x="861120" y="2655720"/>
            <a:chExt cx="10690560" cy="3641040"/>
          </a:xfrm>
        </p:grpSpPr>
        <p:sp>
          <p:nvSpPr>
            <p:cNvPr id="447" name="CustomShape 2"/>
            <p:cNvSpPr/>
            <p:nvPr/>
          </p:nvSpPr>
          <p:spPr>
            <a:xfrm>
              <a:off x="861120" y="6046560"/>
              <a:ext cx="10690560" cy="7560"/>
            </a:xfrm>
            <a:custGeom>
              <a:avLst/>
              <a:gdLst/>
              <a:ahLst/>
              <a:cxnLst/>
              <a:rect l="l" t="t" r="r" b="b"/>
              <a:pathLst>
                <a:path w="10693400" h="11429">
                  <a:moveTo>
                    <a:pt x="10693400" y="11163"/>
                  </a:moveTo>
                  <a:lnTo>
                    <a:pt x="0" y="11163"/>
                  </a:lnTo>
                  <a:lnTo>
                    <a:pt x="0" y="0"/>
                  </a:lnTo>
                  <a:lnTo>
                    <a:pt x="10693400" y="0"/>
                  </a:lnTo>
                  <a:lnTo>
                    <a:pt x="10693400" y="11163"/>
                  </a:lnTo>
                  <a:close/>
                </a:path>
              </a:pathLst>
            </a:custGeom>
            <a:solidFill>
              <a:srgbClr val="1B1B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48" name="object 12"/>
            <p:cNvPicPr/>
            <p:nvPr/>
          </p:nvPicPr>
          <p:blipFill>
            <a:blip r:embed="rId2"/>
            <a:stretch/>
          </p:blipFill>
          <p:spPr>
            <a:xfrm>
              <a:off x="1622160" y="2655720"/>
              <a:ext cx="2007000" cy="3641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49" name="CustomShape 3"/>
          <p:cNvSpPr/>
          <p:nvPr/>
        </p:nvSpPr>
        <p:spPr>
          <a:xfrm>
            <a:off x="4746240" y="2285280"/>
            <a:ext cx="5511240" cy="3784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 dirty="0">
                <a:latin typeface="Cambria"/>
                <a:ea typeface="Cambria"/>
              </a:rPr>
              <a:t>РАЗБОР ЗАДАНИЙ ПО ФИНАНСОВОЙ ГРАМОТНОСТИ (PISA) для создания авторских кейсов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000" b="0" strike="noStrike" spc="-1" dirty="0">
              <a:latin typeface="Arial"/>
            </a:endParaRPr>
          </a:p>
        </p:txBody>
      </p:sp>
      <p:sp>
        <p:nvSpPr>
          <p:cNvPr id="450" name="CustomShape 4"/>
          <p:cNvSpPr/>
          <p:nvPr/>
        </p:nvSpPr>
        <p:spPr>
          <a:xfrm>
            <a:off x="1737360" y="1029240"/>
            <a:ext cx="2445120" cy="125208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mbria"/>
              </a:rPr>
              <a:t>ЭТО ИНТЕРЕСНО?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609480" y="1604520"/>
            <a:ext cx="10971000" cy="39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2" name="Рисунок 322"/>
          <p:cNvPicPr/>
          <p:nvPr/>
        </p:nvPicPr>
        <p:blipFill>
          <a:blip r:embed="rId2"/>
          <a:srcRect l="25309" t="24640" r="25522" b="23510"/>
          <a:stretch/>
        </p:blipFill>
        <p:spPr>
          <a:xfrm>
            <a:off x="92520" y="51480"/>
            <a:ext cx="11246760" cy="6668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180000" y="-169560"/>
            <a:ext cx="1097280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468A1A"/>
                </a:solidFill>
                <a:latin typeface="Times New Roman"/>
              </a:rPr>
              <a:t>АЛГОРИТМ ВЫПОЛНЕНИЯ ТЗ 3 (8 тактов)</a:t>
            </a:r>
            <a:endParaRPr lang="ru-RU" sz="2200" b="0" strike="noStrike" spc="-1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609480" y="1604520"/>
            <a:ext cx="655812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0" strike="noStrike" spc="-1" dirty="0">
                <a:latin typeface="Arial"/>
              </a:rPr>
              <a:t>Определиться с содержательной областью задания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0" strike="noStrike" spc="-1" dirty="0">
                <a:latin typeface="Arial"/>
              </a:rPr>
              <a:t>Определиться с контекстом задания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0" strike="noStrike" spc="-1" dirty="0">
                <a:latin typeface="Arial"/>
              </a:rPr>
              <a:t>Сформулировать ситуацию и тему кейса заданий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0" strike="noStrike" spc="-1" dirty="0">
                <a:latin typeface="Arial"/>
              </a:rPr>
              <a:t>Подобрать тексты, визуальный ряд  ( фото, рисунок, диаграммы, таблицы, инфографику и пр.) </a:t>
            </a:r>
          </a:p>
          <a:p>
            <a:pPr marL="343080" indent="-342360">
              <a:lnSpc>
                <a:spcPct val="100000"/>
              </a:lnSpc>
              <a:tabLst>
                <a:tab pos="0" algn="l"/>
              </a:tabLst>
            </a:pPr>
            <a:r>
              <a:rPr lang="ru-RU" sz="2200" b="0" strike="noStrike" spc="-1" dirty="0">
                <a:latin typeface="Arial"/>
              </a:rPr>
              <a:t>5. Сформулировать задания, выбрав разную  форму для каждого задания ( не менее 5)</a:t>
            </a:r>
          </a:p>
          <a:p>
            <a:pPr marL="343080" indent="-342360">
              <a:lnSpc>
                <a:spcPct val="100000"/>
              </a:lnSpc>
              <a:tabLst>
                <a:tab pos="0" algn="l"/>
              </a:tabLst>
            </a:pPr>
            <a:r>
              <a:rPr lang="ru-RU" sz="2200" b="0" strike="noStrike" spc="-1" dirty="0">
                <a:latin typeface="Arial"/>
              </a:rPr>
              <a:t>6.При составлении каждого задания определить познавательную деятельность ( компетентностную область)</a:t>
            </a:r>
          </a:p>
          <a:p>
            <a:pPr marL="343080" indent="-342360">
              <a:lnSpc>
                <a:spcPct val="100000"/>
              </a:lnSpc>
              <a:tabLst>
                <a:tab pos="0" algn="l"/>
              </a:tabLst>
            </a:pPr>
            <a:r>
              <a:rPr lang="ru-RU" sz="2200" b="0" strike="noStrike" spc="-1" dirty="0">
                <a:latin typeface="Arial"/>
              </a:rPr>
              <a:t>7. Составить общую характеристику задания</a:t>
            </a:r>
          </a:p>
          <a:p>
            <a:pPr marL="343080" indent="-342360">
              <a:lnSpc>
                <a:spcPct val="100000"/>
              </a:lnSpc>
              <a:tabLst>
                <a:tab pos="0" algn="l"/>
              </a:tabLst>
            </a:pPr>
            <a:r>
              <a:rPr lang="ru-RU" sz="2200" b="0" strike="noStrike" spc="-1" dirty="0">
                <a:latin typeface="Arial"/>
              </a:rPr>
              <a:t>8. Продумать критерии оценивания</a:t>
            </a:r>
          </a:p>
          <a:p>
            <a:pPr marL="343080" indent="-342360">
              <a:lnSpc>
                <a:spcPct val="100000"/>
              </a:lnSpc>
              <a:tabLst>
                <a:tab pos="0" algn="l"/>
              </a:tabLst>
            </a:pPr>
            <a:endParaRPr lang="ru-RU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tabLst>
                <a:tab pos="0" algn="l"/>
              </a:tabLst>
            </a:pPr>
            <a:endParaRPr lang="ru-RU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tabLst>
                <a:tab pos="0" algn="l"/>
              </a:tabLst>
            </a:pPr>
            <a:endParaRPr lang="ru-RU" sz="2200" b="0" strike="noStrike" spc="-1" dirty="0">
              <a:latin typeface="Arial"/>
            </a:endParaRPr>
          </a:p>
        </p:txBody>
      </p:sp>
      <p:pic>
        <p:nvPicPr>
          <p:cNvPr id="327" name="Рисунок 323"/>
          <p:cNvPicPr/>
          <p:nvPr/>
        </p:nvPicPr>
        <p:blipFill>
          <a:blip r:embed="rId2"/>
          <a:srcRect l="39085" t="44591" r="34065" b="22303"/>
          <a:stretch/>
        </p:blipFill>
        <p:spPr>
          <a:xfrm>
            <a:off x="7239960" y="1000080"/>
            <a:ext cx="4820040" cy="3782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905040" y="2592360"/>
            <a:ext cx="10035360" cy="375120"/>
          </a:xfrm>
          <a:prstGeom prst="roundRect">
            <a:avLst>
              <a:gd name="adj" fmla="val 16667"/>
            </a:avLst>
          </a:prstGeom>
          <a:solidFill>
            <a:srgbClr val="7E002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2"/>
          <p:cNvSpPr/>
          <p:nvPr/>
        </p:nvSpPr>
        <p:spPr>
          <a:xfrm>
            <a:off x="180000" y="120600"/>
            <a:ext cx="1187712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                            </a:t>
            </a:r>
            <a:r>
              <a:rPr lang="ru-RU" sz="3200" b="1" strike="noStrike" spc="-1" dirty="0">
                <a:solidFill>
                  <a:srgbClr val="000000"/>
                </a:solidFill>
                <a:latin typeface="Cambria"/>
                <a:ea typeface="Cambria"/>
              </a:rPr>
              <a:t>РУКОВОДИТЕЛИ НАПРАВЛЕНИЯ: </a:t>
            </a:r>
            <a:endParaRPr lang="ru-RU" sz="32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pc="-1" dirty="0">
                <a:solidFill>
                  <a:srgbClr val="000000"/>
                </a:solidFill>
                <a:latin typeface="Cambria"/>
                <a:ea typeface="Cambria"/>
              </a:rPr>
              <a:t>2</a:t>
            </a:r>
            <a:r>
              <a:rPr lang="ru-RU" sz="3200" b="1" strike="noStrike" spc="-1" dirty="0">
                <a:solidFill>
                  <a:srgbClr val="000000"/>
                </a:solidFill>
                <a:latin typeface="Cambria"/>
                <a:ea typeface="Cambria"/>
              </a:rPr>
              <a:t> группа</a:t>
            </a:r>
            <a:endParaRPr lang="ru-RU" sz="32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905040" y="4237200"/>
            <a:ext cx="10035360" cy="375120"/>
          </a:xfrm>
          <a:prstGeom prst="roundRect">
            <a:avLst>
              <a:gd name="adj" fmla="val 16667"/>
            </a:avLst>
          </a:prstGeom>
          <a:solidFill>
            <a:srgbClr val="7E002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180000" y="3107520"/>
            <a:ext cx="1029240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КАЛЬСИНА АЛЛА АЛЕКСЕЕВНА</a:t>
            </a:r>
            <a:r>
              <a:rPr lang="ru-RU" sz="2800" b="1" strike="noStrike" spc="-1" dirty="0">
                <a:solidFill>
                  <a:srgbClr val="000000"/>
                </a:solidFill>
                <a:latin typeface="Cambria"/>
                <a:ea typeface="Cambria"/>
              </a:rPr>
              <a:t>  - </a:t>
            </a:r>
            <a:r>
              <a:rPr lang="ru-RU" sz="2800" strike="noStrike" spc="-1" dirty="0">
                <a:solidFill>
                  <a:srgbClr val="000000"/>
                </a:solidFill>
                <a:latin typeface="Cambria"/>
                <a:ea typeface="Cambria"/>
              </a:rPr>
              <a:t>доцент, кандидат исторических наук, доцент кафедры  экономики ПГГПУ</a:t>
            </a:r>
            <a:endParaRPr lang="ru-RU" sz="2800" strike="noStrike" spc="-1" dirty="0">
              <a:latin typeface="Arial"/>
            </a:endParaRPr>
          </a:p>
        </p:txBody>
      </p:sp>
      <p:sp>
        <p:nvSpPr>
          <p:cNvPr id="280" name="CustomShape 5"/>
          <p:cNvSpPr/>
          <p:nvPr/>
        </p:nvSpPr>
        <p:spPr>
          <a:xfrm>
            <a:off x="991080" y="4843800"/>
            <a:ext cx="9948960" cy="51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6"/>
          <p:cNvSpPr/>
          <p:nvPr/>
        </p:nvSpPr>
        <p:spPr>
          <a:xfrm>
            <a:off x="180000" y="3107880"/>
            <a:ext cx="10846800" cy="9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240B3-1302-8FD6-BBF4-5054AEFF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209" y="3573017"/>
            <a:ext cx="10364550" cy="219596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6000" dirty="0"/>
              <a:t>КОНСТРУИРОВАНИЕ  ЗАДАНИЙ ПО  ФИНАНСОВОЙ ГРАМОТНОСТИ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1B067-E524-B5F4-A737-D90B33FE7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88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240B3-1302-8FD6-BBF4-5054AEFF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1. Определиться  с  содержательной Областью задания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1B067-E524-B5F4-A737-D90B33FE7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07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609480" y="221040"/>
            <a:ext cx="1097280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"/>
          <p:cNvSpPr/>
          <p:nvPr/>
        </p:nvSpPr>
        <p:spPr>
          <a:xfrm>
            <a:off x="609480" y="1604520"/>
            <a:ext cx="1097280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TextShape 3"/>
          <p:cNvSpPr txBox="1"/>
          <p:nvPr/>
        </p:nvSpPr>
        <p:spPr>
          <a:xfrm>
            <a:off x="365040" y="360000"/>
            <a:ext cx="1254960" cy="43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400" b="1" strike="noStrike" spc="-1" dirty="0">
                <a:solidFill>
                  <a:srgbClr val="468A1A"/>
                </a:solidFill>
                <a:latin typeface="Arial"/>
              </a:rPr>
              <a:t> </a:t>
            </a:r>
            <a:r>
              <a:rPr lang="ru-RU" sz="2400" b="1" strike="noStrike" spc="-1" dirty="0">
                <a:solidFill>
                  <a:srgbClr val="168253"/>
                </a:solidFill>
                <a:latin typeface="Arial"/>
              </a:rPr>
              <a:t> </a:t>
            </a:r>
          </a:p>
        </p:txBody>
      </p:sp>
      <p:sp>
        <p:nvSpPr>
          <p:cNvPr id="337" name="TextShape 4"/>
          <p:cNvSpPr txBox="1"/>
          <p:nvPr/>
        </p:nvSpPr>
        <p:spPr>
          <a:xfrm>
            <a:off x="1344266" y="390102"/>
            <a:ext cx="9815734" cy="826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latin typeface="Times New Roman"/>
              </a:rPr>
              <a:t>1. Определиться  с  содержательной областью задания</a:t>
            </a:r>
          </a:p>
        </p:txBody>
      </p:sp>
      <p:pic>
        <p:nvPicPr>
          <p:cNvPr id="338" name="Рисунок 330"/>
          <p:cNvPicPr/>
          <p:nvPr/>
        </p:nvPicPr>
        <p:blipFill>
          <a:blip r:embed="rId2"/>
          <a:srcRect l="33856" t="47216" r="30742" b="23948"/>
          <a:stretch/>
        </p:blipFill>
        <p:spPr>
          <a:xfrm>
            <a:off x="473388" y="1124744"/>
            <a:ext cx="7692120" cy="3524400"/>
          </a:xfrm>
          <a:prstGeom prst="rect">
            <a:avLst/>
          </a:prstGeom>
          <a:ln w="0">
            <a:noFill/>
          </a:ln>
        </p:spPr>
      </p:pic>
      <p:pic>
        <p:nvPicPr>
          <p:cNvPr id="340" name="Рисунок 323_0"/>
          <p:cNvPicPr/>
          <p:nvPr/>
        </p:nvPicPr>
        <p:blipFill>
          <a:blip r:embed="rId3"/>
          <a:srcRect l="39085" t="44591" r="34065" b="22303"/>
          <a:stretch/>
        </p:blipFill>
        <p:spPr>
          <a:xfrm>
            <a:off x="7920000" y="2433600"/>
            <a:ext cx="3780360" cy="296640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 descr="Изображение выглядит как текст, газета, докумен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FF39F26-957B-CE7A-7E0B-725B071CD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46" y="4783064"/>
            <a:ext cx="5573226" cy="20124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17308480-BC42-8BCA-ED4D-C613EEAF8D70}"/>
                  </a:ext>
                </a:extLst>
              </p14:cNvPr>
              <p14:cNvContentPartPr/>
              <p14:nvPr/>
            </p14:nvContentPartPr>
            <p14:xfrm>
              <a:off x="1235711" y="2321894"/>
              <a:ext cx="6644520" cy="6051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17308480-BC42-8BCA-ED4D-C613EEAF8D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2071" y="2214254"/>
                <a:ext cx="6752160" cy="8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F7655A8D-B42F-1028-53E4-4962955AE740}"/>
                  </a:ext>
                </a:extLst>
              </p14:cNvPr>
              <p14:cNvContentPartPr/>
              <p14:nvPr/>
            </p14:nvContentPartPr>
            <p14:xfrm>
              <a:off x="8584751" y="3700334"/>
              <a:ext cx="360" cy="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F7655A8D-B42F-1028-53E4-4962955AE7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0751" y="3592694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7F44188-BAD5-81B3-33CC-DA62E0F6D632}"/>
              </a:ext>
            </a:extLst>
          </p:cNvPr>
          <p:cNvSpPr txBox="1"/>
          <p:nvPr/>
        </p:nvSpPr>
        <p:spPr>
          <a:xfrm>
            <a:off x="3047134" y="3322266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trike="noStrike" spc="-1" dirty="0">
                <a:latin typeface="Times New Roman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Рисунок 326"/>
          <p:cNvPicPr/>
          <p:nvPr/>
        </p:nvPicPr>
        <p:blipFill>
          <a:blip r:embed="rId2"/>
          <a:srcRect l="33848" t="47202" r="30734" b="23941"/>
          <a:stretch/>
        </p:blipFill>
        <p:spPr>
          <a:xfrm>
            <a:off x="360000" y="540000"/>
            <a:ext cx="11389320" cy="521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240B3-1302-8FD6-BBF4-5054AEFF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2. Определиться  с контекстом задания</a:t>
            </a:r>
            <a:br>
              <a:rPr lang="ru-RU" dirty="0"/>
            </a:br>
            <a:r>
              <a:rPr lang="ru-RU" dirty="0"/>
              <a:t> (контексты-жизненные ситуации)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1B067-E524-B5F4-A737-D90B33FE7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569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609480" y="221040"/>
            <a:ext cx="1097280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"/>
          <p:cNvSpPr/>
          <p:nvPr/>
        </p:nvSpPr>
        <p:spPr>
          <a:xfrm>
            <a:off x="609480" y="1604520"/>
            <a:ext cx="1097280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TextShape 4"/>
          <p:cNvSpPr txBox="1"/>
          <p:nvPr/>
        </p:nvSpPr>
        <p:spPr>
          <a:xfrm>
            <a:off x="1974960" y="360000"/>
            <a:ext cx="6667560" cy="58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0" strike="noStrike" spc="-1" dirty="0">
                <a:latin typeface="Arial"/>
              </a:rPr>
              <a:t>2.   </a:t>
            </a:r>
            <a:r>
              <a:rPr lang="ru-RU" sz="2600" b="1" strike="noStrike" spc="-1" dirty="0">
                <a:solidFill>
                  <a:srgbClr val="002060"/>
                </a:solidFill>
                <a:latin typeface="Times New Roman"/>
              </a:rPr>
              <a:t>Определиться с контекстом задания  </a:t>
            </a:r>
            <a:endParaRPr lang="ru-RU" sz="2600" b="0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345" name="Рисунок 344"/>
          <p:cNvPicPr/>
          <p:nvPr/>
        </p:nvPicPr>
        <p:blipFill>
          <a:blip r:embed="rId2"/>
          <a:srcRect l="41961" t="41865" r="35892" b="27118"/>
          <a:stretch/>
        </p:blipFill>
        <p:spPr>
          <a:xfrm>
            <a:off x="6120000" y="1260000"/>
            <a:ext cx="4860000" cy="3827880"/>
          </a:xfrm>
          <a:prstGeom prst="rect">
            <a:avLst/>
          </a:prstGeom>
          <a:ln w="0">
            <a:noFill/>
          </a:ln>
        </p:spPr>
      </p:pic>
      <p:pic>
        <p:nvPicPr>
          <p:cNvPr id="346" name="Рисунок 323_1"/>
          <p:cNvPicPr/>
          <p:nvPr/>
        </p:nvPicPr>
        <p:blipFill>
          <a:blip r:embed="rId3"/>
          <a:srcRect l="39085" t="44591" r="34065" b="22303"/>
          <a:stretch/>
        </p:blipFill>
        <p:spPr>
          <a:xfrm>
            <a:off x="609480" y="1077840"/>
            <a:ext cx="4820040" cy="3782160"/>
          </a:xfrm>
          <a:prstGeom prst="rect">
            <a:avLst/>
          </a:prstGeom>
          <a:ln w="0">
            <a:noFill/>
          </a:ln>
        </p:spPr>
      </p:pic>
      <p:sp>
        <p:nvSpPr>
          <p:cNvPr id="347" name="Line 5"/>
          <p:cNvSpPr/>
          <p:nvPr/>
        </p:nvSpPr>
        <p:spPr>
          <a:xfrm flipV="1">
            <a:off x="5220000" y="3240000"/>
            <a:ext cx="1080000" cy="720000"/>
          </a:xfrm>
          <a:prstGeom prst="line">
            <a:avLst/>
          </a:prstGeom>
          <a:ln w="29160">
            <a:solidFill>
              <a:srgbClr val="1E6A3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Line 6"/>
          <p:cNvSpPr/>
          <p:nvPr/>
        </p:nvSpPr>
        <p:spPr>
          <a:xfrm flipV="1">
            <a:off x="5249520" y="1800000"/>
            <a:ext cx="1050480" cy="1080000"/>
          </a:xfrm>
          <a:prstGeom prst="line">
            <a:avLst/>
          </a:prstGeom>
          <a:ln w="29160">
            <a:solidFill>
              <a:srgbClr val="1E6A3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Line 7"/>
          <p:cNvSpPr/>
          <p:nvPr/>
        </p:nvSpPr>
        <p:spPr>
          <a:xfrm flipV="1">
            <a:off x="2340000" y="3060000"/>
            <a:ext cx="3960000" cy="360000"/>
          </a:xfrm>
          <a:prstGeom prst="line">
            <a:avLst/>
          </a:prstGeom>
          <a:ln w="29160">
            <a:solidFill>
              <a:srgbClr val="1E6A3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8"/>
          <p:cNvSpPr/>
          <p:nvPr/>
        </p:nvSpPr>
        <p:spPr>
          <a:xfrm flipV="1">
            <a:off x="2340000" y="1620000"/>
            <a:ext cx="3960000" cy="1800000"/>
          </a:xfrm>
          <a:prstGeom prst="line">
            <a:avLst/>
          </a:prstGeom>
          <a:ln w="29160">
            <a:solidFill>
              <a:srgbClr val="1E6A3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240B3-1302-8FD6-BBF4-5054AEFF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3. Сформулировать ситуацию   и тему  кейса  задания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1B067-E524-B5F4-A737-D90B33FE7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64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609480" y="221040"/>
            <a:ext cx="1097280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2"/>
          <p:cNvSpPr/>
          <p:nvPr/>
        </p:nvSpPr>
        <p:spPr>
          <a:xfrm>
            <a:off x="609480" y="1604520"/>
            <a:ext cx="1097280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TextShape 3"/>
          <p:cNvSpPr txBox="1"/>
          <p:nvPr/>
        </p:nvSpPr>
        <p:spPr>
          <a:xfrm>
            <a:off x="540000" y="373680"/>
            <a:ext cx="116568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200" b="0" strike="noStrike" spc="-1" dirty="0">
                <a:solidFill>
                  <a:srgbClr val="468A1A"/>
                </a:solidFill>
                <a:latin typeface="Arial"/>
              </a:rPr>
              <a:t> </a:t>
            </a:r>
          </a:p>
        </p:txBody>
      </p:sp>
      <p:sp>
        <p:nvSpPr>
          <p:cNvPr id="354" name="TextShape 4"/>
          <p:cNvSpPr txBox="1"/>
          <p:nvPr/>
        </p:nvSpPr>
        <p:spPr>
          <a:xfrm>
            <a:off x="1620000" y="164880"/>
            <a:ext cx="7022520" cy="777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68A1A"/>
                </a:solidFill>
                <a:latin typeface="Times New Roman"/>
              </a:rPr>
              <a:t>3</a:t>
            </a:r>
            <a:r>
              <a:rPr lang="ru-RU" sz="2400" b="1" strike="noStrike" spc="-1" dirty="0">
                <a:solidFill>
                  <a:srgbClr val="002060"/>
                </a:solidFill>
                <a:latin typeface="Times New Roman"/>
              </a:rPr>
              <a:t>. Сформулировать ситуацию и тему кейса заданий</a:t>
            </a:r>
          </a:p>
        </p:txBody>
      </p:sp>
      <p:pic>
        <p:nvPicPr>
          <p:cNvPr id="355" name="Рисунок 354"/>
          <p:cNvPicPr/>
          <p:nvPr/>
        </p:nvPicPr>
        <p:blipFill>
          <a:blip r:embed="rId2"/>
          <a:srcRect l="41961" t="41865" r="35892" b="27118"/>
          <a:stretch/>
        </p:blipFill>
        <p:spPr>
          <a:xfrm>
            <a:off x="6618960" y="1244880"/>
            <a:ext cx="4361040" cy="3435120"/>
          </a:xfrm>
          <a:prstGeom prst="rect">
            <a:avLst/>
          </a:prstGeom>
          <a:ln w="0">
            <a:noFill/>
          </a:ln>
        </p:spPr>
      </p:pic>
      <p:pic>
        <p:nvPicPr>
          <p:cNvPr id="356" name="Рисунок 323_2"/>
          <p:cNvPicPr/>
          <p:nvPr/>
        </p:nvPicPr>
        <p:blipFill>
          <a:blip r:embed="rId3"/>
          <a:srcRect l="39085" t="44591" r="34065" b="22303"/>
          <a:stretch/>
        </p:blipFill>
        <p:spPr>
          <a:xfrm>
            <a:off x="738000" y="1077840"/>
            <a:ext cx="4820040" cy="3782160"/>
          </a:xfrm>
          <a:prstGeom prst="rect">
            <a:avLst/>
          </a:prstGeom>
          <a:ln w="0">
            <a:noFill/>
          </a:ln>
        </p:spPr>
      </p:pic>
      <p:sp>
        <p:nvSpPr>
          <p:cNvPr id="357" name="Line 5"/>
          <p:cNvSpPr/>
          <p:nvPr/>
        </p:nvSpPr>
        <p:spPr>
          <a:xfrm flipV="1">
            <a:off x="5401080" y="3060000"/>
            <a:ext cx="1438920" cy="900000"/>
          </a:xfrm>
          <a:prstGeom prst="line">
            <a:avLst/>
          </a:prstGeom>
          <a:ln w="29160">
            <a:solidFill>
              <a:srgbClr val="1E6A3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8" name="Рисунок 357"/>
          <p:cNvPicPr/>
          <p:nvPr/>
        </p:nvPicPr>
        <p:blipFill>
          <a:blip r:embed="rId4"/>
          <a:srcRect l="39742" t="31440" r="23344" b="55430"/>
          <a:stretch/>
        </p:blipFill>
        <p:spPr>
          <a:xfrm>
            <a:off x="3600000" y="5040000"/>
            <a:ext cx="7560000" cy="1511640"/>
          </a:xfrm>
          <a:prstGeom prst="rect">
            <a:avLst/>
          </a:prstGeom>
          <a:ln w="0">
            <a:noFill/>
          </a:ln>
        </p:spPr>
      </p:pic>
      <p:sp>
        <p:nvSpPr>
          <p:cNvPr id="359" name="Line 6"/>
          <p:cNvSpPr/>
          <p:nvPr/>
        </p:nvSpPr>
        <p:spPr>
          <a:xfrm flipV="1">
            <a:off x="2332800" y="2880000"/>
            <a:ext cx="4507200" cy="544320"/>
          </a:xfrm>
          <a:prstGeom prst="line">
            <a:avLst/>
          </a:prstGeom>
          <a:ln w="29160">
            <a:solidFill>
              <a:srgbClr val="1E6A3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240B3-1302-8FD6-BBF4-5054AEFF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4. </a:t>
            </a:r>
            <a:r>
              <a:rPr lang="ru-RU" dirty="0">
                <a:solidFill>
                  <a:srgbClr val="002060"/>
                </a:solidFill>
              </a:rPr>
              <a:t>подобрать </a:t>
            </a:r>
            <a:r>
              <a:rPr lang="ru-RU" sz="4000" b="1" strike="noStrike" spc="-1" dirty="0">
                <a:solidFill>
                  <a:srgbClr val="002060"/>
                </a:solidFill>
              </a:rPr>
              <a:t>тексты, визуальный ряд   (фото, рисунок, диаграммы, таблицы, инфографику и пр</a:t>
            </a:r>
            <a:r>
              <a:rPr lang="ru-RU" sz="4000" b="1" strike="noStrike" spc="-1" dirty="0">
                <a:latin typeface="Times New Roman"/>
              </a:rPr>
              <a:t>.)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1B067-E524-B5F4-A737-D90B33FE7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175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0B4E57-BF37-EF46-B355-6344C1CAB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6" y="188640"/>
            <a:ext cx="1051316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2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905040" y="2592360"/>
            <a:ext cx="10035360" cy="375120"/>
          </a:xfrm>
          <a:prstGeom prst="roundRect">
            <a:avLst>
              <a:gd name="adj" fmla="val 16667"/>
            </a:avLst>
          </a:prstGeom>
          <a:solidFill>
            <a:srgbClr val="7E002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2"/>
          <p:cNvSpPr/>
          <p:nvPr/>
        </p:nvSpPr>
        <p:spPr>
          <a:xfrm>
            <a:off x="180000" y="120600"/>
            <a:ext cx="11877120" cy="2060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ru-RU" sz="3200" b="1" spc="-1" dirty="0">
                <a:solidFill>
                  <a:srgbClr val="000000"/>
                </a:solidFill>
                <a:latin typeface="Cambria"/>
                <a:ea typeface="Cambria"/>
              </a:rPr>
              <a:t>ЦЕЛЬ вебинара</a:t>
            </a:r>
            <a:r>
              <a:rPr lang="en-US" sz="3200" b="1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ru-RU" sz="3200" b="1" spc="-1" dirty="0">
                <a:solidFill>
                  <a:srgbClr val="000000"/>
                </a:solidFill>
                <a:latin typeface="Cambria"/>
                <a:ea typeface="Cambria"/>
              </a:rPr>
              <a:t>№2 -  конструирование заданий  по финансовой грамотности  в  формате</a:t>
            </a:r>
            <a:r>
              <a:rPr lang="en-US" sz="3200" b="1" spc="-1" dirty="0">
                <a:solidFill>
                  <a:srgbClr val="000000"/>
                </a:solidFill>
                <a:latin typeface="Cambria"/>
                <a:ea typeface="Cambria"/>
              </a:rPr>
              <a:t>   PIZA</a:t>
            </a:r>
            <a:endParaRPr lang="ru-RU" sz="32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180000" y="3107520"/>
            <a:ext cx="10292400" cy="39688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ПЛАН ВЕБИНАРА: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Краткий  анализ присланных материалов участников проекта «Образовательный лифт:ШНОР-2022».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Алгоритм  конструирования  заданий  по  финансовой грамотности  в  формате </a:t>
            </a:r>
            <a:r>
              <a:rPr lang="en-US" sz="2800" b="1" spc="-1" dirty="0">
                <a:solidFill>
                  <a:srgbClr val="000000"/>
                </a:solidFill>
                <a:latin typeface="Cambria"/>
                <a:ea typeface="Cambria"/>
              </a:rPr>
              <a:t>PIZA</a:t>
            </a: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  и техническое задание   к следующей  встрече.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 Информация  Банка России, «Финансовая грамотность в системе  образования» (</a:t>
            </a:r>
            <a:r>
              <a:rPr lang="ru-RU" sz="2800" b="1" spc="-1" dirty="0" err="1">
                <a:solidFill>
                  <a:srgbClr val="000000"/>
                </a:solidFill>
                <a:latin typeface="Cambria"/>
                <a:ea typeface="Cambria"/>
              </a:rPr>
              <a:t>Секлецова</a:t>
            </a: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 Оксана Юрьевна)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2800" b="1" spc="-1" dirty="0">
              <a:solidFill>
                <a:srgbClr val="000000"/>
              </a:solidFill>
              <a:latin typeface="Cambria"/>
              <a:ea typeface="Cambria"/>
            </a:endParaRPr>
          </a:p>
        </p:txBody>
      </p:sp>
      <p:sp>
        <p:nvSpPr>
          <p:cNvPr id="280" name="CustomShape 5"/>
          <p:cNvSpPr/>
          <p:nvPr/>
        </p:nvSpPr>
        <p:spPr>
          <a:xfrm>
            <a:off x="991080" y="4843800"/>
            <a:ext cx="9948960" cy="51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6"/>
          <p:cNvSpPr/>
          <p:nvPr/>
        </p:nvSpPr>
        <p:spPr>
          <a:xfrm>
            <a:off x="180000" y="3107880"/>
            <a:ext cx="10846800" cy="9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14596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96200" y="500042"/>
          <a:ext cx="8929750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6332" y="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13CB7-C214-B353-D844-27DEC52002B0}"/>
              </a:ext>
            </a:extLst>
          </p:cNvPr>
          <p:cNvSpPr txBox="1"/>
          <p:nvPr/>
        </p:nvSpPr>
        <p:spPr>
          <a:xfrm>
            <a:off x="3810794" y="31224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468A1A"/>
                </a:solidFill>
                <a:latin typeface="Times New Roman"/>
              </a:rPr>
              <a:t>,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D38C1A-6620-EC30-89E8-C61ED2F08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8" y="404664"/>
            <a:ext cx="913744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78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B52647A7-EA04-F586-FE15-91873CFC2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10" y="188640"/>
            <a:ext cx="8496944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52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240B3-1302-8FD6-BBF4-5054AEFF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5. сформулировать задание, выбрав для  каждого задания разную форму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1B067-E524-B5F4-A737-D90B33FE7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180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609480" y="221040"/>
            <a:ext cx="1097280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2"/>
          <p:cNvSpPr/>
          <p:nvPr/>
        </p:nvSpPr>
        <p:spPr>
          <a:xfrm>
            <a:off x="609480" y="1604520"/>
            <a:ext cx="1097280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TextShape 3"/>
          <p:cNvSpPr txBox="1"/>
          <p:nvPr/>
        </p:nvSpPr>
        <p:spPr>
          <a:xfrm>
            <a:off x="540000" y="373680"/>
            <a:ext cx="116568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200" b="0" strike="noStrike" spc="-1" dirty="0">
                <a:solidFill>
                  <a:srgbClr val="468A1A"/>
                </a:solidFill>
                <a:latin typeface="Arial"/>
              </a:rPr>
              <a:t>. </a:t>
            </a:r>
          </a:p>
        </p:txBody>
      </p:sp>
      <p:sp>
        <p:nvSpPr>
          <p:cNvPr id="381" name="TextShape 4"/>
          <p:cNvSpPr txBox="1"/>
          <p:nvPr/>
        </p:nvSpPr>
        <p:spPr>
          <a:xfrm>
            <a:off x="1620000" y="360000"/>
            <a:ext cx="9540000" cy="118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2060"/>
                </a:solidFill>
                <a:latin typeface="Times New Roman"/>
              </a:rPr>
              <a:t>5.Сформулировать задания, выбрав разную  </a:t>
            </a:r>
          </a:p>
          <a:p>
            <a:pPr marL="343080" indent="-342360">
              <a:lnSpc>
                <a:spcPct val="100000"/>
              </a:lnSpc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2060"/>
                </a:solidFill>
                <a:latin typeface="Times New Roman"/>
              </a:rPr>
              <a:t>форму для каждого задания ( не менее 5)</a:t>
            </a:r>
          </a:p>
        </p:txBody>
      </p:sp>
      <p:pic>
        <p:nvPicPr>
          <p:cNvPr id="382" name="Рисунок 323_5"/>
          <p:cNvPicPr/>
          <p:nvPr/>
        </p:nvPicPr>
        <p:blipFill>
          <a:blip r:embed="rId2"/>
          <a:srcRect l="39085" t="44591" r="34065" b="22303"/>
          <a:stretch/>
        </p:blipFill>
        <p:spPr>
          <a:xfrm>
            <a:off x="4680000" y="2073600"/>
            <a:ext cx="3780360" cy="2966400"/>
          </a:xfrm>
          <a:prstGeom prst="rect">
            <a:avLst/>
          </a:prstGeom>
          <a:ln w="0">
            <a:noFill/>
          </a:ln>
        </p:spPr>
      </p:pic>
      <p:sp>
        <p:nvSpPr>
          <p:cNvPr id="383" name="Line 5"/>
          <p:cNvSpPr/>
          <p:nvPr/>
        </p:nvSpPr>
        <p:spPr>
          <a:xfrm flipV="1">
            <a:off x="3420000" y="3600000"/>
            <a:ext cx="2880000" cy="1620000"/>
          </a:xfrm>
          <a:prstGeom prst="line">
            <a:avLst/>
          </a:prstGeom>
          <a:ln w="29160">
            <a:solidFill>
              <a:srgbClr val="1E6A3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TextShape 6"/>
          <p:cNvSpPr txBox="1"/>
          <p:nvPr/>
        </p:nvSpPr>
        <p:spPr>
          <a:xfrm>
            <a:off x="6300000" y="5760000"/>
            <a:ext cx="122616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800" b="0" strike="noStrike" spc="-1">
                <a:latin typeface="Arial"/>
              </a:rPr>
              <a:t>1 уровень</a:t>
            </a:r>
          </a:p>
        </p:txBody>
      </p:sp>
      <p:sp>
        <p:nvSpPr>
          <p:cNvPr id="385" name="CustomShape 7"/>
          <p:cNvSpPr/>
          <p:nvPr/>
        </p:nvSpPr>
        <p:spPr>
          <a:xfrm>
            <a:off x="8593560" y="0"/>
            <a:ext cx="3600000" cy="6660000"/>
          </a:xfrm>
          <a:prstGeom prst="rect">
            <a:avLst/>
          </a:prstGeom>
          <a:solidFill>
            <a:srgbClr val="1E6A3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8"/>
          <p:cNvSpPr/>
          <p:nvPr/>
        </p:nvSpPr>
        <p:spPr>
          <a:xfrm>
            <a:off x="8640000" y="180000"/>
            <a:ext cx="3778560" cy="94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ФОРМА задания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с выбором одного ответа (простой выбор);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на множественный выбор;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на комплексный множественный выбор, предполагающие выбрать по ряду позиций (утверждений) один из ответов  («Верно» или «Неверно», «Да» или «Нет» и т.п.);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на установление соответствия;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на установление последовательности;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на выделение фрагмента текста;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с кратким ответом (в том числе, предполагающие математические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вычисления);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комплексные задания на выбор ответа и его развернутое объяснение;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с развернутыми ответами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387" name="Рисунок 386"/>
          <p:cNvPicPr/>
          <p:nvPr/>
        </p:nvPicPr>
        <p:blipFill>
          <a:blip r:embed="rId3"/>
          <a:srcRect l="37904" t="13379" r="29612" b="8185"/>
          <a:stretch/>
        </p:blipFill>
        <p:spPr>
          <a:xfrm>
            <a:off x="360000" y="1243440"/>
            <a:ext cx="3060000" cy="4156560"/>
          </a:xfrm>
          <a:prstGeom prst="rect">
            <a:avLst/>
          </a:prstGeom>
          <a:ln w="0">
            <a:noFill/>
          </a:ln>
        </p:spPr>
      </p:pic>
      <p:pic>
        <p:nvPicPr>
          <p:cNvPr id="388" name="Рисунок 387"/>
          <p:cNvPicPr/>
          <p:nvPr/>
        </p:nvPicPr>
        <p:blipFill>
          <a:blip r:embed="rId4"/>
          <a:srcRect l="39380" t="41939" r="29612" b="52805"/>
          <a:stretch/>
        </p:blipFill>
        <p:spPr>
          <a:xfrm>
            <a:off x="180360" y="5220360"/>
            <a:ext cx="5671440" cy="539640"/>
          </a:xfrm>
          <a:prstGeom prst="rect">
            <a:avLst/>
          </a:prstGeom>
          <a:ln w="0">
            <a:noFill/>
          </a:ln>
        </p:spPr>
      </p:pic>
      <p:pic>
        <p:nvPicPr>
          <p:cNvPr id="389" name="Рисунок 388"/>
          <p:cNvPicPr/>
          <p:nvPr/>
        </p:nvPicPr>
        <p:blipFill>
          <a:blip r:embed="rId4"/>
          <a:srcRect l="39380" t="62667" r="29612" b="27178"/>
          <a:stretch/>
        </p:blipFill>
        <p:spPr>
          <a:xfrm>
            <a:off x="180360" y="5666400"/>
            <a:ext cx="5399640" cy="993240"/>
          </a:xfrm>
          <a:prstGeom prst="rect">
            <a:avLst/>
          </a:prstGeom>
          <a:ln w="0">
            <a:noFill/>
          </a:ln>
        </p:spPr>
      </p:pic>
      <p:sp>
        <p:nvSpPr>
          <p:cNvPr id="390" name="Line 9"/>
          <p:cNvSpPr/>
          <p:nvPr/>
        </p:nvSpPr>
        <p:spPr>
          <a:xfrm flipV="1">
            <a:off x="3240000" y="735120"/>
            <a:ext cx="5205600" cy="4484880"/>
          </a:xfrm>
          <a:prstGeom prst="line">
            <a:avLst/>
          </a:prstGeom>
          <a:ln w="29160">
            <a:solidFill>
              <a:srgbClr val="1E6A3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609480" y="221040"/>
            <a:ext cx="1097280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2"/>
          <p:cNvSpPr/>
          <p:nvPr/>
        </p:nvSpPr>
        <p:spPr>
          <a:xfrm>
            <a:off x="609480" y="1604520"/>
            <a:ext cx="1097280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TextShape 3"/>
          <p:cNvSpPr txBox="1"/>
          <p:nvPr/>
        </p:nvSpPr>
        <p:spPr>
          <a:xfrm>
            <a:off x="540000" y="373680"/>
            <a:ext cx="116568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200" b="0" strike="noStrike" spc="-1" dirty="0">
                <a:solidFill>
                  <a:srgbClr val="468A1A"/>
                </a:solidFill>
                <a:latin typeface="Arial"/>
              </a:rPr>
              <a:t> </a:t>
            </a:r>
          </a:p>
        </p:txBody>
      </p:sp>
      <p:sp>
        <p:nvSpPr>
          <p:cNvPr id="394" name="TextShape 4"/>
          <p:cNvSpPr txBox="1"/>
          <p:nvPr/>
        </p:nvSpPr>
        <p:spPr>
          <a:xfrm>
            <a:off x="1620000" y="360000"/>
            <a:ext cx="9540000" cy="118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2060"/>
                </a:solidFill>
                <a:latin typeface="Times New Roman"/>
              </a:rPr>
              <a:t>  5.Сформулировать задания, выбрав разную  </a:t>
            </a:r>
          </a:p>
          <a:p>
            <a:pPr marL="343080" indent="-342360">
              <a:lnSpc>
                <a:spcPct val="100000"/>
              </a:lnSpc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2060"/>
                </a:solidFill>
                <a:latin typeface="Times New Roman"/>
              </a:rPr>
              <a:t>форму для каждого задания ( не менее 5)</a:t>
            </a:r>
          </a:p>
        </p:txBody>
      </p:sp>
      <p:pic>
        <p:nvPicPr>
          <p:cNvPr id="395" name="Рисунок 394"/>
          <p:cNvPicPr/>
          <p:nvPr/>
        </p:nvPicPr>
        <p:blipFill>
          <a:blip r:embed="rId2"/>
          <a:srcRect l="39742" t="15692" r="23344" b="23934"/>
          <a:stretch/>
        </p:blipFill>
        <p:spPr>
          <a:xfrm>
            <a:off x="360000" y="1441440"/>
            <a:ext cx="4499640" cy="4139640"/>
          </a:xfrm>
          <a:prstGeom prst="rect">
            <a:avLst/>
          </a:prstGeom>
          <a:ln w="0">
            <a:noFill/>
          </a:ln>
        </p:spPr>
      </p:pic>
      <p:pic>
        <p:nvPicPr>
          <p:cNvPr id="396" name="Рисунок 323_6"/>
          <p:cNvPicPr/>
          <p:nvPr/>
        </p:nvPicPr>
        <p:blipFill>
          <a:blip r:embed="rId3"/>
          <a:srcRect l="39085" t="44591" r="34065" b="22303"/>
          <a:stretch/>
        </p:blipFill>
        <p:spPr>
          <a:xfrm>
            <a:off x="4680000" y="2073600"/>
            <a:ext cx="3780360" cy="2966400"/>
          </a:xfrm>
          <a:prstGeom prst="rect">
            <a:avLst/>
          </a:prstGeom>
          <a:ln w="0">
            <a:noFill/>
          </a:ln>
        </p:spPr>
      </p:pic>
      <p:sp>
        <p:nvSpPr>
          <p:cNvPr id="397" name="Line 5"/>
          <p:cNvSpPr/>
          <p:nvPr/>
        </p:nvSpPr>
        <p:spPr>
          <a:xfrm flipV="1">
            <a:off x="2880000" y="3960000"/>
            <a:ext cx="3420000" cy="540000"/>
          </a:xfrm>
          <a:prstGeom prst="line">
            <a:avLst/>
          </a:prstGeom>
          <a:ln w="29160">
            <a:solidFill>
              <a:srgbClr val="1E6A3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TextShape 6"/>
          <p:cNvSpPr txBox="1"/>
          <p:nvPr/>
        </p:nvSpPr>
        <p:spPr>
          <a:xfrm>
            <a:off x="1980000" y="5760000"/>
            <a:ext cx="122616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800" b="0" strike="noStrike" spc="-1">
                <a:latin typeface="Arial"/>
              </a:rPr>
              <a:t>2 уровень</a:t>
            </a:r>
          </a:p>
        </p:txBody>
      </p:sp>
      <p:sp>
        <p:nvSpPr>
          <p:cNvPr id="399" name="CustomShape 7"/>
          <p:cNvSpPr/>
          <p:nvPr/>
        </p:nvSpPr>
        <p:spPr>
          <a:xfrm>
            <a:off x="8593560" y="0"/>
            <a:ext cx="3600000" cy="6660000"/>
          </a:xfrm>
          <a:prstGeom prst="rect">
            <a:avLst/>
          </a:prstGeom>
          <a:solidFill>
            <a:srgbClr val="1E6A3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8"/>
          <p:cNvSpPr/>
          <p:nvPr/>
        </p:nvSpPr>
        <p:spPr>
          <a:xfrm>
            <a:off x="8640000" y="180000"/>
            <a:ext cx="3778560" cy="94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ФОРМА задания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с выбором одного ответа (простой выбор);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на множественный выбор;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на комплексный множественный выбор, предполагающие выбрать по ряду позиций (утверждений) один из ответов  («Верно» или «Неверно», «Да» или «Нет» и т.п.);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на установление соответствия;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на установление последовательности;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на выделение фрагмента текста;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с кратким ответом (в том числе, предполагающие математические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вычисления);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комплексные задания на выбор ответа и его развернутое объяснение;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– задания с развернутыми ответами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01" name="Line 9"/>
          <p:cNvSpPr/>
          <p:nvPr/>
        </p:nvSpPr>
        <p:spPr>
          <a:xfrm flipV="1">
            <a:off x="4320000" y="2520000"/>
            <a:ext cx="4320000" cy="2880000"/>
          </a:xfrm>
          <a:prstGeom prst="line">
            <a:avLst/>
          </a:prstGeom>
          <a:ln w="29160">
            <a:solidFill>
              <a:srgbClr val="1E6A3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240B3-1302-8FD6-BBF4-5054AEFF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6.</a:t>
            </a:r>
            <a:r>
              <a:rPr lang="ru-RU" sz="4000" b="0" strike="noStrike" spc="-1" dirty="0">
                <a:latin typeface="Arial"/>
              </a:rPr>
              <a:t> </a:t>
            </a:r>
            <a:r>
              <a:rPr lang="ru-RU" sz="4000" strike="noStrike" spc="-1" dirty="0">
                <a:latin typeface="Arial"/>
              </a:rPr>
              <a:t>При составлении каждого задания определить познавательную деятельность ( компетентностную область), Умения и навыки</a:t>
            </a:r>
            <a:br>
              <a:rPr lang="ru-RU" sz="4000" b="0" strike="noStrike" spc="-1" dirty="0">
                <a:latin typeface="Arial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1B067-E524-B5F4-A737-D90B33FE7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895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Рисунок 323"/>
          <p:cNvPicPr/>
          <p:nvPr/>
        </p:nvPicPr>
        <p:blipFill>
          <a:blip r:embed="rId2"/>
          <a:srcRect l="39073" t="44577" r="31087" b="16066"/>
          <a:stretch/>
        </p:blipFill>
        <p:spPr>
          <a:xfrm>
            <a:off x="360" y="118080"/>
            <a:ext cx="8818920" cy="6541200"/>
          </a:xfrm>
          <a:prstGeom prst="rect">
            <a:avLst/>
          </a:prstGeom>
          <a:ln w="0">
            <a:noFill/>
          </a:ln>
        </p:spPr>
      </p:pic>
      <p:sp>
        <p:nvSpPr>
          <p:cNvPr id="454" name="CustomShape 1"/>
          <p:cNvSpPr/>
          <p:nvPr/>
        </p:nvSpPr>
        <p:spPr>
          <a:xfrm>
            <a:off x="7740000" y="360000"/>
            <a:ext cx="4319280" cy="5219280"/>
          </a:xfrm>
          <a:prstGeom prst="rect">
            <a:avLst/>
          </a:prstGeom>
          <a:solidFill>
            <a:srgbClr val="468A1A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CustomShape 2"/>
          <p:cNvSpPr/>
          <p:nvPr/>
        </p:nvSpPr>
        <p:spPr>
          <a:xfrm>
            <a:off x="7740000" y="540000"/>
            <a:ext cx="4319280" cy="876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ФОРМА задания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с выбором одного ответа (простой выбор);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множественный выбор;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комплексный множественный выбор, предполагающие выбрать по ряду позиций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(утверждений) один из ответов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(«Верно» или «Неверно», «Да» или «Нет» и т.п.);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установление соответствия;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установление последовательности;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выделение фрагмента текста;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с кратким ответом (в том числе, предполагающие математические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вычисления);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комплексные задания на выбор ответа и его развернутое объяснение;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с развернутыми ответами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240B3-1302-8FD6-BBF4-5054AEFF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7.</a:t>
            </a:r>
            <a:r>
              <a:rPr lang="ru-RU" sz="4000" b="0" strike="noStrike" spc="-1" dirty="0">
                <a:latin typeface="Arial"/>
              </a:rPr>
              <a:t> </a:t>
            </a:r>
            <a:r>
              <a:rPr lang="ru-RU" sz="4000" strike="noStrike" spc="-1" dirty="0">
                <a:latin typeface="Arial"/>
              </a:rPr>
              <a:t>Составить общую характеристику задания, внести в шаблон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1B067-E524-B5F4-A737-D90B33FE7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888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Рисунок 4_1"/>
          <p:cNvPicPr/>
          <p:nvPr/>
        </p:nvPicPr>
        <p:blipFill>
          <a:blip r:embed="rId2"/>
          <a:stretch/>
        </p:blipFill>
        <p:spPr>
          <a:xfrm>
            <a:off x="319020" y="413945"/>
            <a:ext cx="11554485" cy="3293029"/>
          </a:xfrm>
          <a:prstGeom prst="rect">
            <a:avLst/>
          </a:prstGeom>
          <a:ln w="12700">
            <a:noFill/>
          </a:ln>
        </p:spPr>
      </p:pic>
      <p:sp>
        <p:nvSpPr>
          <p:cNvPr id="482" name="CustomShape 1"/>
          <p:cNvSpPr/>
          <p:nvPr/>
        </p:nvSpPr>
        <p:spPr>
          <a:xfrm>
            <a:off x="1684201" y="4293388"/>
            <a:ext cx="8834805" cy="7277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228600" tIns="228600" rIns="228600" bIns="0" rtlCol="0" anchor="b">
            <a:no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trike="noStrike" spc="-15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Характеристика</a:t>
            </a:r>
            <a:r>
              <a:rPr lang="en-US" sz="5400" strike="noStrike" spc="-1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strike="noStrike" spc="-15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задания</a:t>
            </a:r>
            <a:r>
              <a:rPr lang="en-US" sz="5400" strike="noStrike" spc="-1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strike="noStrike" spc="-15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sz="5400" strike="noStrike" spc="-1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strike="noStrike" spc="-15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авторского</a:t>
            </a:r>
            <a:r>
              <a:rPr lang="en-US" sz="5400" strike="noStrike" spc="-1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strike="noStrike" spc="-15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кейса</a:t>
            </a:r>
            <a:endParaRPr lang="en-US" sz="5400" strike="noStrike" spc="-15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3" name="CustomShape 2"/>
          <p:cNvSpPr/>
          <p:nvPr/>
        </p:nvSpPr>
        <p:spPr>
          <a:xfrm>
            <a:off x="609480" y="1604520"/>
            <a:ext cx="10971000" cy="39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Рисунок 315"/>
          <p:cNvPicPr/>
          <p:nvPr/>
        </p:nvPicPr>
        <p:blipFill>
          <a:blip r:embed="rId2"/>
          <a:srcRect l="16120" t="26191" r="30726" b="26558"/>
          <a:stretch/>
        </p:blipFill>
        <p:spPr>
          <a:xfrm>
            <a:off x="180000" y="900000"/>
            <a:ext cx="11340000" cy="566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B1F8044-D757-4B84-9B40-66807FA9D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471573"/>
              </p:ext>
            </p:extLst>
          </p:nvPr>
        </p:nvGraphicFramePr>
        <p:xfrm>
          <a:off x="666161" y="643467"/>
          <a:ext cx="10861265" cy="557106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35437">
                  <a:extLst>
                    <a:ext uri="{9D8B030D-6E8A-4147-A177-3AD203B41FA5}">
                      <a16:colId xmlns:a16="http://schemas.microsoft.com/office/drawing/2014/main" val="4147441804"/>
                    </a:ext>
                  </a:extLst>
                </a:gridCol>
                <a:gridCol w="7625828">
                  <a:extLst>
                    <a:ext uri="{9D8B030D-6E8A-4147-A177-3AD203B41FA5}">
                      <a16:colId xmlns:a16="http://schemas.microsoft.com/office/drawing/2014/main" val="2820845675"/>
                    </a:ext>
                  </a:extLst>
                </a:gridCol>
              </a:tblGrid>
              <a:tr h="494840">
                <a:tc gridSpan="2">
                  <a:txBody>
                    <a:bodyPr/>
                    <a:lstStyle/>
                    <a:p>
                      <a:r>
                        <a:rPr lang="ru-RU" sz="2300">
                          <a:solidFill>
                            <a:srgbClr val="C00000"/>
                          </a:solidFill>
                        </a:rPr>
                        <a:t>ЗАДАНИЕ 1/3. </a:t>
                      </a:r>
                      <a:endParaRPr lang="ru-RU" sz="230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106996" marR="106996" marT="53497" marB="5349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886771"/>
                  </a:ext>
                </a:extLst>
              </a:tr>
              <a:tr h="494840">
                <a:tc gridSpan="2">
                  <a:txBody>
                    <a:bodyPr/>
                    <a:lstStyle/>
                    <a:p>
                      <a:r>
                        <a:rPr lang="ru-RU" sz="2300"/>
                        <a:t>ХАРАКТЕРИСТИКИ ЗАДАНИЯ:</a:t>
                      </a:r>
                      <a:endParaRPr lang="ru-RU" sz="2300">
                        <a:latin typeface="+mj-lt"/>
                      </a:endParaRPr>
                    </a:p>
                  </a:txBody>
                  <a:tcPr marL="106996" marR="106996" marT="53497" marB="5349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0905"/>
                  </a:ext>
                </a:extLst>
              </a:tr>
              <a:tr h="2602029">
                <a:tc gridSpan="2">
                  <a:txBody>
                    <a:bodyPr/>
                    <a:lstStyle/>
                    <a:p>
                      <a:r>
                        <a:rPr lang="ru-RU" sz="2300" dirty="0"/>
                        <a:t>• </a:t>
                      </a:r>
                      <a:r>
                        <a:rPr lang="ru-RU" sz="3200" dirty="0"/>
                        <a:t>Содержательная область оценки: </a:t>
                      </a:r>
                    </a:p>
                    <a:p>
                      <a:r>
                        <a:rPr lang="ru-RU" sz="3200" dirty="0"/>
                        <a:t>• Компетентностная область оценки:</a:t>
                      </a:r>
                    </a:p>
                    <a:p>
                      <a:r>
                        <a:rPr lang="ru-RU" sz="3200" dirty="0"/>
                        <a:t>• Контекст:</a:t>
                      </a:r>
                    </a:p>
                    <a:p>
                      <a:r>
                        <a:rPr lang="ru-RU" sz="3200" dirty="0"/>
                        <a:t>• Уровень сложности:</a:t>
                      </a:r>
                    </a:p>
                    <a:p>
                      <a:r>
                        <a:rPr lang="ru-RU" sz="3200" dirty="0"/>
                        <a:t>• Формат ответа: </a:t>
                      </a:r>
                    </a:p>
                  </a:txBody>
                  <a:tcPr marL="106996" marR="106996" marT="53497" marB="5349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74825"/>
                  </a:ext>
                </a:extLst>
              </a:tr>
              <a:tr h="494840">
                <a:tc gridSpan="2">
                  <a:txBody>
                    <a:bodyPr/>
                    <a:lstStyle/>
                    <a:p>
                      <a:r>
                        <a:rPr lang="ru-RU" sz="2300">
                          <a:solidFill>
                            <a:srgbClr val="C00000"/>
                          </a:solidFill>
                        </a:rPr>
                        <a:t>СИСТЕМА ОЦЕНИВАНИЯ: </a:t>
                      </a:r>
                      <a:endParaRPr lang="ru-RU" sz="230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106996" marR="106996" marT="53497" marB="5349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226884"/>
                  </a:ext>
                </a:extLst>
              </a:tr>
              <a:tr h="494840">
                <a:tc>
                  <a:txBody>
                    <a:bodyPr/>
                    <a:lstStyle/>
                    <a:p>
                      <a:r>
                        <a:rPr lang="ru-RU" sz="2300"/>
                        <a:t>Балл </a:t>
                      </a:r>
                      <a:endParaRPr lang="ru-RU" sz="2300">
                        <a:latin typeface="+mj-lt"/>
                      </a:endParaRPr>
                    </a:p>
                  </a:txBody>
                  <a:tcPr marL="106996" marR="106996" marT="53497" marB="53497"/>
                </a:tc>
                <a:tc>
                  <a:txBody>
                    <a:bodyPr/>
                    <a:lstStyle/>
                    <a:p>
                      <a:r>
                        <a:rPr lang="ru-RU" sz="2300"/>
                        <a:t>Содержание критерия</a:t>
                      </a:r>
                      <a:endParaRPr lang="ru-RU" sz="2300">
                        <a:latin typeface="+mj-lt"/>
                      </a:endParaRPr>
                    </a:p>
                  </a:txBody>
                  <a:tcPr marL="106996" marR="106996" marT="53497" marB="53497"/>
                </a:tc>
                <a:extLst>
                  <a:ext uri="{0D108BD9-81ED-4DB2-BD59-A6C34878D82A}">
                    <a16:rowId xmlns:a16="http://schemas.microsoft.com/office/drawing/2014/main" val="1128159765"/>
                  </a:ext>
                </a:extLst>
              </a:tr>
              <a:tr h="494840">
                <a:tc>
                  <a:txBody>
                    <a:bodyPr/>
                    <a:lstStyle/>
                    <a:p>
                      <a:r>
                        <a:rPr lang="ru-RU" sz="2300"/>
                        <a:t>1</a:t>
                      </a:r>
                      <a:endParaRPr lang="ru-RU" sz="2300">
                        <a:latin typeface="+mj-lt"/>
                      </a:endParaRPr>
                    </a:p>
                  </a:txBody>
                  <a:tcPr marL="106996" marR="106996" marT="53497" marB="53497"/>
                </a:tc>
                <a:tc>
                  <a:txBody>
                    <a:bodyPr/>
                    <a:lstStyle/>
                    <a:p>
                      <a:endParaRPr lang="ru-RU" sz="2300">
                        <a:latin typeface="+mj-lt"/>
                      </a:endParaRPr>
                    </a:p>
                  </a:txBody>
                  <a:tcPr marL="106996" marR="106996" marT="53497" marB="53497"/>
                </a:tc>
                <a:extLst>
                  <a:ext uri="{0D108BD9-81ED-4DB2-BD59-A6C34878D82A}">
                    <a16:rowId xmlns:a16="http://schemas.microsoft.com/office/drawing/2014/main" val="665107942"/>
                  </a:ext>
                </a:extLst>
              </a:tr>
              <a:tr h="494840">
                <a:tc>
                  <a:txBody>
                    <a:bodyPr/>
                    <a:lstStyle/>
                    <a:p>
                      <a:r>
                        <a:rPr lang="ru-RU" sz="2300"/>
                        <a:t>0</a:t>
                      </a:r>
                      <a:endParaRPr lang="ru-RU" sz="2300">
                        <a:latin typeface="+mj-lt"/>
                      </a:endParaRPr>
                    </a:p>
                  </a:txBody>
                  <a:tcPr marL="106996" marR="106996" marT="53497" marB="53497"/>
                </a:tc>
                <a:tc>
                  <a:txBody>
                    <a:bodyPr/>
                    <a:lstStyle/>
                    <a:p>
                      <a:endParaRPr lang="ru-RU" sz="2300" dirty="0">
                        <a:latin typeface="+mj-lt"/>
                      </a:endParaRPr>
                    </a:p>
                  </a:txBody>
                  <a:tcPr marL="106996" marR="106996" marT="53497" marB="53497"/>
                </a:tc>
                <a:extLst>
                  <a:ext uri="{0D108BD9-81ED-4DB2-BD59-A6C34878D82A}">
                    <a16:rowId xmlns:a16="http://schemas.microsoft.com/office/drawing/2014/main" val="15683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825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240B3-1302-8FD6-BBF4-5054AEFF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3080" indent="-342360">
              <a:lnSpc>
                <a:spcPct val="100000"/>
              </a:lnSpc>
              <a:tabLst>
                <a:tab pos="0" algn="l"/>
              </a:tabLst>
            </a:pPr>
            <a:r>
              <a:rPr lang="ru-RU" dirty="0"/>
              <a:t> 8.</a:t>
            </a:r>
            <a:r>
              <a:rPr lang="ru-RU" sz="4000" b="0" strike="noStrike" spc="-1" dirty="0">
                <a:latin typeface="Arial"/>
              </a:rPr>
              <a:t> </a:t>
            </a:r>
            <a:r>
              <a:rPr lang="ru-RU" sz="4000" strike="noStrike" spc="-1" dirty="0">
                <a:latin typeface="Arial"/>
              </a:rPr>
              <a:t>Продумать критерии оценивания</a:t>
            </a:r>
            <a:br>
              <a:rPr lang="ru-RU" sz="4000" strike="noStrike" spc="-1" dirty="0">
                <a:latin typeface="Arial"/>
              </a:rPr>
            </a:br>
            <a:br>
              <a:rPr lang="ru-RU" sz="4000" strike="noStrike" spc="-1" dirty="0">
                <a:latin typeface="Arial"/>
              </a:rPr>
            </a:br>
            <a:r>
              <a:rPr lang="ru-RU" dirty="0"/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1B067-E524-B5F4-A737-D90B33FE7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793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827B1-7728-09DC-136A-46466B3C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Общие подходы к  оцениванию заданий  в  формате  </a:t>
            </a:r>
            <a:r>
              <a:rPr lang="en-US" b="1" dirty="0"/>
              <a:t>PIZA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5361DF-DB51-7806-7878-E530642A8704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ru-RU" sz="3200" dirty="0"/>
              <a:t>Время  выполнения одного блока(кейса) задания </a:t>
            </a:r>
            <a:r>
              <a:rPr lang="ru-RU" sz="3200" b="1" dirty="0"/>
              <a:t>для 5-8 класса-20 минут, для 9 класса-30мин.</a:t>
            </a:r>
          </a:p>
          <a:p>
            <a:r>
              <a:rPr lang="ru-RU" sz="3200" dirty="0"/>
              <a:t>Для оценки  используются  </a:t>
            </a:r>
            <a:r>
              <a:rPr lang="ru-RU" sz="3200" b="1" dirty="0"/>
              <a:t>дихотомическая и  </a:t>
            </a:r>
            <a:r>
              <a:rPr lang="ru-RU" sz="3200" b="1" dirty="0" err="1"/>
              <a:t>политомическая</a:t>
            </a:r>
            <a:r>
              <a:rPr lang="ru-RU" sz="3200" b="1" dirty="0"/>
              <a:t> шкалы</a:t>
            </a:r>
          </a:p>
          <a:p>
            <a:pPr marL="0" indent="0">
              <a:buNone/>
            </a:pPr>
            <a:r>
              <a:rPr lang="ru-RU" sz="3200" b="1" dirty="0"/>
              <a:t>Дихотомическая: </a:t>
            </a:r>
            <a:r>
              <a:rPr lang="ru-RU" sz="3200" dirty="0"/>
              <a:t>верный ответ-один балл, неверный-0 баллов</a:t>
            </a:r>
          </a:p>
          <a:p>
            <a:pPr marL="0" indent="0">
              <a:buNone/>
            </a:pPr>
            <a:r>
              <a:rPr lang="ru-RU" sz="3200" b="1" dirty="0" err="1"/>
              <a:t>Политомическая</a:t>
            </a:r>
            <a:r>
              <a:rPr lang="ru-RU" sz="3200" b="1" dirty="0"/>
              <a:t>: </a:t>
            </a:r>
            <a:r>
              <a:rPr lang="ru-RU" sz="3200" dirty="0"/>
              <a:t>полный верный ответ-2 балла, частично верный ответ-1 балл, неверный ответ или отсутствие  ответа- 0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623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EE6984-A18E-D13C-50EC-C67496BCCBF8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30982-5507-BF13-E522-C5B90902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Характеристика задания</a:t>
            </a:r>
          </a:p>
        </p:txBody>
      </p:sp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DA81373-E7C4-868B-F57F-C9C792DDF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" y="228254"/>
            <a:ext cx="11247954" cy="64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8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9B169D2-DA87-45FC-3254-D1CE6B20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209" y="4406901"/>
            <a:ext cx="10364550" cy="1362075"/>
          </a:xfrm>
        </p:spPr>
        <p:txBody>
          <a:bodyPr/>
          <a:lstStyle/>
          <a:p>
            <a:r>
              <a:rPr lang="ru-RU" dirty="0"/>
              <a:t>Кейс «новые джинсы»</a:t>
            </a:r>
            <a:br>
              <a:rPr lang="ru-RU" dirty="0"/>
            </a:br>
            <a:r>
              <a:rPr lang="ru-RU" dirty="0"/>
              <a:t> 5 класс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025814-7F29-EA49-3E85-F0CFE301E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209" y="2906713"/>
            <a:ext cx="10364550" cy="1500187"/>
          </a:xfrm>
        </p:spPr>
        <p:txBody>
          <a:bodyPr anchor="b"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3C163B-6CF7-ABB3-2E2B-84BF32DA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06" y="0"/>
            <a:ext cx="5088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40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08074C-42F8-1835-C528-26CFAF42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028" y="4800600"/>
            <a:ext cx="7316153" cy="56673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171CADC-7B3C-8B72-8F11-930FDE03F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0028" y="5367338"/>
            <a:ext cx="7316153" cy="8048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B8EF1A27-1432-F3C0-D041-62C29DFB9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685800"/>
            <a:ext cx="9362288" cy="717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84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3A388F-F68D-598A-941E-E90FC05124E7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E7EA4-8179-3DDA-97ED-ECA0866C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250" y="292924"/>
            <a:ext cx="11318854" cy="1250280"/>
          </a:xfrm>
        </p:spPr>
        <p:txBody>
          <a:bodyPr/>
          <a:lstStyle/>
          <a:p>
            <a:r>
              <a:rPr lang="ru-RU" sz="4400" dirty="0"/>
              <a:t>Характеристика  задания  для кейса</a:t>
            </a:r>
          </a:p>
        </p:txBody>
      </p:sp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779DB79B-4DDE-223A-0AB5-189BDC316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26" y="1604520"/>
            <a:ext cx="10598774" cy="52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88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3AEF8-0C2C-CD22-8E78-005572AC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FB9AC-E782-754C-9866-794758E8F009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текст">
            <a:extLst>
              <a:ext uri="{FF2B5EF4-FFF2-40B4-BE49-F238E27FC236}">
                <a16:creationId xmlns:a16="http://schemas.microsoft.com/office/drawing/2014/main" id="{4944E7AE-BB83-3E60-3283-35B835BD2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" y="221040"/>
            <a:ext cx="9303738" cy="623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298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68397-57B7-E4AD-1CB3-4D9F785A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4229" cy="1143000"/>
          </a:xfrm>
        </p:spPr>
        <p:txBody>
          <a:bodyPr vert="horz" lIns="228600" tIns="228600" rIns="228600" bIns="0" rtlCol="0" anchor="ctr">
            <a:normAutofit/>
          </a:bodyPr>
          <a:lstStyle/>
          <a:p>
            <a:r>
              <a:rPr lang="en-US"/>
              <a:t>Характеристика  задания  для кейса</a:t>
            </a:r>
          </a:p>
        </p:txBody>
      </p:sp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2854DF4-08B5-128F-E34F-DE5ED493D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6" y="1700808"/>
            <a:ext cx="8884288" cy="4425356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FFF12E-5599-A49D-294F-E91486412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407" y="1600201"/>
            <a:ext cx="5385501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5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CE48214-3354-97C8-0CD3-4E1C09316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8" y="260648"/>
            <a:ext cx="837087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6">
            <a:extLst>
              <a:ext uri="{FF2B5EF4-FFF2-40B4-BE49-F238E27FC236}">
                <a16:creationId xmlns:a16="http://schemas.microsoft.com/office/drawing/2014/main" id="{7D347941-CD2B-939D-D52E-18505FB32FA5}"/>
              </a:ext>
            </a:extLst>
          </p:cNvPr>
          <p:cNvSpPr/>
          <p:nvPr/>
        </p:nvSpPr>
        <p:spPr>
          <a:xfrm>
            <a:off x="180000" y="3107880"/>
            <a:ext cx="10846800" cy="9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5B400-75C7-F443-09F8-A554E938144C}"/>
              </a:ext>
            </a:extLst>
          </p:cNvPr>
          <p:cNvSpPr txBox="1"/>
          <p:nvPr/>
        </p:nvSpPr>
        <p:spPr>
          <a:xfrm>
            <a:off x="480170" y="3045267"/>
            <a:ext cx="86612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b="1" spc="-1" dirty="0">
                <a:solidFill>
                  <a:srgbClr val="000000"/>
                </a:solidFill>
                <a:latin typeface="Cambria"/>
                <a:ea typeface="Cambria"/>
              </a:rPr>
              <a:t>Краткий  анализ присланных материалов участников проекта «Образовательный лифт:ШНОР-2022»</a:t>
            </a:r>
          </a:p>
        </p:txBody>
      </p:sp>
    </p:spTree>
    <p:extLst>
      <p:ext uri="{BB962C8B-B14F-4D97-AF65-F5344CB8AC3E}">
        <p14:creationId xmlns:p14="http://schemas.microsoft.com/office/powerpoint/2010/main" val="34701576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EE6984-A18E-D13C-50EC-C67496BCCBF8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30982-5507-BF13-E522-C5B90902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Характеристика задания</a:t>
            </a:r>
          </a:p>
        </p:txBody>
      </p:sp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DA81373-E7C4-868B-F57F-C9C792DDF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" y="228254"/>
            <a:ext cx="11247954" cy="64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67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9247006D-E531-42FA-E936-115332E78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0" y="260648"/>
            <a:ext cx="8375064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870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6E1758-7564-25EF-8624-529235F4D5F2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A1AAF-B0FD-936F-4524-DA2EC60F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282" y="221040"/>
            <a:ext cx="10094718" cy="1250280"/>
          </a:xfrm>
        </p:spPr>
        <p:txBody>
          <a:bodyPr/>
          <a:lstStyle/>
          <a:p>
            <a:r>
              <a:rPr lang="ru-RU" sz="4000" dirty="0"/>
              <a:t>Характеристика  задания  для кейса</a:t>
            </a:r>
          </a:p>
        </p:txBody>
      </p:sp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3FE9D23-0C78-B247-9376-1064D67F9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4" y="1471320"/>
            <a:ext cx="11246846" cy="2389728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ол">
            <a:extLst>
              <a:ext uri="{FF2B5EF4-FFF2-40B4-BE49-F238E27FC236}">
                <a16:creationId xmlns:a16="http://schemas.microsoft.com/office/drawing/2014/main" id="{CCAA1A07-B85B-CFE3-9960-5CFB04802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4" y="3861048"/>
            <a:ext cx="1137726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36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671A8-FF2E-AF6E-B1B3-3CAACE26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«Новая работа»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94F376-DFA2-ED10-5BCA-528E2915E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0827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609480" y="221040"/>
            <a:ext cx="10971000" cy="124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Характеристика задания: содержательная область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458" name="CustomShape 2"/>
          <p:cNvSpPr/>
          <p:nvPr/>
        </p:nvSpPr>
        <p:spPr>
          <a:xfrm>
            <a:off x="609480" y="1604520"/>
            <a:ext cx="10971000" cy="39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0" name="Рисунок 330"/>
          <p:cNvPicPr/>
          <p:nvPr/>
        </p:nvPicPr>
        <p:blipFill>
          <a:blip r:embed="rId2"/>
          <a:srcRect l="33848" t="47202" r="30734" b="23941"/>
          <a:stretch/>
        </p:blipFill>
        <p:spPr>
          <a:xfrm>
            <a:off x="4500000" y="3269160"/>
            <a:ext cx="7692840" cy="3525120"/>
          </a:xfrm>
          <a:prstGeom prst="rect">
            <a:avLst/>
          </a:prstGeom>
          <a:ln w="0">
            <a:noFill/>
          </a:ln>
        </p:spPr>
      </p:pic>
      <p:sp>
        <p:nvSpPr>
          <p:cNvPr id="461" name="CustomShape 3"/>
          <p:cNvSpPr/>
          <p:nvPr/>
        </p:nvSpPr>
        <p:spPr>
          <a:xfrm>
            <a:off x="8460000" y="1604520"/>
            <a:ext cx="2519280" cy="914760"/>
          </a:xfrm>
          <a:prstGeom prst="wedgeRoundRectCallout">
            <a:avLst>
              <a:gd name="adj1" fmla="val -30324"/>
              <a:gd name="adj2" fmla="val 158333"/>
              <a:gd name="adj3" fmla="val 16667"/>
            </a:avLst>
          </a:prstGeom>
          <a:solidFill>
            <a:srgbClr val="FFFFA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Определите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содержательную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область задания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62" name="CustomShape 4"/>
          <p:cNvSpPr/>
          <p:nvPr/>
        </p:nvSpPr>
        <p:spPr>
          <a:xfrm>
            <a:off x="1980000" y="4140000"/>
            <a:ext cx="1439280" cy="1259280"/>
          </a:xfrm>
          <a:prstGeom prst="smileyFace">
            <a:avLst>
              <a:gd name="adj" fmla="val 9282"/>
            </a:avLst>
          </a:prstGeom>
          <a:solidFill>
            <a:srgbClr val="FFFFA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25157D9-2964-30BE-D776-E8342ED00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" y="1468800"/>
            <a:ext cx="7841167" cy="196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609480" y="221040"/>
            <a:ext cx="10971000" cy="124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Характеристика задания: контексты/ситуации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464" name="CustomShape 2"/>
          <p:cNvSpPr/>
          <p:nvPr/>
        </p:nvSpPr>
        <p:spPr>
          <a:xfrm>
            <a:off x="609480" y="1604520"/>
            <a:ext cx="10971000" cy="39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CustomShape 3"/>
          <p:cNvSpPr/>
          <p:nvPr/>
        </p:nvSpPr>
        <p:spPr>
          <a:xfrm>
            <a:off x="9061200" y="884520"/>
            <a:ext cx="2519280" cy="914760"/>
          </a:xfrm>
          <a:prstGeom prst="wedgeRoundRectCallout">
            <a:avLst>
              <a:gd name="adj1" fmla="val -30324"/>
              <a:gd name="adj2" fmla="val 158333"/>
              <a:gd name="adj3" fmla="val 16667"/>
            </a:avLst>
          </a:prstGeom>
          <a:solidFill>
            <a:srgbClr val="FFFFA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Определите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контекст/ситуацию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67" name="CustomShape 4"/>
          <p:cNvSpPr/>
          <p:nvPr/>
        </p:nvSpPr>
        <p:spPr>
          <a:xfrm>
            <a:off x="1980000" y="4140000"/>
            <a:ext cx="1439280" cy="1259280"/>
          </a:xfrm>
          <a:prstGeom prst="smileyFace">
            <a:avLst>
              <a:gd name="adj" fmla="val 9282"/>
            </a:avLst>
          </a:prstGeom>
          <a:solidFill>
            <a:srgbClr val="FFFFA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latin typeface="Arial"/>
              </a:rPr>
              <a:t>1</a:t>
            </a:r>
          </a:p>
        </p:txBody>
      </p:sp>
      <p:pic>
        <p:nvPicPr>
          <p:cNvPr id="468" name="Рисунок 338"/>
          <p:cNvPicPr/>
          <p:nvPr/>
        </p:nvPicPr>
        <p:blipFill>
          <a:blip r:embed="rId2"/>
          <a:srcRect l="55998" t="34072" r="32211" b="26565"/>
          <a:stretch/>
        </p:blipFill>
        <p:spPr>
          <a:xfrm>
            <a:off x="6840000" y="2340000"/>
            <a:ext cx="2339280" cy="438732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3ED3A40-0E2F-D2A0-FC98-1EB000D3A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6" y="1560241"/>
            <a:ext cx="6804246" cy="3164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120130" y="251708"/>
            <a:ext cx="10971000" cy="11464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Характеристика задания: познавательная деятельность (компетентностная область)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609480" y="1604520"/>
            <a:ext cx="10971000" cy="39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3"/>
          <p:cNvSpPr/>
          <p:nvPr/>
        </p:nvSpPr>
        <p:spPr>
          <a:xfrm>
            <a:off x="10440000" y="3960000"/>
            <a:ext cx="1439280" cy="1259280"/>
          </a:xfrm>
          <a:prstGeom prst="smileyFace">
            <a:avLst>
              <a:gd name="adj" fmla="val 9282"/>
            </a:avLst>
          </a:prstGeom>
          <a:solidFill>
            <a:srgbClr val="FFFFA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72" name="Рисунок 342"/>
          <p:cNvPicPr/>
          <p:nvPr/>
        </p:nvPicPr>
        <p:blipFill>
          <a:blip r:embed="rId2"/>
          <a:srcRect l="49429" t="52668" r="42059" b="22607"/>
          <a:stretch/>
        </p:blipFill>
        <p:spPr>
          <a:xfrm>
            <a:off x="7560000" y="2520000"/>
            <a:ext cx="2519280" cy="4109400"/>
          </a:xfrm>
          <a:prstGeom prst="rect">
            <a:avLst/>
          </a:prstGeom>
          <a:ln w="0">
            <a:noFill/>
          </a:ln>
        </p:spPr>
      </p:pic>
      <p:sp>
        <p:nvSpPr>
          <p:cNvPr id="474" name="CustomShape 4"/>
          <p:cNvSpPr/>
          <p:nvPr/>
        </p:nvSpPr>
        <p:spPr>
          <a:xfrm>
            <a:off x="9072360" y="1244520"/>
            <a:ext cx="3120480" cy="914760"/>
          </a:xfrm>
          <a:prstGeom prst="wedgeRoundRectCallout">
            <a:avLst>
              <a:gd name="adj1" fmla="val -34120"/>
              <a:gd name="adj2" fmla="val 158333"/>
              <a:gd name="adj3" fmla="val 16667"/>
            </a:avLst>
          </a:prstGeom>
          <a:solidFill>
            <a:srgbClr val="FFFFA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Определите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Компетентностную область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задания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7" name="Рисунок 6" descr="Изображение выглядит как стол">
            <a:extLst>
              <a:ext uri="{FF2B5EF4-FFF2-40B4-BE49-F238E27FC236}">
                <a16:creationId xmlns:a16="http://schemas.microsoft.com/office/drawing/2014/main" id="{ECB8EEF3-0B81-609C-361A-77DD07925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700808"/>
            <a:ext cx="7560840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609480" y="221040"/>
            <a:ext cx="10971000" cy="124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Характеристика задания: форма ответа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609480" y="1604520"/>
            <a:ext cx="10971000" cy="39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CustomShape 3"/>
          <p:cNvSpPr/>
          <p:nvPr/>
        </p:nvSpPr>
        <p:spPr>
          <a:xfrm>
            <a:off x="8905106" y="5085360"/>
            <a:ext cx="1439280" cy="1259280"/>
          </a:xfrm>
          <a:prstGeom prst="smileyFace">
            <a:avLst>
              <a:gd name="adj" fmla="val 9282"/>
            </a:avLst>
          </a:prstGeom>
          <a:solidFill>
            <a:srgbClr val="FFFFA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79" name="CustomShape 4"/>
          <p:cNvSpPr/>
          <p:nvPr/>
        </p:nvSpPr>
        <p:spPr>
          <a:xfrm rot="20470556">
            <a:off x="9360000" y="1980000"/>
            <a:ext cx="2699280" cy="728920"/>
          </a:xfrm>
          <a:prstGeom prst="wedgeRoundRectCallout">
            <a:avLst>
              <a:gd name="adj1" fmla="val -31643"/>
              <a:gd name="adj2" fmla="val 158333"/>
              <a:gd name="adj3" fmla="val 16667"/>
            </a:avLst>
          </a:prstGeom>
          <a:solidFill>
            <a:srgbClr val="FFFFA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Определите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Форму ответа/формат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задания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80" name="CustomShape 5"/>
          <p:cNvSpPr/>
          <p:nvPr/>
        </p:nvSpPr>
        <p:spPr>
          <a:xfrm>
            <a:off x="1355535" y="1604520"/>
            <a:ext cx="5219280" cy="5219280"/>
          </a:xfrm>
          <a:prstGeom prst="rect">
            <a:avLst/>
          </a:prstGeom>
          <a:solidFill>
            <a:srgbClr val="468A1A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6"/>
          <p:cNvSpPr/>
          <p:nvPr/>
        </p:nvSpPr>
        <p:spPr>
          <a:xfrm>
            <a:off x="1355535" y="1278720"/>
            <a:ext cx="5316072" cy="55655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ФОРМА ответа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с выбором одного ответа (простой выбор);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множественный выбор;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</a:t>
            </a:r>
            <a:r>
              <a:rPr lang="ru-RU" sz="1600" b="1" i="1" u="sng" strike="noStrike" spc="-1" dirty="0">
                <a:solidFill>
                  <a:srgbClr val="FFFFFF"/>
                </a:solidFill>
                <a:latin typeface="Arial"/>
                <a:ea typeface="DejaVu Sans"/>
              </a:rPr>
              <a:t>задания на комплексный множественный выбор, предполагающие выбрать по ряду позиций</a:t>
            </a:r>
            <a:endParaRPr lang="ru-RU" sz="1600" b="1" i="1" u="sng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i="1" u="sng" strike="noStrike" spc="-1" dirty="0">
                <a:solidFill>
                  <a:srgbClr val="FFFFFF"/>
                </a:solidFill>
                <a:latin typeface="Arial"/>
                <a:ea typeface="DejaVu Sans"/>
              </a:rPr>
              <a:t> (утверждений) один из ответов </a:t>
            </a:r>
            <a:endParaRPr lang="ru-RU" sz="1600" b="1" i="1" u="sng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i="1" u="sng" strike="noStrike" spc="-1" dirty="0">
                <a:solidFill>
                  <a:srgbClr val="FFFFFF"/>
                </a:solidFill>
                <a:latin typeface="Arial"/>
                <a:ea typeface="DejaVu Sans"/>
              </a:rPr>
              <a:t>(«</a:t>
            </a:r>
            <a:r>
              <a:rPr lang="ru-RU" sz="1600" b="1" i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Верно» или «Неверно», «Да» или «Нет» и т.п.);</a:t>
            </a:r>
            <a:endParaRPr lang="ru-RU" sz="1600" b="1" i="1" u="sng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установление соответствия</a:t>
            </a: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установление последовательности;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выделение фрагмента текста;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с кратким ответом (в том числе, предполагающие математические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вычисления);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комплексные задания на выбор ответа и его развернутое объяснение</a:t>
            </a:r>
            <a:r>
              <a:rPr lang="ru-RU" sz="16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;</a:t>
            </a:r>
            <a:endParaRPr lang="ru-RU" sz="1600" b="0" i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с развернутыми ответами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CE6FF79A-463E-DA81-D98E-BE1F5CE4A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4" y="188640"/>
            <a:ext cx="1152128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865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609480" y="221040"/>
            <a:ext cx="10971000" cy="124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Характеристика задания: форма ответа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609480" y="1604520"/>
            <a:ext cx="10971000" cy="39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CustomShape 3"/>
          <p:cNvSpPr/>
          <p:nvPr/>
        </p:nvSpPr>
        <p:spPr>
          <a:xfrm>
            <a:off x="8905106" y="5085360"/>
            <a:ext cx="1439280" cy="1259280"/>
          </a:xfrm>
          <a:prstGeom prst="smileyFace">
            <a:avLst>
              <a:gd name="adj" fmla="val 9282"/>
            </a:avLst>
          </a:prstGeom>
          <a:solidFill>
            <a:srgbClr val="FFFFA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79" name="CustomShape 4"/>
          <p:cNvSpPr/>
          <p:nvPr/>
        </p:nvSpPr>
        <p:spPr>
          <a:xfrm rot="20470556">
            <a:off x="9360000" y="1980000"/>
            <a:ext cx="2699280" cy="728920"/>
          </a:xfrm>
          <a:prstGeom prst="wedgeRoundRectCallout">
            <a:avLst>
              <a:gd name="adj1" fmla="val -31643"/>
              <a:gd name="adj2" fmla="val 158333"/>
              <a:gd name="adj3" fmla="val 16667"/>
            </a:avLst>
          </a:prstGeom>
          <a:solidFill>
            <a:srgbClr val="FFFFA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Определите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Форму ответа/формат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задания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80" name="CustomShape 5"/>
          <p:cNvSpPr/>
          <p:nvPr/>
        </p:nvSpPr>
        <p:spPr>
          <a:xfrm>
            <a:off x="1355535" y="1604520"/>
            <a:ext cx="5219280" cy="5219280"/>
          </a:xfrm>
          <a:prstGeom prst="rect">
            <a:avLst/>
          </a:prstGeom>
          <a:solidFill>
            <a:srgbClr val="468A1A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6"/>
          <p:cNvSpPr/>
          <p:nvPr/>
        </p:nvSpPr>
        <p:spPr>
          <a:xfrm>
            <a:off x="1355535" y="1278720"/>
            <a:ext cx="5316072" cy="55655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ФОРМА ответа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с выбором одного ответа (простой выбор);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множественный выбор;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</a:t>
            </a:r>
            <a:r>
              <a:rPr lang="ru-RU" sz="160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задания на комплексный множественный выбор, предполагающие выбрать по ряду позиций</a:t>
            </a:r>
            <a:endParaRPr lang="ru-RU" sz="16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(утверждений) один из ответов </a:t>
            </a:r>
            <a:endParaRPr lang="ru-RU" sz="16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trike="noStrike" spc="-1" dirty="0">
                <a:solidFill>
                  <a:srgbClr val="FFFFFF"/>
                </a:solidFill>
                <a:latin typeface="Arial"/>
                <a:ea typeface="DejaVu Sans"/>
              </a:rPr>
              <a:t>(«</a:t>
            </a:r>
            <a:r>
              <a:rPr lang="ru-RU" sz="1600" strike="noStrike" spc="-1" dirty="0">
                <a:solidFill>
                  <a:schemeClr val="bg1"/>
                </a:solidFill>
                <a:latin typeface="Arial"/>
                <a:ea typeface="DejaVu Sans"/>
              </a:rPr>
              <a:t>Верно» или «Неверно», «Да» или «Нет» и т.п.);</a:t>
            </a:r>
            <a:endParaRPr lang="ru-RU" sz="160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установление соответствия</a:t>
            </a: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установление последовательности;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выделение фрагмента текста;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с кратким ответом (в том числе, предполагающие математические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вычисления);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комплексные задания на выбор ответа и его развернутое объяснение</a:t>
            </a:r>
            <a:r>
              <a:rPr lang="ru-RU" sz="16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;</a:t>
            </a:r>
            <a:endParaRPr lang="ru-RU" sz="1600" b="0" i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</a:t>
            </a:r>
            <a:r>
              <a:rPr lang="ru-RU" sz="1600" b="1" i="1" u="sng" strike="noStrike" spc="-1" dirty="0">
                <a:solidFill>
                  <a:srgbClr val="FFFFFF"/>
                </a:solidFill>
                <a:latin typeface="Arial"/>
                <a:ea typeface="DejaVu Sans"/>
              </a:rPr>
              <a:t>задания с развернутыми ответами</a:t>
            </a:r>
            <a:endParaRPr lang="ru-RU" sz="1600" b="1" i="1" u="sng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0006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3600000" y="1800000"/>
            <a:ext cx="7738560" cy="3784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 dirty="0">
                <a:latin typeface="Cambria"/>
                <a:ea typeface="Cambria"/>
              </a:rPr>
              <a:t>ПРОДВИЖЕНИЕ ПРОЕКТА «ОБРАЗОВАТЕЛЬНЫЙ ЛИФТ: ШНОР-2022». ФОРМИРОВАНИЕ ФУНКЦИОНАЛЬНОЙ ГРАМОТНОСТИ </a:t>
            </a:r>
            <a:endParaRPr lang="ru-RU" sz="4000" b="0" strike="noStrike" spc="-1" dirty="0">
              <a:latin typeface="Arial"/>
            </a:endParaRPr>
          </a:p>
        </p:txBody>
      </p:sp>
      <p:grpSp>
        <p:nvGrpSpPr>
          <p:cNvPr id="328" name="Group 2"/>
          <p:cNvGrpSpPr/>
          <p:nvPr/>
        </p:nvGrpSpPr>
        <p:grpSpPr>
          <a:xfrm>
            <a:off x="749160" y="3706920"/>
            <a:ext cx="10690560" cy="2709360"/>
            <a:chOff x="749160" y="3706920"/>
            <a:chExt cx="10690560" cy="2709360"/>
          </a:xfrm>
        </p:grpSpPr>
        <p:sp>
          <p:nvSpPr>
            <p:cNvPr id="329" name="CustomShape 3"/>
            <p:cNvSpPr/>
            <p:nvPr/>
          </p:nvSpPr>
          <p:spPr>
            <a:xfrm>
              <a:off x="749160" y="6033960"/>
              <a:ext cx="10690560" cy="7560"/>
            </a:xfrm>
            <a:custGeom>
              <a:avLst/>
              <a:gdLst/>
              <a:ahLst/>
              <a:cxnLst/>
              <a:rect l="l" t="t" r="r" b="b"/>
              <a:pathLst>
                <a:path w="10693400" h="11429">
                  <a:moveTo>
                    <a:pt x="10693400" y="11163"/>
                  </a:moveTo>
                  <a:lnTo>
                    <a:pt x="0" y="11163"/>
                  </a:lnTo>
                  <a:lnTo>
                    <a:pt x="0" y="0"/>
                  </a:lnTo>
                  <a:lnTo>
                    <a:pt x="10693400" y="0"/>
                  </a:lnTo>
                  <a:lnTo>
                    <a:pt x="10693400" y="11163"/>
                  </a:lnTo>
                  <a:close/>
                </a:path>
              </a:pathLst>
            </a:custGeom>
            <a:solidFill>
              <a:srgbClr val="1B1B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30" name="object 10"/>
            <p:cNvPicPr/>
            <p:nvPr/>
          </p:nvPicPr>
          <p:blipFill>
            <a:blip r:embed="rId2"/>
            <a:stretch/>
          </p:blipFill>
          <p:spPr>
            <a:xfrm>
              <a:off x="9812880" y="3706920"/>
              <a:ext cx="1161360" cy="2434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1" name="object 11"/>
            <p:cNvPicPr/>
            <p:nvPr/>
          </p:nvPicPr>
          <p:blipFill>
            <a:blip r:embed="rId3"/>
            <a:stretch/>
          </p:blipFill>
          <p:spPr>
            <a:xfrm>
              <a:off x="1405440" y="3753360"/>
              <a:ext cx="964080" cy="2662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32" name="CustomShape 4"/>
          <p:cNvSpPr/>
          <p:nvPr/>
        </p:nvSpPr>
        <p:spPr>
          <a:xfrm>
            <a:off x="1405440" y="1852920"/>
            <a:ext cx="2022120" cy="15264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3152553-91D1-61D7-A351-59CF1AB73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6"/>
          <a:stretch/>
        </p:blipFill>
        <p:spPr>
          <a:xfrm>
            <a:off x="336154" y="332656"/>
            <a:ext cx="1144927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291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609480" y="221040"/>
            <a:ext cx="10971000" cy="124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Характеристика задания: форма ответа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609480" y="1604520"/>
            <a:ext cx="10971000" cy="39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CustomShape 3"/>
          <p:cNvSpPr/>
          <p:nvPr/>
        </p:nvSpPr>
        <p:spPr>
          <a:xfrm>
            <a:off x="8905106" y="5085360"/>
            <a:ext cx="1439280" cy="1259280"/>
          </a:xfrm>
          <a:prstGeom prst="smileyFace">
            <a:avLst>
              <a:gd name="adj" fmla="val 9282"/>
            </a:avLst>
          </a:prstGeom>
          <a:solidFill>
            <a:srgbClr val="FFFFA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79" name="CustomShape 4"/>
          <p:cNvSpPr/>
          <p:nvPr/>
        </p:nvSpPr>
        <p:spPr>
          <a:xfrm rot="20470556">
            <a:off x="9360000" y="1980000"/>
            <a:ext cx="2699280" cy="728920"/>
          </a:xfrm>
          <a:prstGeom prst="wedgeRoundRectCallout">
            <a:avLst>
              <a:gd name="adj1" fmla="val -31643"/>
              <a:gd name="adj2" fmla="val 158333"/>
              <a:gd name="adj3" fmla="val 16667"/>
            </a:avLst>
          </a:prstGeom>
          <a:solidFill>
            <a:srgbClr val="FFFFA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Определите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Форму ответа/формат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задания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80" name="CustomShape 5"/>
          <p:cNvSpPr/>
          <p:nvPr/>
        </p:nvSpPr>
        <p:spPr>
          <a:xfrm>
            <a:off x="1355535" y="1604520"/>
            <a:ext cx="5219280" cy="5219280"/>
          </a:xfrm>
          <a:prstGeom prst="rect">
            <a:avLst/>
          </a:prstGeom>
          <a:solidFill>
            <a:srgbClr val="468A1A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6"/>
          <p:cNvSpPr/>
          <p:nvPr/>
        </p:nvSpPr>
        <p:spPr>
          <a:xfrm>
            <a:off x="1355535" y="1278720"/>
            <a:ext cx="5316072" cy="55655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ФОРМА ответа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с выбором одного ответа (простой выбор);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множественный выбор;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</a:t>
            </a:r>
            <a:r>
              <a:rPr lang="ru-RU" sz="160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задания на комплексный множественный выбор, предполагающие выбрать по ряду позиций</a:t>
            </a:r>
            <a:endParaRPr lang="ru-RU" sz="16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(утверждений) один из ответов </a:t>
            </a:r>
            <a:endParaRPr lang="ru-RU" sz="16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trike="noStrike" spc="-1" dirty="0">
                <a:solidFill>
                  <a:srgbClr val="FFFFFF"/>
                </a:solidFill>
                <a:latin typeface="Arial"/>
                <a:ea typeface="DejaVu Sans"/>
              </a:rPr>
              <a:t>(«</a:t>
            </a:r>
            <a:r>
              <a:rPr lang="ru-RU" sz="1600" strike="noStrike" spc="-1" dirty="0">
                <a:solidFill>
                  <a:schemeClr val="bg1"/>
                </a:solidFill>
                <a:latin typeface="Arial"/>
                <a:ea typeface="DejaVu Sans"/>
              </a:rPr>
              <a:t>Верно» или «Неверно», «Да» или «Нет» и т.п.);</a:t>
            </a:r>
            <a:endParaRPr lang="ru-RU" sz="160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установление соответствия</a:t>
            </a: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установление последовательности;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выделение фрагмента текста;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с кратким ответом (в том числе, предполагающие математические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вычисления);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</a:t>
            </a:r>
            <a:r>
              <a:rPr lang="ru-RU" sz="1600" b="1" i="1" u="sng" strike="noStrike" spc="-1" dirty="0">
                <a:solidFill>
                  <a:srgbClr val="FFFFFF"/>
                </a:solidFill>
                <a:latin typeface="Arial"/>
                <a:ea typeface="DejaVu Sans"/>
              </a:rPr>
              <a:t>комплексные задания на выбор ответа и его развернутое объяснение;</a:t>
            </a:r>
            <a:endParaRPr lang="ru-RU" sz="1600" b="1" i="1" u="sng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задания с развернутыми ответами</a:t>
            </a:r>
            <a:endParaRPr lang="ru-RU" sz="1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0992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E6E33D-FCFE-6627-E5A4-D2961B058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6" y="116632"/>
            <a:ext cx="1137726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909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roup 1"/>
          <p:cNvGrpSpPr/>
          <p:nvPr/>
        </p:nvGrpSpPr>
        <p:grpSpPr>
          <a:xfrm>
            <a:off x="934560" y="1737360"/>
            <a:ext cx="10505160" cy="4508640"/>
            <a:chOff x="934560" y="1737360"/>
            <a:chExt cx="10505160" cy="4508640"/>
          </a:xfrm>
        </p:grpSpPr>
        <p:sp>
          <p:nvSpPr>
            <p:cNvPr id="486" name="CustomShape 2"/>
            <p:cNvSpPr/>
            <p:nvPr/>
          </p:nvSpPr>
          <p:spPr>
            <a:xfrm>
              <a:off x="934560" y="5976000"/>
              <a:ext cx="10505160" cy="8280"/>
            </a:xfrm>
            <a:custGeom>
              <a:avLst/>
              <a:gdLst/>
              <a:ahLst/>
              <a:cxnLst/>
              <a:rect l="l" t="t" r="r" b="b"/>
              <a:pathLst>
                <a:path w="10693400" h="11429">
                  <a:moveTo>
                    <a:pt x="10693400" y="11163"/>
                  </a:moveTo>
                  <a:lnTo>
                    <a:pt x="0" y="11163"/>
                  </a:lnTo>
                  <a:lnTo>
                    <a:pt x="0" y="0"/>
                  </a:lnTo>
                  <a:lnTo>
                    <a:pt x="10693400" y="0"/>
                  </a:lnTo>
                  <a:lnTo>
                    <a:pt x="10693400" y="11163"/>
                  </a:lnTo>
                  <a:close/>
                </a:path>
              </a:pathLst>
            </a:custGeom>
            <a:solidFill>
              <a:srgbClr val="1B1B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87" name="object 7"/>
            <p:cNvPicPr/>
            <p:nvPr/>
          </p:nvPicPr>
          <p:blipFill>
            <a:blip r:embed="rId2"/>
            <a:stretch/>
          </p:blipFill>
          <p:spPr>
            <a:xfrm>
              <a:off x="7626960" y="1737360"/>
              <a:ext cx="2767680" cy="4508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88" name="CustomShape 3"/>
          <p:cNvSpPr/>
          <p:nvPr/>
        </p:nvSpPr>
        <p:spPr>
          <a:xfrm>
            <a:off x="540000" y="360000"/>
            <a:ext cx="6816240" cy="31686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2060"/>
                </a:solidFill>
                <a:latin typeface="Cambria"/>
                <a:ea typeface="Cambria"/>
              </a:rPr>
              <a:t>ТЕХНИЧЕСКОЕ ЗАДАНИЕ 3 </a:t>
            </a:r>
            <a:endParaRPr lang="ru-RU" sz="40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2060"/>
                </a:solidFill>
                <a:latin typeface="Cambria"/>
                <a:ea typeface="Cambria"/>
              </a:rPr>
              <a:t>          ПО НАПРАВЛЕНИЮ ФИНАНСОВАЯ ГРАМОТНОСТЬ</a:t>
            </a:r>
            <a:endParaRPr lang="ru-RU" sz="40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000" b="0" strike="noStrike" spc="-1" dirty="0">
              <a:latin typeface="Arial"/>
            </a:endParaRPr>
          </a:p>
        </p:txBody>
      </p:sp>
      <p:sp>
        <p:nvSpPr>
          <p:cNvPr id="489" name="CustomShape 4"/>
          <p:cNvSpPr/>
          <p:nvPr/>
        </p:nvSpPr>
        <p:spPr>
          <a:xfrm>
            <a:off x="9632520" y="428760"/>
            <a:ext cx="1807200" cy="142668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ЗАЧЕМ?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1040760" y="430200"/>
            <a:ext cx="65185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Cambria"/>
              </a:rPr>
              <a:t>ТЕХНИЧЕСКОЕ ЗАДАНИЕ 3</a:t>
            </a:r>
            <a:r>
              <a:rPr lang="ru-RU" sz="1800" b="0" strike="noStrike" spc="-1">
                <a:solidFill>
                  <a:srgbClr val="808080"/>
                </a:solidFill>
                <a:latin typeface="Georgia"/>
                <a:ea typeface="Cambria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91" name="CustomShape 2"/>
          <p:cNvSpPr/>
          <p:nvPr/>
        </p:nvSpPr>
        <p:spPr>
          <a:xfrm>
            <a:off x="925560" y="1367280"/>
            <a:ext cx="9955440" cy="5292000"/>
          </a:xfrm>
          <a:prstGeom prst="roundRect">
            <a:avLst>
              <a:gd name="adj" fmla="val 16667"/>
            </a:avLst>
          </a:prstGeom>
          <a:solidFill>
            <a:srgbClr val="FFDF79"/>
          </a:solidFill>
          <a:ln w="25560">
            <a:solidFill>
              <a:srgbClr val="FFDF7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Разработка авторского кейса по ФГ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( определение темы, класса и 5 заданий, объединенных данной темой)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Срок выполнения задания: 2 этапа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1. до 22/23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 сентября 2022 года - подбор материалов для кейса- характеристика авторской идеи, разработка одного-двух заданий, консультирование по характеристике заданий.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ОТПРАВИТЬ МАТЕРИАЛЫ КУРАТОРАМ </a:t>
            </a: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до 20 сентября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2. до 20 октября — подготовка выступления с презентация авторских кейсов на Итоговом вебинаре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ОТПРАВИТЬ МАТЕРИАЛЫ КУРАТОРАМ </a:t>
            </a: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до 15 октября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1118520" y="1739880"/>
            <a:ext cx="10037520" cy="4507560"/>
          </a:xfrm>
          <a:prstGeom prst="roundRect">
            <a:avLst>
              <a:gd name="adj" fmla="val 16667"/>
            </a:avLst>
          </a:prstGeom>
          <a:solidFill>
            <a:srgbClr val="9ECB7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457200" indent="-453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Документ </a:t>
            </a:r>
            <a:r>
              <a:rPr lang="en-US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Word</a:t>
            </a:r>
            <a:endParaRPr lang="ru-RU" sz="2800" b="0" strike="noStrike" spc="-1">
              <a:latin typeface="Arial"/>
            </a:endParaRPr>
          </a:p>
          <a:p>
            <a:pPr marL="457200" indent="-453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Название документа</a:t>
            </a:r>
            <a:endParaRPr lang="ru-RU" sz="2800" b="0" strike="noStrike" spc="-1">
              <a:latin typeface="Arial"/>
            </a:endParaRPr>
          </a:p>
          <a:p>
            <a:pPr marL="457200" indent="-453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Общие сведения о выполненной работе</a:t>
            </a:r>
            <a:endParaRPr lang="ru-RU" sz="2800" b="0" strike="noStrike" spc="-1">
              <a:latin typeface="Arial"/>
            </a:endParaRPr>
          </a:p>
          <a:p>
            <a:pPr marL="749880" lvl="1" indent="-453240">
              <a:lnSpc>
                <a:spcPct val="100000"/>
              </a:lnSpc>
              <a:buClr>
                <a:srgbClr val="000000"/>
              </a:buClr>
              <a:buFont typeface="StarSymbol"/>
              <a:buAutoNum type="alphaLcPeriod"/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Формулировка заданий (не менее 5), объединенных одной темой</a:t>
            </a:r>
            <a:endParaRPr lang="ru-RU" sz="2800" b="0" strike="noStrike" spc="-1">
              <a:latin typeface="Arial"/>
            </a:endParaRPr>
          </a:p>
          <a:p>
            <a:pPr marL="749880" lvl="1" indent="-453240">
              <a:lnSpc>
                <a:spcPct val="100000"/>
              </a:lnSpc>
              <a:buClr>
                <a:srgbClr val="000000"/>
              </a:buClr>
              <a:buFont typeface="StarSymbol"/>
              <a:buAutoNum type="alphaLcPeriod"/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Краткая характеристика заданий (в сооьвествии с предложенной табличной форме)</a:t>
            </a:r>
            <a:endParaRPr lang="ru-RU" sz="2800" b="0" strike="noStrike" spc="-1">
              <a:latin typeface="Arial"/>
            </a:endParaRPr>
          </a:p>
          <a:p>
            <a:pPr marL="749880" lvl="1" indent="-453240">
              <a:lnSpc>
                <a:spcPct val="100000"/>
              </a:lnSpc>
              <a:buClr>
                <a:srgbClr val="000000"/>
              </a:buClr>
              <a:buFont typeface="StarSymbol"/>
              <a:buAutoNum type="alphaLcPeriod"/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Система оценивания заданий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914400" y="515880"/>
            <a:ext cx="1024200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Cambria"/>
              </a:rPr>
              <a:t>ОБЩИЕ ТРЕБОВАНИЯ К ОФОРМЛЕНИЮ ОТЧЁТА ПО ВЫПОЛНЕНИЮ технического задания 3  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26BE01-785C-B8D2-A439-DD0F5599BB2D}"/>
              </a:ext>
            </a:extLst>
          </p:cNvPr>
          <p:cNvPicPr/>
          <p:nvPr/>
        </p:nvPicPr>
        <p:blipFill>
          <a:blip r:embed="rId2"/>
          <a:srcRect l="16120" t="26191" r="30726" b="26558"/>
          <a:stretch/>
        </p:blipFill>
        <p:spPr>
          <a:xfrm>
            <a:off x="365400" y="7101408"/>
            <a:ext cx="11340000" cy="565921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Рисунок 315"/>
          <p:cNvPicPr/>
          <p:nvPr/>
        </p:nvPicPr>
        <p:blipFill>
          <a:blip r:embed="rId2"/>
          <a:srcRect l="16120" t="26191" r="30726" b="26558"/>
          <a:stretch/>
        </p:blipFill>
        <p:spPr>
          <a:xfrm>
            <a:off x="180000" y="900000"/>
            <a:ext cx="11340000" cy="566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9512027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1523880" y="1122480"/>
            <a:ext cx="9140760" cy="238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2"/>
          <p:cNvSpPr/>
          <p:nvPr/>
        </p:nvSpPr>
        <p:spPr>
          <a:xfrm>
            <a:off x="1523880" y="3602160"/>
            <a:ext cx="9140760" cy="165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6" name="object 2_1"/>
          <p:cNvPicPr/>
          <p:nvPr/>
        </p:nvPicPr>
        <p:blipFill>
          <a:blip r:embed="rId2"/>
          <a:stretch/>
        </p:blipFill>
        <p:spPr>
          <a:xfrm>
            <a:off x="0" y="0"/>
            <a:ext cx="12189240" cy="6854040"/>
          </a:xfrm>
          <a:prstGeom prst="rect">
            <a:avLst/>
          </a:prstGeom>
          <a:ln w="0">
            <a:noFill/>
          </a:ln>
        </p:spPr>
      </p:pic>
      <p:sp>
        <p:nvSpPr>
          <p:cNvPr id="497" name="CustomShape 3"/>
          <p:cNvSpPr/>
          <p:nvPr/>
        </p:nvSpPr>
        <p:spPr>
          <a:xfrm>
            <a:off x="1255320" y="1731600"/>
            <a:ext cx="9577800" cy="3644640"/>
          </a:xfrm>
          <a:prstGeom prst="rect">
            <a:avLst/>
          </a:prstGeom>
          <a:solidFill>
            <a:srgbClr val="FFDF79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6000" b="0" strike="noStrike" spc="-1">
                <a:solidFill>
                  <a:srgbClr val="343A40"/>
                </a:solidFill>
                <a:latin typeface="Cambria"/>
                <a:ea typeface="Cambria"/>
              </a:rPr>
              <a:t>СПАСИБО ЗА РАБОТУ, КОЛЛЕГИ!</a:t>
            </a:r>
            <a:endParaRPr lang="ru-RU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2266920" y="3101400"/>
            <a:ext cx="6471360" cy="6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Ссылка на запись вебинара</a:t>
            </a:r>
            <a:endParaRPr lang="ru-RU" sz="4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6C6F9C-9242-1857-F3B1-E31DF8E20ED4}"/>
              </a:ext>
            </a:extLst>
          </p:cNvPr>
          <p:cNvSpPr txBox="1"/>
          <p:nvPr/>
        </p:nvSpPr>
        <p:spPr>
          <a:xfrm>
            <a:off x="3047134" y="3045267"/>
            <a:ext cx="6094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Ссылка 2 группа </a:t>
            </a:r>
            <a:r>
              <a:rPr lang="ru-RU" b="0" i="0" u="sng" dirty="0">
                <a:effectLst/>
                <a:latin typeface="Arial" panose="020B0604020202020204" pitchFamily="34" charset="0"/>
                <a:hlinkClick r:id="rId2"/>
              </a:rPr>
              <a:t>https://events.webinar.ru/37112097/1658156246/record-new/627714725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15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351720" y="180000"/>
            <a:ext cx="4325760" cy="6657840"/>
          </a:xfrm>
          <a:prstGeom prst="roundRect">
            <a:avLst>
              <a:gd name="adj" fmla="val 16667"/>
            </a:avLst>
          </a:prstGeom>
          <a:solidFill>
            <a:srgbClr val="7E002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"/>
          <p:cNvSpPr/>
          <p:nvPr/>
        </p:nvSpPr>
        <p:spPr>
          <a:xfrm>
            <a:off x="4568760" y="441000"/>
            <a:ext cx="7489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mbria"/>
                <a:ea typeface="Cambria"/>
              </a:rPr>
              <a:t>                ГРАФИК ПРОЕКТА.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540000" y="180000"/>
            <a:ext cx="3957480" cy="60925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39120">
              <a:lnSpc>
                <a:spcPct val="100000"/>
              </a:lnSpc>
              <a:buClr>
                <a:srgbClr val="333333"/>
              </a:buClr>
              <a:buFont typeface="StarSymbol"/>
              <a:buAutoNum type="arabicPeriod"/>
            </a:pPr>
            <a:r>
              <a:rPr lang="ru-RU" sz="1400" b="1" u="sng" strike="noStrike" spc="-1" dirty="0">
                <a:solidFill>
                  <a:srgbClr val="FFFFD7"/>
                </a:solidFill>
                <a:uFillTx/>
                <a:latin typeface="Georgia"/>
                <a:ea typeface="Calibri"/>
              </a:rPr>
              <a:t>Установочный семинар/вебинар – 12 мая в 16.00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FFD7"/>
                </a:solidFill>
                <a:latin typeface="Georgia"/>
                <a:ea typeface="Calibri"/>
              </a:rPr>
              <a:t>1. Вебинар-консультация ( обсуждение выполнения  заданий/определение новых – 17/16 июня в 16.00 (обсуждение ТЗ 1)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u="sng" strike="noStrike" spc="-1" dirty="0">
                <a:solidFill>
                  <a:srgbClr val="FFFFFF"/>
                </a:solidFill>
                <a:uFillTx/>
                <a:latin typeface="Georgia"/>
                <a:ea typeface="Calibri"/>
              </a:rPr>
              <a:t>Промежуточный семинар/вебинар – 29 августа в 16.00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u="sng" strike="noStrike" spc="-1" dirty="0">
                <a:solidFill>
                  <a:srgbClr val="FFFFFF"/>
                </a:solidFill>
                <a:uFillTx/>
                <a:latin typeface="Georgia"/>
                <a:ea typeface="Calibri"/>
              </a:rPr>
              <a:t>2.</a:t>
            </a:r>
            <a:r>
              <a:rPr lang="ru-RU" sz="1800" b="1" strike="noStrike" spc="-1" dirty="0">
                <a:solidFill>
                  <a:srgbClr val="FFFFFF"/>
                </a:solidFill>
                <a:latin typeface="Georgia"/>
                <a:ea typeface="Calibri"/>
              </a:rPr>
              <a:t>Вебинар-консультация (обсуждение выполнения  заданий  / программ ( УРОЧНОЙ/ВНЕУРОЧНОЙ РАБОТЫ) – 8/9 сентября в 15.00 и  16.00 </a:t>
            </a:r>
            <a:r>
              <a:rPr lang="ru-RU" sz="1500" b="1" strike="noStrike" spc="-1" dirty="0">
                <a:solidFill>
                  <a:srgbClr val="FFFFD7"/>
                </a:solidFill>
                <a:latin typeface="Georgia"/>
                <a:ea typeface="Calibri"/>
              </a:rPr>
              <a:t>(обсуждение ТЗ 2)</a:t>
            </a:r>
            <a:endParaRPr lang="ru-RU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latin typeface="Georgia"/>
                <a:ea typeface="Calibri"/>
              </a:rPr>
              <a:t>3. Вебинар-консультация (обсуждение выполнения  заданий - </a:t>
            </a:r>
            <a:r>
              <a:rPr lang="ru-RU" sz="1500" b="1" strike="noStrike" spc="-1" dirty="0">
                <a:solidFill>
                  <a:srgbClr val="FFFFD7"/>
                </a:solidFill>
                <a:latin typeface="Georgia"/>
                <a:ea typeface="Calibri"/>
              </a:rPr>
              <a:t>(обсуждение ТЗ 3)</a:t>
            </a:r>
            <a:r>
              <a:rPr lang="ru-RU" sz="1800" b="1" strike="noStrike" spc="-1" dirty="0">
                <a:solidFill>
                  <a:srgbClr val="FFFFFF"/>
                </a:solidFill>
                <a:latin typeface="Georgia"/>
                <a:ea typeface="Calibri"/>
              </a:rPr>
              <a:t> – 23/22 сентября в 16.00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u="sng" strike="noStrike" spc="-1" dirty="0">
                <a:solidFill>
                  <a:srgbClr val="FFFFFF"/>
                </a:solidFill>
                <a:uFillTx/>
                <a:latin typeface="Georgia"/>
                <a:ea typeface="Calibri"/>
              </a:rPr>
              <a:t>Итоговый семинар/вебинар – 20 октября в 16.00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latin typeface="Georgia"/>
                <a:ea typeface="Calibri"/>
              </a:rPr>
              <a:t>ИТОГОВАЯ КОНФЕРЕНЦИЯ ПО ПРОЕКТУ - ноябрь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336" name="Рисунок 291"/>
          <p:cNvPicPr/>
          <p:nvPr/>
        </p:nvPicPr>
        <p:blipFill>
          <a:blip r:embed="rId2"/>
          <a:srcRect l="24776" t="48283" r="26555" b="34824"/>
          <a:stretch/>
        </p:blipFill>
        <p:spPr>
          <a:xfrm>
            <a:off x="4680000" y="2340360"/>
            <a:ext cx="7197480" cy="2517120"/>
          </a:xfrm>
          <a:prstGeom prst="rect">
            <a:avLst/>
          </a:prstGeom>
          <a:ln w="0">
            <a:noFill/>
          </a:ln>
        </p:spPr>
      </p:pic>
      <p:pic>
        <p:nvPicPr>
          <p:cNvPr id="337" name="Рисунок 292"/>
          <p:cNvPicPr/>
          <p:nvPr/>
        </p:nvPicPr>
        <p:blipFill>
          <a:blip r:embed="rId3"/>
          <a:srcRect l="24776" t="20805" r="26555" b="58264"/>
          <a:stretch/>
        </p:blipFill>
        <p:spPr>
          <a:xfrm>
            <a:off x="4680360" y="1080000"/>
            <a:ext cx="7197120" cy="1437120"/>
          </a:xfrm>
          <a:prstGeom prst="rect">
            <a:avLst/>
          </a:prstGeom>
          <a:ln w="0">
            <a:noFill/>
          </a:ln>
        </p:spPr>
      </p:pic>
      <p:sp>
        <p:nvSpPr>
          <p:cNvPr id="338" name="Line 4"/>
          <p:cNvSpPr/>
          <p:nvPr/>
        </p:nvSpPr>
        <p:spPr>
          <a:xfrm>
            <a:off x="6840000" y="1800000"/>
            <a:ext cx="1080000" cy="3420000"/>
          </a:xfrm>
          <a:prstGeom prst="line">
            <a:avLst/>
          </a:prstGeom>
          <a:ln w="1260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5"/>
          <p:cNvSpPr/>
          <p:nvPr/>
        </p:nvSpPr>
        <p:spPr>
          <a:xfrm>
            <a:off x="8100000" y="5220000"/>
            <a:ext cx="3913920" cy="3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Перенос вебинара на 8-9 сентября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40" name="Line 6"/>
          <p:cNvSpPr/>
          <p:nvPr/>
        </p:nvSpPr>
        <p:spPr>
          <a:xfrm flipV="1">
            <a:off x="8100000" y="4500000"/>
            <a:ext cx="1620000" cy="720000"/>
          </a:xfrm>
          <a:prstGeom prst="line">
            <a:avLst/>
          </a:prstGeom>
          <a:ln w="1260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8820000" y="1548720"/>
            <a:ext cx="3059280" cy="5110560"/>
          </a:xfrm>
          <a:prstGeom prst="roundRect">
            <a:avLst>
              <a:gd name="adj" fmla="val 16667"/>
            </a:avLst>
          </a:prstGeom>
          <a:solidFill>
            <a:srgbClr val="8DA9DB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Техническое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Задание 3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60">
                <a:solidFill>
                  <a:srgbClr val="000000"/>
                </a:solidFill>
                <a:latin typeface="Cambria"/>
                <a:ea typeface="Cambria"/>
              </a:rPr>
              <a:t>Создать авторский кейс заданий по финансовой грамотности   формате PISA (не менее 5 заданий, объединенных одной темой)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4500000" y="712080"/>
            <a:ext cx="4139280" cy="5947200"/>
          </a:xfrm>
          <a:prstGeom prst="roundRect">
            <a:avLst>
              <a:gd name="adj" fmla="val 16667"/>
            </a:avLst>
          </a:prstGeom>
          <a:solidFill>
            <a:srgbClr val="FFDF79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Техническое Задание 2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Проектирование рабочей программы урочной/внеурочной  деятельности  с использованием конструктора ИСРО РАО, с включением заданий PISA в образовательный процесс</a:t>
            </a:r>
            <a:endParaRPr lang="ru-RU" sz="2800" b="0" strike="noStrike" spc="-1"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2109"/>
              </a:spcBef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343" name="CustomShape 3"/>
          <p:cNvSpPr/>
          <p:nvPr/>
        </p:nvSpPr>
        <p:spPr>
          <a:xfrm>
            <a:off x="720000" y="720000"/>
            <a:ext cx="3591360" cy="5579280"/>
          </a:xfrm>
          <a:prstGeom prst="roundRect">
            <a:avLst>
              <a:gd name="adj" fmla="val 16667"/>
            </a:avLst>
          </a:prstGeom>
          <a:solidFill>
            <a:srgbClr val="9ECB7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Техническое Задание 1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Апробация заданий банка РЭШ для организации работы школьников в урочной /внеурочной деятельности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1014480" y="73080"/>
            <a:ext cx="103248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mbria"/>
                <a:ea typeface="Cambria"/>
              </a:rPr>
              <a:t>ТЕХНИЧЕСКИЕ ЗАДАНИЯ (ТЗ) ПРОЕКТА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Рисунок 2"/>
          <p:cNvPicPr/>
          <p:nvPr/>
        </p:nvPicPr>
        <p:blipFill>
          <a:blip r:embed="rId2"/>
          <a:stretch/>
        </p:blipFill>
        <p:spPr>
          <a:xfrm>
            <a:off x="720" y="0"/>
            <a:ext cx="1219140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5014</TotalTime>
  <Words>1684</Words>
  <Application>Microsoft Office PowerPoint</Application>
  <PresentationFormat>Произвольный</PresentationFormat>
  <Paragraphs>267</Paragraphs>
  <Slides>69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6" baseType="lpstr">
      <vt:lpstr>Arial</vt:lpstr>
      <vt:lpstr>Calibri</vt:lpstr>
      <vt:lpstr>Cambria</vt:lpstr>
      <vt:lpstr>Georgia</vt:lpstr>
      <vt:lpstr>StarSymbol</vt:lpstr>
      <vt:lpstr>Times New Roman</vt:lpstr>
      <vt:lpstr>La mente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работу в проекте!</vt:lpstr>
      <vt:lpstr>Рабочая программа по обществознанию</vt:lpstr>
      <vt:lpstr>Презентация PowerPoint</vt:lpstr>
      <vt:lpstr>Рабочая программа по обществознанию</vt:lpstr>
      <vt:lpstr>Презентация PowerPoint</vt:lpstr>
      <vt:lpstr>Презентация PowerPoint</vt:lpstr>
      <vt:lpstr>Некоторые недочеты</vt:lpstr>
      <vt:lpstr>Презентация PowerPoint</vt:lpstr>
      <vt:lpstr>Презентация PowerPoint</vt:lpstr>
      <vt:lpstr>Презентация PowerPoint</vt:lpstr>
      <vt:lpstr> КОНСТРУИРОВАНИЕ  ЗАДАНИЙ ПО  ФИНАНСОВОЙ ГРАМОТНОСТИ</vt:lpstr>
      <vt:lpstr> 1. Определиться  с  содержательной Областью задания</vt:lpstr>
      <vt:lpstr>Презентация PowerPoint</vt:lpstr>
      <vt:lpstr>Презентация PowerPoint</vt:lpstr>
      <vt:lpstr> 2. Определиться  с контекстом задания  (контексты-жизненные ситуации)</vt:lpstr>
      <vt:lpstr>Презентация PowerPoint</vt:lpstr>
      <vt:lpstr> 3. Сформулировать ситуацию   и тему  кейса  задания</vt:lpstr>
      <vt:lpstr>Презентация PowerPoint</vt:lpstr>
      <vt:lpstr> 4. подобрать тексты, визуальный ряд   (фото, рисунок, диаграммы, таблицы, инфографику и пр.) </vt:lpstr>
      <vt:lpstr>Презентация PowerPoint</vt:lpstr>
      <vt:lpstr>Презентация PowerPoint</vt:lpstr>
      <vt:lpstr>Презентация PowerPoint</vt:lpstr>
      <vt:lpstr>Презентация PowerPoint</vt:lpstr>
      <vt:lpstr> 5. сформулировать задание, выбрав для  каждого задания разную форму</vt:lpstr>
      <vt:lpstr>Презентация PowerPoint</vt:lpstr>
      <vt:lpstr>Презентация PowerPoint</vt:lpstr>
      <vt:lpstr> 6. При составлении каждого задания определить познавательную деятельность ( компетентностную область), Умения и навыки </vt:lpstr>
      <vt:lpstr>Презентация PowerPoint</vt:lpstr>
      <vt:lpstr> 7. Составить общую характеристику задания, внести в шаблон</vt:lpstr>
      <vt:lpstr>Презентация PowerPoint</vt:lpstr>
      <vt:lpstr>Презентация PowerPoint</vt:lpstr>
      <vt:lpstr> 8. Продумать критерии оценивания   </vt:lpstr>
      <vt:lpstr>Общие подходы к  оцениванию заданий  в  формате  PIZA</vt:lpstr>
      <vt:lpstr>Характеристика задания</vt:lpstr>
      <vt:lpstr>Кейс «новые джинсы»  5 класс</vt:lpstr>
      <vt:lpstr>Презентация PowerPoint</vt:lpstr>
      <vt:lpstr>Характеристика  задания  для кейса</vt:lpstr>
      <vt:lpstr>Презентация PowerPoint</vt:lpstr>
      <vt:lpstr>Характеристика  задания  для кейса</vt:lpstr>
      <vt:lpstr>Презентация PowerPoint</vt:lpstr>
      <vt:lpstr>Характеристика задания</vt:lpstr>
      <vt:lpstr>Презентация PowerPoint</vt:lpstr>
      <vt:lpstr>Характеристика  задания  для кейса</vt:lpstr>
      <vt:lpstr>Задание «Новая работа»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Кальсина Екатерина Александровна</cp:lastModifiedBy>
  <cp:revision>49</cp:revision>
  <dcterms:created xsi:type="dcterms:W3CDTF">2022-04-18T10:52:30Z</dcterms:created>
  <dcterms:modified xsi:type="dcterms:W3CDTF">2022-09-12T06:23:26Z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62</vt:i4>
  </property>
</Properties>
</file>