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</p:sldIdLst>
  <p:sldSz cx="12193588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title>
      <c:tx>
        <c:rich>
          <a:bodyPr rot="0"/>
          <a:lstStyle/>
          <a:p>
            <a:pPr>
              <a:defRPr lang="en-US" sz="2160" b="1" strike="noStrike" spc="-1">
                <a:solidFill>
                  <a:srgbClr val="000000"/>
                </a:solidFill>
                <a:latin typeface="Times New Roman"/>
                <a:ea typeface="DejaVu Sans"/>
              </a:defRPr>
            </a:pPr>
            <a:r>
              <a:rPr lang="en-US" sz="216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III. Кибермошенничество</a:t>
            </a:r>
          </a:p>
        </c:rich>
      </c:tx>
      <c:layout>
        <c:manualLayout>
          <c:xMode val="edge"/>
          <c:yMode val="edge"/>
          <c:x val="0.28950189380404501"/>
          <c:y val="2.1317632727641902E-3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7033516758379194E-2"/>
          <c:y val="0.10902446452136801"/>
          <c:w val="0.55570642464089204"/>
          <c:h val="0.84864480763374295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explosion val="9"/>
          <c:dPt>
            <c:idx val="0"/>
            <c:bubble3D val="0"/>
            <c:spPr>
              <a:solidFill>
                <a:srgbClr val="4672A8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1-D18E-4D1E-868F-FEBDD6A75484}"/>
              </c:ext>
            </c:extLst>
          </c:dPt>
          <c:dPt>
            <c:idx val="1"/>
            <c:bubble3D val="0"/>
            <c:spPr>
              <a:solidFill>
                <a:srgbClr val="AB4744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3-D18E-4D1E-868F-FEBDD6A75484}"/>
              </c:ext>
            </c:extLst>
          </c:dPt>
          <c:dPt>
            <c:idx val="2"/>
            <c:bubble3D val="0"/>
            <c:spPr>
              <a:solidFill>
                <a:srgbClr val="8AA64F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5-D18E-4D1E-868F-FEBDD6A75484}"/>
              </c:ext>
            </c:extLst>
          </c:dPt>
          <c:dPt>
            <c:idx val="3"/>
            <c:bubble3D val="0"/>
            <c:spPr>
              <a:solidFill>
                <a:srgbClr val="725990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7-D18E-4D1E-868F-FEBDD6A75484}"/>
              </c:ext>
            </c:extLst>
          </c:dPt>
          <c:dPt>
            <c:idx val="4"/>
            <c:bubble3D val="0"/>
            <c:spPr>
              <a:solidFill>
                <a:srgbClr val="4299B0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9-D18E-4D1E-868F-FEBDD6A75484}"/>
              </c:ext>
            </c:extLst>
          </c:dPt>
          <c:dPt>
            <c:idx val="5"/>
            <c:bubble3D val="0"/>
            <c:spPr>
              <a:solidFill>
                <a:srgbClr val="DC853E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B-D18E-4D1E-868F-FEBDD6A75484}"/>
              </c:ext>
            </c:extLst>
          </c:dPt>
          <c:dPt>
            <c:idx val="6"/>
            <c:bubble3D val="0"/>
            <c:spPr>
              <a:solidFill>
                <a:srgbClr val="93A9CE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D-D18E-4D1E-868F-FEBDD6A75484}"/>
              </c:ext>
            </c:extLst>
          </c:dPt>
          <c:dPt>
            <c:idx val="7"/>
            <c:bubble3D val="0"/>
            <c:spPr>
              <a:solidFill>
                <a:srgbClr val="D09493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F-D18E-4D1E-868F-FEBDD6A75484}"/>
              </c:ext>
            </c:extLst>
          </c:dPt>
          <c:dPt>
            <c:idx val="8"/>
            <c:bubble3D val="0"/>
            <c:spPr>
              <a:solidFill>
                <a:srgbClr val="B8CD97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1-D18E-4D1E-868F-FEBDD6A75484}"/>
              </c:ext>
            </c:extLst>
          </c:dPt>
          <c:dPt>
            <c:idx val="9"/>
            <c:bubble3D val="0"/>
            <c:spPr>
              <a:solidFill>
                <a:srgbClr val="A99BBD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3-D18E-4D1E-868F-FEBDD6A75484}"/>
              </c:ext>
            </c:extLst>
          </c:dPt>
          <c:dPt>
            <c:idx val="10"/>
            <c:bubble3D val="0"/>
            <c:spPr>
              <a:solidFill>
                <a:srgbClr val="92C3D5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5-D18E-4D1E-868F-FEBDD6A75484}"/>
              </c:ext>
            </c:extLst>
          </c:dPt>
          <c:dPt>
            <c:idx val="11"/>
            <c:bubble3D val="0"/>
            <c:spPr>
              <a:solidFill>
                <a:srgbClr val="F8B590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7-D18E-4D1E-868F-FEBDD6A75484}"/>
              </c:ext>
            </c:extLst>
          </c:dPt>
          <c:dLbls>
            <c:dLbl>
              <c:idx val="0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1-D18E-4D1E-868F-FEBDD6A75484}"/>
                </c:ext>
              </c:extLst>
            </c:dLbl>
            <c:dLbl>
              <c:idx val="1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3-D18E-4D1E-868F-FEBDD6A75484}"/>
                </c:ext>
              </c:extLst>
            </c:dLbl>
            <c:dLbl>
              <c:idx val="2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5-D18E-4D1E-868F-FEBDD6A75484}"/>
                </c:ext>
              </c:extLst>
            </c:dLbl>
            <c:dLbl>
              <c:idx val="3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7-D18E-4D1E-868F-FEBDD6A75484}"/>
                </c:ext>
              </c:extLst>
            </c:dLbl>
            <c:dLbl>
              <c:idx val="4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9-D18E-4D1E-868F-FEBDD6A75484}"/>
                </c:ext>
              </c:extLst>
            </c:dLbl>
            <c:dLbl>
              <c:idx val="5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B-D18E-4D1E-868F-FEBDD6A75484}"/>
                </c:ext>
              </c:extLst>
            </c:dLbl>
            <c:dLbl>
              <c:idx val="6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D-D18E-4D1E-868F-FEBDD6A75484}"/>
                </c:ext>
              </c:extLst>
            </c:dLbl>
            <c:dLbl>
              <c:idx val="7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F-D18E-4D1E-868F-FEBDD6A75484}"/>
                </c:ext>
              </c:extLst>
            </c:dLbl>
            <c:dLbl>
              <c:idx val="8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11-D18E-4D1E-868F-FEBDD6A75484}"/>
                </c:ext>
              </c:extLst>
            </c:dLbl>
            <c:dLbl>
              <c:idx val="9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13-D18E-4D1E-868F-FEBDD6A75484}"/>
                </c:ext>
              </c:extLst>
            </c:dLbl>
            <c:dLbl>
              <c:idx val="10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15-D18E-4D1E-868F-FEBDD6A75484}"/>
                </c:ext>
              </c:extLst>
            </c:dLbl>
            <c:dLbl>
              <c:idx val="11"/>
              <c:spPr/>
              <c:txPr>
                <a:bodyPr wrap="none"/>
                <a:lstStyle/>
                <a:p>
                  <a:pPr>
                    <a:defRPr sz="18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17-D18E-4D1E-868F-FEBDD6A754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8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12"/>
                <c:pt idx="0">
                  <c:v>фишинг</c:v>
                </c:pt>
                <c:pt idx="1">
                  <c:v>вишинг, смишинг</c:v>
                </c:pt>
                <c:pt idx="2">
                  <c:v>фарминг</c:v>
                </c:pt>
                <c:pt idx="3">
                  <c:v>нигерийские письма</c:v>
                </c:pt>
                <c:pt idx="4">
                  <c:v>интернет-аукцион</c:v>
                </c:pt>
                <c:pt idx="5">
                  <c:v>электронная торговля</c:v>
                </c:pt>
                <c:pt idx="6">
                  <c:v>скандинавский аукцион</c:v>
                </c:pt>
                <c:pt idx="7">
                  <c:v>семь кошельков</c:v>
                </c:pt>
                <c:pt idx="8">
                  <c:v>с помощью платежной системы</c:v>
                </c:pt>
                <c:pt idx="9">
                  <c:v>кликфрод, кликджекинг</c:v>
                </c:pt>
                <c:pt idx="10">
                  <c:v>РАММ-счета</c:v>
                </c:pt>
                <c:pt idx="11">
                  <c:v>ХАЙП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18E-4D1E-868F-FEBDD6A75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solidFill>
          <a:srgbClr val="FFFFFF"/>
        </a:solidFill>
        <a:ln w="0">
          <a:noFill/>
        </a:ln>
      </c:spPr>
    </c:plotArea>
    <c:legend>
      <c:legendPos val="r"/>
      <c:layout>
        <c:manualLayout>
          <c:xMode val="edge"/>
          <c:yMode val="edge"/>
          <c:x val="0.61556137875428296"/>
          <c:y val="5.6519498367977997E-2"/>
          <c:w val="0.37437510079019498"/>
          <c:h val="0.94181651586301696"/>
        </c:manualLayout>
      </c:layout>
      <c:overlay val="1"/>
      <c:spPr>
        <a:noFill/>
        <a:ln w="0">
          <a:noFill/>
        </a:ln>
      </c:spPr>
      <c:txPr>
        <a:bodyPr/>
        <a:lstStyle/>
        <a:p>
          <a:pPr>
            <a:defRPr sz="1600" b="0" strike="noStrike" spc="-1">
              <a:solidFill>
                <a:srgbClr val="000000"/>
              </a:solidFill>
              <a:latin typeface="Times New Roman"/>
              <a:ea typeface="DejaVu Sans"/>
            </a:defRPr>
          </a:pPr>
          <a:endParaRPr lang="ru-RU"/>
        </a:p>
      </c:txPr>
    </c:legend>
    <c:plotVisOnly val="1"/>
    <c:dispBlanksAs val="zero"/>
    <c:showDLblsOverMax val="1"/>
  </c:chart>
  <c:spPr>
    <a:noFill/>
    <a:ln w="9360">
      <a:solidFill>
        <a:srgbClr val="D9D9D9"/>
      </a:solidFill>
      <a:round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5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1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2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1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3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9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0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4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2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 type="body"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body"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 type="body"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1" name="PlaceHolder 6"/>
          <p:cNvSpPr>
            <a:spLocks noGrp="1"/>
          </p:cNvSpPr>
          <p:nvPr>
            <p:ph type="body"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2" name="PlaceHolder 7"/>
          <p:cNvSpPr>
            <a:spLocks noGrp="1"/>
          </p:cNvSpPr>
          <p:nvPr>
            <p:ph type="body"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6 Imagen" descr="Dibujo.bmp"/>
          <p:cNvPicPr/>
          <p:nvPr/>
        </p:nvPicPr>
        <p:blipFill>
          <a:blip r:embed="rId14"/>
          <a:stretch/>
        </p:blipFill>
        <p:spPr>
          <a:xfrm>
            <a:off x="0" y="0"/>
            <a:ext cx="12192840" cy="6857280"/>
          </a:xfrm>
          <a:prstGeom prst="rect">
            <a:avLst/>
          </a:prstGeom>
          <a:ln w="0"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0" y="0"/>
            <a:ext cx="12192840" cy="7009560"/>
          </a:xfrm>
          <a:prstGeom prst="rect">
            <a:avLst/>
          </a:prstGeom>
          <a:gradFill rotWithShape="0">
            <a:gsLst>
              <a:gs pos="0">
                <a:srgbClr val="21D6E0">
                  <a:alpha val="23137"/>
                </a:srgbClr>
              </a:gs>
              <a:gs pos="100000">
                <a:srgbClr val="0087E6">
                  <a:alpha val="25098"/>
                </a:srgbClr>
              </a:gs>
            </a:gsLst>
            <a:lin ang="27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6 Imagen" descr="Dibujo.bmp"/>
          <p:cNvPicPr/>
          <p:nvPr/>
        </p:nvPicPr>
        <p:blipFill>
          <a:blip r:embed="rId14"/>
          <a:stretch/>
        </p:blipFill>
        <p:spPr>
          <a:xfrm>
            <a:off x="0" y="0"/>
            <a:ext cx="12192840" cy="6857280"/>
          </a:xfrm>
          <a:prstGeom prst="rect">
            <a:avLst/>
          </a:prstGeom>
          <a:ln w="0">
            <a:noFill/>
          </a:ln>
        </p:spPr>
      </p:pic>
      <p:sp>
        <p:nvSpPr>
          <p:cNvPr id="117" name="CustomShape 1"/>
          <p:cNvSpPr/>
          <p:nvPr/>
        </p:nvSpPr>
        <p:spPr>
          <a:xfrm>
            <a:off x="0" y="0"/>
            <a:ext cx="12192840" cy="7009560"/>
          </a:xfrm>
          <a:prstGeom prst="rect">
            <a:avLst/>
          </a:prstGeom>
          <a:gradFill rotWithShape="0">
            <a:gsLst>
              <a:gs pos="0">
                <a:srgbClr val="21D6E0">
                  <a:alpha val="23137"/>
                </a:srgbClr>
              </a:gs>
              <a:gs pos="100000">
                <a:srgbClr val="0087E6">
                  <a:alpha val="25098"/>
                </a:srgbClr>
              </a:gs>
            </a:gsLst>
            <a:lin ang="27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PlaceHolder 2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16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6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232680" y="1604520"/>
            <a:ext cx="53546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6 Imagen" descr="Dibujo.bmp"/>
          <p:cNvPicPr/>
          <p:nvPr/>
        </p:nvPicPr>
        <p:blipFill>
          <a:blip r:embed="rId14"/>
          <a:stretch/>
        </p:blipFill>
        <p:spPr>
          <a:xfrm>
            <a:off x="0" y="0"/>
            <a:ext cx="12192840" cy="6857280"/>
          </a:xfrm>
          <a:prstGeom prst="rect">
            <a:avLst/>
          </a:prstGeom>
          <a:ln w="0">
            <a:noFill/>
          </a:ln>
        </p:spPr>
      </p:pic>
      <p:sp>
        <p:nvSpPr>
          <p:cNvPr id="234" name="CustomShape 1"/>
          <p:cNvSpPr/>
          <p:nvPr/>
        </p:nvSpPr>
        <p:spPr>
          <a:xfrm>
            <a:off x="0" y="0"/>
            <a:ext cx="12192840" cy="7009560"/>
          </a:xfrm>
          <a:prstGeom prst="rect">
            <a:avLst/>
          </a:prstGeom>
          <a:gradFill rotWithShape="0">
            <a:gsLst>
              <a:gs pos="0">
                <a:srgbClr val="21D6E0">
                  <a:alpha val="23137"/>
                </a:srgbClr>
              </a:gs>
              <a:gs pos="100000">
                <a:srgbClr val="0087E6">
                  <a:alpha val="25098"/>
                </a:srgbClr>
              </a:gs>
            </a:gsLst>
            <a:lin ang="27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PlaceHolder 2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16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16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6 Imagen" descr="Dibujo.bmp"/>
          <p:cNvPicPr/>
          <p:nvPr/>
        </p:nvPicPr>
        <p:blipFill>
          <a:blip r:embed="rId14"/>
          <a:stretch/>
        </p:blipFill>
        <p:spPr>
          <a:xfrm>
            <a:off x="0" y="0"/>
            <a:ext cx="12192840" cy="6857280"/>
          </a:xfrm>
          <a:prstGeom prst="rect">
            <a:avLst/>
          </a:prstGeom>
          <a:ln w="0">
            <a:noFill/>
          </a:ln>
        </p:spPr>
      </p:pic>
      <p:sp>
        <p:nvSpPr>
          <p:cNvPr id="274" name="CustomShape 1"/>
          <p:cNvSpPr/>
          <p:nvPr/>
        </p:nvSpPr>
        <p:spPr>
          <a:xfrm>
            <a:off x="0" y="0"/>
            <a:ext cx="12192840" cy="7009560"/>
          </a:xfrm>
          <a:prstGeom prst="rect">
            <a:avLst/>
          </a:prstGeom>
          <a:gradFill rotWithShape="0">
            <a:gsLst>
              <a:gs pos="0">
                <a:srgbClr val="21D6E0">
                  <a:alpha val="23137"/>
                </a:srgbClr>
              </a:gs>
              <a:gs pos="100000">
                <a:srgbClr val="0087E6">
                  <a:alpha val="25098"/>
                </a:srgbClr>
              </a:gs>
            </a:gsLst>
            <a:lin ang="27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6 Imagen" descr="Dibujo.bmp"/>
          <p:cNvPicPr/>
          <p:nvPr/>
        </p:nvPicPr>
        <p:blipFill>
          <a:blip r:embed="rId14"/>
          <a:stretch/>
        </p:blipFill>
        <p:spPr>
          <a:xfrm>
            <a:off x="0" y="0"/>
            <a:ext cx="12192840" cy="6857280"/>
          </a:xfrm>
          <a:prstGeom prst="rect">
            <a:avLst/>
          </a:prstGeom>
          <a:ln w="0">
            <a:noFill/>
          </a:ln>
        </p:spPr>
      </p:pic>
      <p:sp>
        <p:nvSpPr>
          <p:cNvPr id="314" name="CustomShape 1"/>
          <p:cNvSpPr/>
          <p:nvPr/>
        </p:nvSpPr>
        <p:spPr>
          <a:xfrm>
            <a:off x="0" y="0"/>
            <a:ext cx="12192840" cy="7009560"/>
          </a:xfrm>
          <a:prstGeom prst="rect">
            <a:avLst/>
          </a:prstGeom>
          <a:gradFill rotWithShape="0">
            <a:gsLst>
              <a:gs pos="0">
                <a:srgbClr val="21D6E0">
                  <a:alpha val="23137"/>
                </a:srgbClr>
              </a:gs>
              <a:gs pos="100000">
                <a:srgbClr val="0087E6">
                  <a:alpha val="25098"/>
                </a:srgbClr>
              </a:gs>
            </a:gsLst>
            <a:lin ang="27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events.webinar.ru/event/1146959580/617402084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1523880" y="1122480"/>
            <a:ext cx="9138600" cy="23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2"/>
          <p:cNvSpPr/>
          <p:nvPr/>
        </p:nvSpPr>
        <p:spPr>
          <a:xfrm>
            <a:off x="1523880" y="3602160"/>
            <a:ext cx="9138600" cy="164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3" name="object 2"/>
          <p:cNvPicPr/>
          <p:nvPr/>
        </p:nvPicPr>
        <p:blipFill>
          <a:blip r:embed="rId2"/>
          <a:stretch/>
        </p:blipFill>
        <p:spPr>
          <a:xfrm>
            <a:off x="0" y="0"/>
            <a:ext cx="12187080" cy="6851880"/>
          </a:xfrm>
          <a:prstGeom prst="rect">
            <a:avLst/>
          </a:prstGeom>
          <a:ln w="0">
            <a:noFill/>
          </a:ln>
        </p:spPr>
      </p:pic>
      <p:sp>
        <p:nvSpPr>
          <p:cNvPr id="394" name="CustomShape 3"/>
          <p:cNvSpPr/>
          <p:nvPr/>
        </p:nvSpPr>
        <p:spPr>
          <a:xfrm>
            <a:off x="1188720" y="1021320"/>
            <a:ext cx="9575640" cy="4708080"/>
          </a:xfrm>
          <a:prstGeom prst="rect">
            <a:avLst/>
          </a:prstGeom>
          <a:solidFill>
            <a:srgbClr val="1E6A3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4"/>
          <p:cNvSpPr/>
          <p:nvPr/>
        </p:nvSpPr>
        <p:spPr>
          <a:xfrm>
            <a:off x="1944360" y="1600200"/>
            <a:ext cx="8197560" cy="478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Cambria"/>
                <a:ea typeface="Cambria"/>
              </a:rPr>
              <a:t>КОНСУЛЬТАЦИОННЫЙ  ВЕБИНАР ДЛЯ УЧИТЕЛЕЙ ОБЩЕСТВОЗНАНИЯ- УЧАСТНИКОВ ПРОЕКТА «ОБРАЗОВАТЕЛЬНЫЙ ЛИФТ: ШНОР-2022»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Рисунок 428"/>
          <p:cNvPicPr/>
          <p:nvPr/>
        </p:nvPicPr>
        <p:blipFill>
          <a:blip r:embed="rId2"/>
          <a:srcRect l="22037" t="36703" r="21880" b="8185"/>
          <a:stretch/>
        </p:blipFill>
        <p:spPr>
          <a:xfrm>
            <a:off x="360" y="0"/>
            <a:ext cx="6838200" cy="3778200"/>
          </a:xfrm>
          <a:prstGeom prst="rect">
            <a:avLst/>
          </a:prstGeom>
          <a:ln w="0">
            <a:noFill/>
          </a:ln>
        </p:spPr>
      </p:pic>
      <p:pic>
        <p:nvPicPr>
          <p:cNvPr id="430" name="Рисунок 429"/>
          <p:cNvPicPr/>
          <p:nvPr/>
        </p:nvPicPr>
        <p:blipFill>
          <a:blip r:embed="rId3"/>
          <a:srcRect l="2835" r="48469" b="31822"/>
          <a:stretch/>
        </p:blipFill>
        <p:spPr>
          <a:xfrm>
            <a:off x="6120360" y="2160360"/>
            <a:ext cx="5938200" cy="4674600"/>
          </a:xfrm>
          <a:prstGeom prst="rect">
            <a:avLst/>
          </a:prstGeom>
          <a:ln w="0">
            <a:noFill/>
          </a:ln>
        </p:spPr>
      </p:pic>
      <p:sp>
        <p:nvSpPr>
          <p:cNvPr id="431" name="Line 1"/>
          <p:cNvSpPr/>
          <p:nvPr/>
        </p:nvSpPr>
        <p:spPr>
          <a:xfrm>
            <a:off x="6840000" y="1080000"/>
            <a:ext cx="2160000" cy="1800000"/>
          </a:xfrm>
          <a:prstGeom prst="line">
            <a:avLst/>
          </a:prstGeom>
          <a:ln w="19080">
            <a:solidFill>
              <a:srgbClr val="BF819E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2" name="Рисунок 431"/>
          <p:cNvPicPr/>
          <p:nvPr/>
        </p:nvPicPr>
        <p:blipFill>
          <a:blip r:embed="rId4"/>
          <a:srcRect l="16122" t="20945" r="24825" b="71188"/>
          <a:stretch/>
        </p:blipFill>
        <p:spPr>
          <a:xfrm>
            <a:off x="360360" y="5760360"/>
            <a:ext cx="5219280" cy="39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Рисунок 432"/>
          <p:cNvPicPr/>
          <p:nvPr/>
        </p:nvPicPr>
        <p:blipFill>
          <a:blip r:embed="rId2"/>
          <a:srcRect l="32376" t="18331" r="33695" b="8185"/>
          <a:stretch/>
        </p:blipFill>
        <p:spPr>
          <a:xfrm>
            <a:off x="540000" y="360360"/>
            <a:ext cx="5218560" cy="6353280"/>
          </a:xfrm>
          <a:prstGeom prst="rect">
            <a:avLst/>
          </a:prstGeom>
          <a:ln w="0">
            <a:noFill/>
          </a:ln>
        </p:spPr>
      </p:pic>
      <p:pic>
        <p:nvPicPr>
          <p:cNvPr id="434" name="Рисунок 433"/>
          <p:cNvPicPr/>
          <p:nvPr/>
        </p:nvPicPr>
        <p:blipFill>
          <a:blip r:embed="rId3"/>
          <a:srcRect l="30900" t="41967" r="38132" b="34446"/>
          <a:stretch/>
        </p:blipFill>
        <p:spPr>
          <a:xfrm>
            <a:off x="5400000" y="1260000"/>
            <a:ext cx="6719400" cy="287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609840" y="271080"/>
            <a:ext cx="109735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Calibri"/>
              </a:rPr>
              <a:t>Благодарим за работу в проекте!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36" name="CustomShape 2"/>
          <p:cNvSpPr/>
          <p:nvPr/>
        </p:nvSpPr>
        <p:spPr>
          <a:xfrm>
            <a:off x="6198480" y="1600200"/>
            <a:ext cx="5384880" cy="452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437" name="Table 3"/>
          <p:cNvGraphicFramePr/>
          <p:nvPr/>
        </p:nvGraphicFramePr>
        <p:xfrm>
          <a:off x="924120" y="1176840"/>
          <a:ext cx="7007400" cy="4525200"/>
        </p:xfrm>
        <a:graphic>
          <a:graphicData uri="http://schemas.openxmlformats.org/drawingml/2006/table">
            <a:tbl>
              <a:tblPr/>
              <a:tblGrid>
                <a:gridCol w="700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90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Второва Второва Ирина Васильевна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МБОУ "СОШ № 11" г. Кизела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Казакова Людмила Михайловна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Дроздова Кристина Валерьевна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МАОУ "СОШ № 3"  г. Горнозаводска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Симонова Марина Геннадьевна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МАОУ "Филипповская ООШ"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Паршина Татьяна Александровна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МБОУ "Чёрмозская СОШ им.В.Ершова"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Казанцева Лена Фаатовна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МБОУ "Большеусинская СОШ"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20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Дроздова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7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680" marR="46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ustomShape 1"/>
          <p:cNvSpPr/>
          <p:nvPr/>
        </p:nvSpPr>
        <p:spPr>
          <a:xfrm>
            <a:off x="8820000" y="1548720"/>
            <a:ext cx="3057120" cy="5108400"/>
          </a:xfrm>
          <a:prstGeom prst="roundRect">
            <a:avLst>
              <a:gd name="adj" fmla="val 16667"/>
            </a:avLst>
          </a:prstGeom>
          <a:solidFill>
            <a:srgbClr val="8DA9DB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Задание 3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43">
                <a:solidFill>
                  <a:srgbClr val="000000"/>
                </a:solidFill>
                <a:latin typeface="Cambria"/>
                <a:ea typeface="Cambria"/>
              </a:rPr>
              <a:t>Создать авторский кейс заданий по финансовой грамотности   формате PISA (не менее 5 заданий, объединенных одной темой)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39" name="CustomShape 2"/>
          <p:cNvSpPr/>
          <p:nvPr/>
        </p:nvSpPr>
        <p:spPr>
          <a:xfrm>
            <a:off x="4500000" y="712080"/>
            <a:ext cx="4137120" cy="5945040"/>
          </a:xfrm>
          <a:prstGeom prst="roundRect">
            <a:avLst>
              <a:gd name="adj" fmla="val 16667"/>
            </a:avLst>
          </a:prstGeom>
          <a:solidFill>
            <a:srgbClr val="FFDF7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 Задание 2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Проектирование рабочей программы урочной/внеурочной  деятельности  с использованием конструктора ИСРО РАО, с включением заданий PISA в образовательный процесс</a:t>
            </a:r>
            <a:endParaRPr lang="ru-RU" sz="2800" b="0" strike="noStrike" spc="-1"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2109"/>
              </a:spcBef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440" name="CustomShape 3"/>
          <p:cNvSpPr/>
          <p:nvPr/>
        </p:nvSpPr>
        <p:spPr>
          <a:xfrm>
            <a:off x="720000" y="720000"/>
            <a:ext cx="3589200" cy="5577120"/>
          </a:xfrm>
          <a:prstGeom prst="roundRect">
            <a:avLst>
              <a:gd name="adj" fmla="val 16667"/>
            </a:avLst>
          </a:prstGeom>
          <a:solidFill>
            <a:srgbClr val="9ECB7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 Задание 1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Апробация заданий банка РЭШ для организации работы школьников в урочной /внеурочной деятельности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441" name="CustomShape 4"/>
          <p:cNvSpPr/>
          <p:nvPr/>
        </p:nvSpPr>
        <p:spPr>
          <a:xfrm>
            <a:off x="1014480" y="73080"/>
            <a:ext cx="10322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ТЕХНИЧЕСКИЕ ЗАДАНИЯ (ТЗ) ПРОЕКТА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351720" y="180000"/>
            <a:ext cx="4323600" cy="6655680"/>
          </a:xfrm>
          <a:prstGeom prst="roundRect">
            <a:avLst>
              <a:gd name="adj" fmla="val 16667"/>
            </a:avLst>
          </a:prstGeom>
          <a:solidFill>
            <a:srgbClr val="1E6A3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2"/>
          <p:cNvSpPr/>
          <p:nvPr/>
        </p:nvSpPr>
        <p:spPr>
          <a:xfrm>
            <a:off x="4568760" y="441000"/>
            <a:ext cx="74869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Cambria"/>
                <a:ea typeface="Cambria"/>
              </a:rPr>
              <a:t>                ГРАФИК ПРОЕКТА.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44" name="CustomShape 3"/>
          <p:cNvSpPr/>
          <p:nvPr/>
        </p:nvSpPr>
        <p:spPr>
          <a:xfrm>
            <a:off x="540000" y="180000"/>
            <a:ext cx="3955320" cy="603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36960">
              <a:lnSpc>
                <a:spcPct val="100000"/>
              </a:lnSpc>
              <a:buClr>
                <a:srgbClr val="333333"/>
              </a:buClr>
              <a:buFont typeface="StarSymbol"/>
              <a:buAutoNum type="arabicPeriod"/>
            </a:pPr>
            <a:r>
              <a:rPr lang="ru-RU" sz="1400" b="1" u="sng" strike="noStrike" spc="-1">
                <a:solidFill>
                  <a:srgbClr val="FFFFD7"/>
                </a:solidFill>
                <a:uFillTx/>
                <a:latin typeface="Georgia"/>
                <a:ea typeface="Calibri"/>
              </a:rPr>
              <a:t>Установочный семинар/вебинар – 12 мая в 16.00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FFFFD7"/>
                </a:solidFill>
                <a:latin typeface="Georgia"/>
                <a:ea typeface="Calibri"/>
              </a:rPr>
              <a:t>1. Вебинар-консультация ( обсуждение выполнения  заданий/определение новых – 17/16 июня в 16.00 (обсуждение ТЗ 1)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DE59"/>
                </a:solidFill>
                <a:uFillTx/>
                <a:latin typeface="Georgia"/>
                <a:ea typeface="Calibri"/>
              </a:rPr>
              <a:t>Промежуточный семинар/вебинар – 29 августа в 16.00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DE59"/>
                </a:solidFill>
                <a:uFillTx/>
                <a:latin typeface="Georgia"/>
                <a:ea typeface="Calibri"/>
              </a:rPr>
              <a:t>2.</a:t>
            </a:r>
            <a:r>
              <a:rPr lang="ru-RU" sz="1800" b="1" strike="noStrike" spc="-1">
                <a:solidFill>
                  <a:srgbClr val="FFDE59"/>
                </a:solidFill>
                <a:latin typeface="Georgia"/>
                <a:ea typeface="Calibri"/>
              </a:rPr>
              <a:t>Вебинар-консультация (обсуждение выполнения  заданий  / программ ( УРОЧНОЙ/ВНЕУРОЧНОЙ РАБОТЫ) – 8/9 сентября в 16.00 </a:t>
            </a:r>
            <a:r>
              <a:rPr lang="ru-RU" sz="1500" b="1" strike="noStrike" spc="-1">
                <a:solidFill>
                  <a:srgbClr val="FFDE59"/>
                </a:solidFill>
                <a:latin typeface="Georgia"/>
                <a:ea typeface="Calibri"/>
              </a:rPr>
              <a:t>(обсуждение ТЗ 2)</a:t>
            </a:r>
            <a:endParaRPr lang="ru-RU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Calibri"/>
              </a:rPr>
              <a:t>3. Вебинар-консультация (обсуждение выполнения  заданий - </a:t>
            </a:r>
            <a:r>
              <a:rPr lang="ru-RU" sz="1500" b="1" strike="noStrike" spc="-1">
                <a:solidFill>
                  <a:srgbClr val="FFFFD7"/>
                </a:solidFill>
                <a:latin typeface="Georgia"/>
                <a:ea typeface="Calibri"/>
              </a:rPr>
              <a:t>(обсуждение ТЗ 3)</a:t>
            </a: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Calibri"/>
              </a:rPr>
              <a:t> – 23/22 сентября в 16.00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FFFF"/>
                </a:solidFill>
                <a:uFillTx/>
                <a:latin typeface="Georgia"/>
                <a:ea typeface="Calibri"/>
              </a:rPr>
              <a:t>Итоговый семинар/вебинар – 20 октября в 16.00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Georgia"/>
                <a:ea typeface="Calibri"/>
              </a:rPr>
              <a:t>ИТОГОВАЯ КОНФЕРЕНЦИЯ ПО ПРОЕКТУ - ноябрь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45" name="Рисунок 291"/>
          <p:cNvPicPr/>
          <p:nvPr/>
        </p:nvPicPr>
        <p:blipFill>
          <a:blip r:embed="rId2"/>
          <a:srcRect l="24797" t="48325" r="26579" b="34845"/>
          <a:stretch/>
        </p:blipFill>
        <p:spPr>
          <a:xfrm>
            <a:off x="4680000" y="2340360"/>
            <a:ext cx="7195320" cy="2514960"/>
          </a:xfrm>
          <a:prstGeom prst="rect">
            <a:avLst/>
          </a:prstGeom>
          <a:ln w="0">
            <a:noFill/>
          </a:ln>
        </p:spPr>
      </p:pic>
      <p:pic>
        <p:nvPicPr>
          <p:cNvPr id="446" name="Рисунок 292"/>
          <p:cNvPicPr/>
          <p:nvPr/>
        </p:nvPicPr>
        <p:blipFill>
          <a:blip r:embed="rId3"/>
          <a:srcRect l="24797" t="20826" r="26579" b="58306"/>
          <a:stretch/>
        </p:blipFill>
        <p:spPr>
          <a:xfrm>
            <a:off x="4680360" y="1080000"/>
            <a:ext cx="7194960" cy="1434960"/>
          </a:xfrm>
          <a:prstGeom prst="rect">
            <a:avLst/>
          </a:prstGeom>
          <a:ln w="0">
            <a:noFill/>
          </a:ln>
        </p:spPr>
      </p:pic>
      <p:sp>
        <p:nvSpPr>
          <p:cNvPr id="447" name="Line 4"/>
          <p:cNvSpPr/>
          <p:nvPr/>
        </p:nvSpPr>
        <p:spPr>
          <a:xfrm>
            <a:off x="6840000" y="1800000"/>
            <a:ext cx="1080000" cy="3420000"/>
          </a:xfrm>
          <a:prstGeom prst="line">
            <a:avLst/>
          </a:prstGeom>
          <a:ln w="12600">
            <a:solidFill>
              <a:srgbClr val="FF4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5"/>
          <p:cNvSpPr/>
          <p:nvPr/>
        </p:nvSpPr>
        <p:spPr>
          <a:xfrm>
            <a:off x="8100000" y="5220000"/>
            <a:ext cx="3911760" cy="34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Перенос вебинара на 8-9 сентября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49" name="Line 6"/>
          <p:cNvSpPr/>
          <p:nvPr/>
        </p:nvSpPr>
        <p:spPr>
          <a:xfrm flipV="1">
            <a:off x="8100000" y="4500000"/>
            <a:ext cx="1620000" cy="720000"/>
          </a:xfrm>
          <a:prstGeom prst="line">
            <a:avLst/>
          </a:prstGeom>
          <a:ln w="12600">
            <a:solidFill>
              <a:srgbClr val="FF4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roup 1"/>
          <p:cNvGrpSpPr/>
          <p:nvPr/>
        </p:nvGrpSpPr>
        <p:grpSpPr>
          <a:xfrm>
            <a:off x="749160" y="3408840"/>
            <a:ext cx="10688400" cy="3283200"/>
            <a:chOff x="749160" y="3408840"/>
            <a:chExt cx="10688400" cy="3283200"/>
          </a:xfrm>
        </p:grpSpPr>
        <p:sp>
          <p:nvSpPr>
            <p:cNvPr id="451" name="CustomShape 2"/>
            <p:cNvSpPr/>
            <p:nvPr/>
          </p:nvSpPr>
          <p:spPr>
            <a:xfrm>
              <a:off x="749160" y="6123600"/>
              <a:ext cx="10688400" cy="540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52" name="object 8"/>
            <p:cNvPicPr/>
            <p:nvPr/>
          </p:nvPicPr>
          <p:blipFill>
            <a:blip r:embed="rId2"/>
            <a:stretch/>
          </p:blipFill>
          <p:spPr>
            <a:xfrm>
              <a:off x="1842480" y="3408840"/>
              <a:ext cx="3441960" cy="3283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53" name="CustomShape 3"/>
          <p:cNvSpPr/>
          <p:nvPr/>
        </p:nvSpPr>
        <p:spPr>
          <a:xfrm>
            <a:off x="5730120" y="2491560"/>
            <a:ext cx="5267160" cy="252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Конструирование заданий в формате PISA по финансовой грамотности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454" name="CustomShape 4"/>
          <p:cNvSpPr/>
          <p:nvPr/>
        </p:nvSpPr>
        <p:spPr>
          <a:xfrm>
            <a:off x="3247920" y="608040"/>
            <a:ext cx="2908800" cy="211788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609480" y="1604520"/>
            <a:ext cx="10968840" cy="397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6" name="Рисунок 322"/>
          <p:cNvPicPr/>
          <p:nvPr/>
        </p:nvPicPr>
        <p:blipFill>
          <a:blip r:embed="rId2"/>
          <a:srcRect l="25333" t="24661" r="25545" b="23531"/>
          <a:stretch/>
        </p:blipFill>
        <p:spPr>
          <a:xfrm>
            <a:off x="92520" y="51480"/>
            <a:ext cx="11244600" cy="666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7020000" y="-169560"/>
            <a:ext cx="5219640" cy="124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АЛГОРИТМ ВЫПОЛНЕНИЯ ТЗ 3 </a:t>
            </a:r>
            <a:endParaRPr lang="ru-RU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(8 тактов)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458" name="CustomShape 2"/>
          <p:cNvSpPr/>
          <p:nvPr/>
        </p:nvSpPr>
        <p:spPr>
          <a:xfrm>
            <a:off x="609480" y="1604520"/>
            <a:ext cx="6556680" cy="39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Определиться с содержательной областью задания </a:t>
            </a:r>
            <a:endParaRPr lang="ru-RU" sz="22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Определиться с контекстом задания </a:t>
            </a:r>
            <a:endParaRPr lang="ru-RU" sz="22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Сформулировать ситуацию и тему кейса заданий</a:t>
            </a:r>
            <a:endParaRPr lang="ru-RU" sz="22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Подобрать тексты, визуальный ряд  ( фото, рисунок, диаграммы, таблицы, инфографику и пр.) </a:t>
            </a:r>
            <a:endParaRPr lang="ru-RU" sz="22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5. Сформулировать задания, выбрав разную  форму для каждого задания ( не менее 5)</a:t>
            </a:r>
            <a:endParaRPr lang="ru-RU" sz="22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6.При составлении каждого задания определить познавательную деятельность ( компетентностную область)</a:t>
            </a:r>
            <a:endParaRPr lang="ru-RU" sz="22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7. Составить общую характеристику задания, внести в шаблон</a:t>
            </a:r>
            <a:endParaRPr lang="ru-RU" sz="22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8. Продумать критерии оценивания</a:t>
            </a:r>
            <a:endParaRPr lang="ru-RU" sz="22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endParaRPr lang="ru-RU" sz="22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endParaRPr lang="ru-RU" sz="22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endParaRPr lang="ru-RU" sz="2200" b="0" strike="noStrike" spc="-1">
              <a:latin typeface="Arial"/>
            </a:endParaRPr>
          </a:p>
        </p:txBody>
      </p:sp>
      <p:pic>
        <p:nvPicPr>
          <p:cNvPr id="459" name="Рисунок 323"/>
          <p:cNvPicPr/>
          <p:nvPr/>
        </p:nvPicPr>
        <p:blipFill>
          <a:blip r:embed="rId2"/>
          <a:srcRect l="39108" t="44619" r="34083" b="22317"/>
          <a:stretch/>
        </p:blipFill>
        <p:spPr>
          <a:xfrm>
            <a:off x="7239960" y="1000080"/>
            <a:ext cx="4818600" cy="378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B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roup 1"/>
          <p:cNvGrpSpPr/>
          <p:nvPr/>
        </p:nvGrpSpPr>
        <p:grpSpPr>
          <a:xfrm>
            <a:off x="861120" y="2655720"/>
            <a:ext cx="10688400" cy="3638880"/>
            <a:chOff x="861120" y="2655720"/>
            <a:chExt cx="10688400" cy="3638880"/>
          </a:xfrm>
        </p:grpSpPr>
        <p:sp>
          <p:nvSpPr>
            <p:cNvPr id="461" name="CustomShape 2"/>
            <p:cNvSpPr/>
            <p:nvPr/>
          </p:nvSpPr>
          <p:spPr>
            <a:xfrm>
              <a:off x="861120" y="6046560"/>
              <a:ext cx="10688400" cy="540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62" name="object 12"/>
            <p:cNvPicPr/>
            <p:nvPr/>
          </p:nvPicPr>
          <p:blipFill>
            <a:blip r:embed="rId2"/>
            <a:stretch/>
          </p:blipFill>
          <p:spPr>
            <a:xfrm>
              <a:off x="1622160" y="2655720"/>
              <a:ext cx="2004840" cy="3638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63" name="CustomShape 3"/>
          <p:cNvSpPr/>
          <p:nvPr/>
        </p:nvSpPr>
        <p:spPr>
          <a:xfrm>
            <a:off x="4746240" y="2285280"/>
            <a:ext cx="5509080" cy="374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РАЗБОР ЗАДАНИЙ ПО ФИНАНСОВОЙ ГРАМОТНОСТИ (PISA) для создания авторских кейсов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>
              <a:latin typeface="Arial"/>
            </a:endParaRPr>
          </a:p>
        </p:txBody>
      </p:sp>
      <p:sp>
        <p:nvSpPr>
          <p:cNvPr id="464" name="CustomShape 4"/>
          <p:cNvSpPr/>
          <p:nvPr/>
        </p:nvSpPr>
        <p:spPr>
          <a:xfrm>
            <a:off x="1737360" y="1029240"/>
            <a:ext cx="2442960" cy="124992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mbria"/>
              </a:rPr>
              <a:t>ЭТО ИНТЕРЕСНО?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CustomShape 1"/>
          <p:cNvSpPr/>
          <p:nvPr/>
        </p:nvSpPr>
        <p:spPr>
          <a:xfrm>
            <a:off x="609480" y="221040"/>
            <a:ext cx="10971360" cy="124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2"/>
          <p:cNvSpPr/>
          <p:nvPr/>
        </p:nvSpPr>
        <p:spPr>
          <a:xfrm>
            <a:off x="609480" y="1604520"/>
            <a:ext cx="10971360" cy="39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7" name="Picture 2"/>
          <p:cNvPicPr/>
          <p:nvPr/>
        </p:nvPicPr>
        <p:blipFill>
          <a:blip r:embed="rId2"/>
          <a:srcRect l="31512" t="12248" r="33085" b="78306"/>
          <a:stretch/>
        </p:blipFill>
        <p:spPr>
          <a:xfrm>
            <a:off x="609480" y="4424400"/>
            <a:ext cx="6478200" cy="973800"/>
          </a:xfrm>
          <a:prstGeom prst="rect">
            <a:avLst/>
          </a:prstGeom>
          <a:ln w="9525">
            <a:noFill/>
          </a:ln>
        </p:spPr>
      </p:pic>
      <p:sp>
        <p:nvSpPr>
          <p:cNvPr id="468" name="CustomShape 3"/>
          <p:cNvSpPr/>
          <p:nvPr/>
        </p:nvSpPr>
        <p:spPr>
          <a:xfrm>
            <a:off x="365040" y="360000"/>
            <a:ext cx="1253520" cy="42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468A1A"/>
                </a:solidFill>
                <a:latin typeface="Arial"/>
                <a:ea typeface="DejaVu Sans"/>
              </a:rPr>
              <a:t>Такт 1.</a:t>
            </a:r>
            <a:r>
              <a:rPr lang="ru-RU" sz="2400" b="1" strike="noStrike" spc="-1">
                <a:solidFill>
                  <a:srgbClr val="168253"/>
                </a:solidFill>
                <a:latin typeface="Arial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69" name="CustomShape 4"/>
          <p:cNvSpPr/>
          <p:nvPr/>
        </p:nvSpPr>
        <p:spPr>
          <a:xfrm>
            <a:off x="1620000" y="360000"/>
            <a:ext cx="95385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Определиться с содержательной областью задания</a:t>
            </a:r>
            <a:r>
              <a:rPr lang="ru-RU" sz="2800" b="0" strike="noStrike" spc="-1">
                <a:solidFill>
                  <a:srgbClr val="468A1A"/>
                </a:solidFill>
                <a:latin typeface="Times New Roman"/>
                <a:ea typeface="DejaVu Sans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470" name="Рисунок 330"/>
          <p:cNvPicPr/>
          <p:nvPr/>
        </p:nvPicPr>
        <p:blipFill>
          <a:blip r:embed="rId3"/>
          <a:srcRect l="33872" t="47244" r="30758" b="23962"/>
          <a:stretch/>
        </p:blipFill>
        <p:spPr>
          <a:xfrm>
            <a:off x="180000" y="900000"/>
            <a:ext cx="7690680" cy="3522960"/>
          </a:xfrm>
          <a:prstGeom prst="rect">
            <a:avLst/>
          </a:prstGeom>
          <a:ln w="0">
            <a:noFill/>
          </a:ln>
        </p:spPr>
      </p:pic>
      <p:sp>
        <p:nvSpPr>
          <p:cNvPr id="471" name="Line 5"/>
          <p:cNvSpPr/>
          <p:nvPr/>
        </p:nvSpPr>
        <p:spPr>
          <a:xfrm flipH="1">
            <a:off x="3600000" y="3060000"/>
            <a:ext cx="1800000" cy="1440000"/>
          </a:xfrm>
          <a:prstGeom prst="line">
            <a:avLst/>
          </a:prstGeom>
          <a:ln w="19080">
            <a:solidFill>
              <a:srgbClr val="3465A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2" name="Рисунок 323_0"/>
          <p:cNvPicPr/>
          <p:nvPr/>
        </p:nvPicPr>
        <p:blipFill>
          <a:blip r:embed="rId4"/>
          <a:srcRect l="39108" t="44619" r="34083" b="22317"/>
          <a:stretch/>
        </p:blipFill>
        <p:spPr>
          <a:xfrm>
            <a:off x="7920000" y="2433600"/>
            <a:ext cx="3778920" cy="2964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905040" y="2592360"/>
            <a:ext cx="10033920" cy="37368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2"/>
          <p:cNvSpPr/>
          <p:nvPr/>
        </p:nvSpPr>
        <p:spPr>
          <a:xfrm>
            <a:off x="180000" y="120600"/>
            <a:ext cx="11875680" cy="25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                              РУКОВОДИТЕЛИ НАПРАВЛЕНИЯ: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1 группа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98" name="CustomShape 3"/>
          <p:cNvSpPr/>
          <p:nvPr/>
        </p:nvSpPr>
        <p:spPr>
          <a:xfrm>
            <a:off x="905040" y="4237200"/>
            <a:ext cx="10033920" cy="373680"/>
          </a:xfrm>
          <a:prstGeom prst="roundRect">
            <a:avLst>
              <a:gd name="adj" fmla="val 16667"/>
            </a:avLst>
          </a:prstGeom>
          <a:solidFill>
            <a:srgbClr val="7E002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99" name="CustomShape 4"/>
          <p:cNvSpPr/>
          <p:nvPr/>
        </p:nvSpPr>
        <p:spPr>
          <a:xfrm>
            <a:off x="180000" y="3107520"/>
            <a:ext cx="1029096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ЖЕНИНА ЛАРИСА ВИКТОРОВНА  -к.и.н., доцент, зав.кафедрой общего образования  ГАУ ДПО "ИРО ПК"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00" name="CustomShape 5"/>
          <p:cNvSpPr/>
          <p:nvPr/>
        </p:nvSpPr>
        <p:spPr>
          <a:xfrm>
            <a:off x="991080" y="4843800"/>
            <a:ext cx="994752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6"/>
          <p:cNvSpPr/>
          <p:nvPr/>
        </p:nvSpPr>
        <p:spPr>
          <a:xfrm>
            <a:off x="180000" y="3107880"/>
            <a:ext cx="1084536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TextShape 7"/>
          <p:cNvSpPr txBox="1"/>
          <p:nvPr/>
        </p:nvSpPr>
        <p:spPr>
          <a:xfrm>
            <a:off x="1260000" y="5220000"/>
            <a:ext cx="10476000" cy="71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1800" b="0" strike="noStrike" spc="-1">
                <a:latin typeface="Arial"/>
              </a:rPr>
              <a:t> </a:t>
            </a:r>
            <a:r>
              <a:rPr lang="ru-RU" sz="2200" b="0" strike="noStrike" spc="-1">
                <a:latin typeface="Arial"/>
              </a:rPr>
              <a:t>Ссылка: https://events.webinar.ru/36707917/1146959580/record-new/617402084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>
            <a:off x="609480" y="221040"/>
            <a:ext cx="10971360" cy="124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4" name="CustomShape 2"/>
          <p:cNvSpPr/>
          <p:nvPr/>
        </p:nvSpPr>
        <p:spPr>
          <a:xfrm>
            <a:off x="609480" y="1604520"/>
            <a:ext cx="10971360" cy="39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5" name="CustomShape 3"/>
          <p:cNvSpPr/>
          <p:nvPr/>
        </p:nvSpPr>
        <p:spPr>
          <a:xfrm>
            <a:off x="720000" y="373680"/>
            <a:ext cx="1253520" cy="42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468A1A"/>
                </a:solidFill>
                <a:latin typeface="Arial"/>
                <a:ea typeface="DejaVu Sans"/>
              </a:rPr>
              <a:t>Такт 2.</a:t>
            </a:r>
            <a:r>
              <a:rPr lang="ru-RU" sz="2400" b="0" strike="noStrike" spc="-1">
                <a:solidFill>
                  <a:srgbClr val="468A1A"/>
                </a:solidFill>
                <a:latin typeface="Arial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76" name="CustomShape 4"/>
          <p:cNvSpPr/>
          <p:nvPr/>
        </p:nvSpPr>
        <p:spPr>
          <a:xfrm>
            <a:off x="1620000" y="360000"/>
            <a:ext cx="989964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Определиться с контекстом задания  ( жизненные  ситуации) </a:t>
            </a:r>
            <a:endParaRPr lang="ru-RU" sz="2600" b="0" strike="noStrike" spc="-1">
              <a:latin typeface="Arial"/>
            </a:endParaRPr>
          </a:p>
        </p:txBody>
      </p:sp>
      <p:pic>
        <p:nvPicPr>
          <p:cNvPr id="477" name="Рисунок 476"/>
          <p:cNvPicPr/>
          <p:nvPr/>
        </p:nvPicPr>
        <p:blipFill>
          <a:blip r:embed="rId2"/>
          <a:srcRect l="41984" t="41893" r="35913" b="27132"/>
          <a:stretch/>
        </p:blipFill>
        <p:spPr>
          <a:xfrm>
            <a:off x="6120000" y="1260000"/>
            <a:ext cx="4858560" cy="3826440"/>
          </a:xfrm>
          <a:prstGeom prst="rect">
            <a:avLst/>
          </a:prstGeom>
          <a:ln w="0">
            <a:noFill/>
          </a:ln>
        </p:spPr>
      </p:pic>
      <p:pic>
        <p:nvPicPr>
          <p:cNvPr id="478" name="Рисунок 323_1"/>
          <p:cNvPicPr/>
          <p:nvPr/>
        </p:nvPicPr>
        <p:blipFill>
          <a:blip r:embed="rId3"/>
          <a:srcRect l="39108" t="44619" r="34083" b="22317"/>
          <a:stretch/>
        </p:blipFill>
        <p:spPr>
          <a:xfrm>
            <a:off x="609480" y="1077840"/>
            <a:ext cx="4818600" cy="3780720"/>
          </a:xfrm>
          <a:prstGeom prst="rect">
            <a:avLst/>
          </a:prstGeom>
          <a:ln w="0">
            <a:noFill/>
          </a:ln>
        </p:spPr>
      </p:pic>
      <p:sp>
        <p:nvSpPr>
          <p:cNvPr id="479" name="Line 5"/>
          <p:cNvSpPr/>
          <p:nvPr/>
        </p:nvSpPr>
        <p:spPr>
          <a:xfrm flipV="1">
            <a:off x="5220000" y="3240000"/>
            <a:ext cx="1080000" cy="72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0" name="Line 6"/>
          <p:cNvSpPr/>
          <p:nvPr/>
        </p:nvSpPr>
        <p:spPr>
          <a:xfrm flipV="1">
            <a:off x="5249520" y="1800000"/>
            <a:ext cx="1050480" cy="108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1" name="Line 7"/>
          <p:cNvSpPr/>
          <p:nvPr/>
        </p:nvSpPr>
        <p:spPr>
          <a:xfrm flipV="1">
            <a:off x="2340000" y="3060000"/>
            <a:ext cx="3960000" cy="36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2" name="Line 8"/>
          <p:cNvSpPr/>
          <p:nvPr/>
        </p:nvSpPr>
        <p:spPr>
          <a:xfrm flipV="1">
            <a:off x="2340000" y="1620000"/>
            <a:ext cx="3960000" cy="180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ustomShape 1"/>
          <p:cNvSpPr/>
          <p:nvPr/>
        </p:nvSpPr>
        <p:spPr>
          <a:xfrm>
            <a:off x="609480" y="221040"/>
            <a:ext cx="10971360" cy="124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4" name="CustomShape 2"/>
          <p:cNvSpPr/>
          <p:nvPr/>
        </p:nvSpPr>
        <p:spPr>
          <a:xfrm>
            <a:off x="609480" y="1604520"/>
            <a:ext cx="10971360" cy="39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5" name="CustomShape 3"/>
          <p:cNvSpPr/>
          <p:nvPr/>
        </p:nvSpPr>
        <p:spPr>
          <a:xfrm>
            <a:off x="540000" y="373680"/>
            <a:ext cx="1164240" cy="71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468A1A"/>
                </a:solidFill>
                <a:latin typeface="Arial"/>
                <a:ea typeface="DejaVu Sans"/>
              </a:rPr>
              <a:t>Такт 3</a:t>
            </a:r>
            <a:r>
              <a:rPr lang="ru-RU" sz="2200" b="0" strike="noStrike" spc="-1">
                <a:solidFill>
                  <a:srgbClr val="468A1A"/>
                </a:solidFill>
                <a:latin typeface="Arial"/>
                <a:ea typeface="DejaVu Sans"/>
              </a:rPr>
              <a:t>. 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486" name="CustomShape 4"/>
          <p:cNvSpPr/>
          <p:nvPr/>
        </p:nvSpPr>
        <p:spPr>
          <a:xfrm>
            <a:off x="1620000" y="360000"/>
            <a:ext cx="702108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Сформулировать ситуацию и тему кейса заданий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87" name="Рисунок 486"/>
          <p:cNvPicPr/>
          <p:nvPr/>
        </p:nvPicPr>
        <p:blipFill>
          <a:blip r:embed="rId2"/>
          <a:srcRect l="41984" t="41893" r="35913" b="27132"/>
          <a:stretch/>
        </p:blipFill>
        <p:spPr>
          <a:xfrm>
            <a:off x="6618960" y="1244880"/>
            <a:ext cx="4359600" cy="3433680"/>
          </a:xfrm>
          <a:prstGeom prst="rect">
            <a:avLst/>
          </a:prstGeom>
          <a:ln w="0">
            <a:noFill/>
          </a:ln>
        </p:spPr>
      </p:pic>
      <p:pic>
        <p:nvPicPr>
          <p:cNvPr id="488" name="Рисунок 323_2"/>
          <p:cNvPicPr/>
          <p:nvPr/>
        </p:nvPicPr>
        <p:blipFill>
          <a:blip r:embed="rId3"/>
          <a:srcRect l="39108" t="44619" r="34083" b="22317"/>
          <a:stretch/>
        </p:blipFill>
        <p:spPr>
          <a:xfrm>
            <a:off x="738000" y="1077840"/>
            <a:ext cx="4818600" cy="3780720"/>
          </a:xfrm>
          <a:prstGeom prst="rect">
            <a:avLst/>
          </a:prstGeom>
          <a:ln w="0">
            <a:noFill/>
          </a:ln>
        </p:spPr>
      </p:pic>
      <p:sp>
        <p:nvSpPr>
          <p:cNvPr id="489" name="Line 5"/>
          <p:cNvSpPr/>
          <p:nvPr/>
        </p:nvSpPr>
        <p:spPr>
          <a:xfrm flipV="1">
            <a:off x="5401080" y="3060000"/>
            <a:ext cx="1438920" cy="90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Рисунок 489"/>
          <p:cNvPicPr/>
          <p:nvPr/>
        </p:nvPicPr>
        <p:blipFill>
          <a:blip r:embed="rId4"/>
          <a:srcRect l="39766" t="31454" r="23352" b="55458"/>
          <a:stretch/>
        </p:blipFill>
        <p:spPr>
          <a:xfrm>
            <a:off x="3600000" y="5040000"/>
            <a:ext cx="7558560" cy="1510200"/>
          </a:xfrm>
          <a:prstGeom prst="rect">
            <a:avLst/>
          </a:prstGeom>
          <a:ln w="0">
            <a:noFill/>
          </a:ln>
        </p:spPr>
      </p:pic>
      <p:sp>
        <p:nvSpPr>
          <p:cNvPr id="491" name="Line 6"/>
          <p:cNvSpPr/>
          <p:nvPr/>
        </p:nvSpPr>
        <p:spPr>
          <a:xfrm flipV="1">
            <a:off x="2332800" y="2880000"/>
            <a:ext cx="4507200" cy="54432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"/>
          <p:cNvSpPr/>
          <p:nvPr/>
        </p:nvSpPr>
        <p:spPr>
          <a:xfrm>
            <a:off x="609480" y="226800"/>
            <a:ext cx="10971720" cy="123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Подумайте и предложите  содержательную область, контекст и тему ( на выбор)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493" name="Рисунок 492"/>
          <p:cNvPicPr/>
          <p:nvPr/>
        </p:nvPicPr>
        <p:blipFill>
          <a:blip r:embed="rId2"/>
          <a:stretch/>
        </p:blipFill>
        <p:spPr>
          <a:xfrm>
            <a:off x="609480" y="1980000"/>
            <a:ext cx="3529080" cy="4218480"/>
          </a:xfrm>
          <a:prstGeom prst="rect">
            <a:avLst/>
          </a:prstGeom>
          <a:ln w="0">
            <a:noFill/>
          </a:ln>
        </p:spPr>
      </p:pic>
      <p:pic>
        <p:nvPicPr>
          <p:cNvPr id="494" name="Рисунок 323_3"/>
          <p:cNvPicPr/>
          <p:nvPr/>
        </p:nvPicPr>
        <p:blipFill>
          <a:blip r:embed="rId3"/>
          <a:srcRect l="39108" t="47157" r="34154" b="22572"/>
          <a:stretch/>
        </p:blipFill>
        <p:spPr>
          <a:xfrm>
            <a:off x="5220000" y="1686960"/>
            <a:ext cx="6117840" cy="3893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ustomShape 1"/>
          <p:cNvSpPr/>
          <p:nvPr/>
        </p:nvSpPr>
        <p:spPr>
          <a:xfrm>
            <a:off x="609480" y="221040"/>
            <a:ext cx="10971360" cy="124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6" name="CustomShape 2"/>
          <p:cNvSpPr/>
          <p:nvPr/>
        </p:nvSpPr>
        <p:spPr>
          <a:xfrm>
            <a:off x="609480" y="1604520"/>
            <a:ext cx="10971360" cy="39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7" name="CustomShape 3"/>
          <p:cNvSpPr/>
          <p:nvPr/>
        </p:nvSpPr>
        <p:spPr>
          <a:xfrm>
            <a:off x="540000" y="373680"/>
            <a:ext cx="1164240" cy="71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468A1A"/>
                </a:solidFill>
                <a:latin typeface="Arial"/>
                <a:ea typeface="DejaVu Sans"/>
              </a:rPr>
              <a:t>Такт 4</a:t>
            </a:r>
            <a:r>
              <a:rPr lang="ru-RU" sz="2200" b="0" strike="noStrike" spc="-1">
                <a:solidFill>
                  <a:srgbClr val="468A1A"/>
                </a:solidFill>
                <a:latin typeface="Arial"/>
                <a:ea typeface="DejaVu Sans"/>
              </a:rPr>
              <a:t>. 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498" name="CustomShape 4"/>
          <p:cNvSpPr/>
          <p:nvPr/>
        </p:nvSpPr>
        <p:spPr>
          <a:xfrm>
            <a:off x="1620000" y="360000"/>
            <a:ext cx="9538560" cy="118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Подобрать тексты, визуальный ряд  ( фото, рисунок, диаграммы, таблицы, инфографику и пр.) </a:t>
            </a:r>
            <a:endParaRPr lang="ru-RU" sz="2600" b="0" strike="noStrike" spc="-1">
              <a:latin typeface="Arial"/>
            </a:endParaRPr>
          </a:p>
        </p:txBody>
      </p:sp>
      <p:pic>
        <p:nvPicPr>
          <p:cNvPr id="499" name="Рисунок 498"/>
          <p:cNvPicPr/>
          <p:nvPr/>
        </p:nvPicPr>
        <p:blipFill>
          <a:blip r:embed="rId2"/>
          <a:srcRect l="39766" t="28829" r="26313" b="31822"/>
          <a:stretch/>
        </p:blipFill>
        <p:spPr>
          <a:xfrm>
            <a:off x="180000" y="1440000"/>
            <a:ext cx="4138200" cy="2698200"/>
          </a:xfrm>
          <a:prstGeom prst="rect">
            <a:avLst/>
          </a:prstGeom>
          <a:ln w="0">
            <a:noFill/>
          </a:ln>
        </p:spPr>
      </p:pic>
      <p:pic>
        <p:nvPicPr>
          <p:cNvPr id="500" name="Рисунок 323_4"/>
          <p:cNvPicPr/>
          <p:nvPr/>
        </p:nvPicPr>
        <p:blipFill>
          <a:blip r:embed="rId3"/>
          <a:srcRect l="39108" t="44619" r="34083" b="22317"/>
          <a:stretch/>
        </p:blipFill>
        <p:spPr>
          <a:xfrm>
            <a:off x="4499640" y="1800000"/>
            <a:ext cx="3778920" cy="2964960"/>
          </a:xfrm>
          <a:prstGeom prst="rect">
            <a:avLst/>
          </a:prstGeom>
          <a:ln w="0">
            <a:noFill/>
          </a:ln>
        </p:spPr>
      </p:pic>
      <p:sp>
        <p:nvSpPr>
          <p:cNvPr id="501" name="Line 5"/>
          <p:cNvSpPr/>
          <p:nvPr/>
        </p:nvSpPr>
        <p:spPr>
          <a:xfrm flipH="1" flipV="1">
            <a:off x="3960000" y="2340000"/>
            <a:ext cx="3420000" cy="216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2" name="Line 6"/>
          <p:cNvSpPr/>
          <p:nvPr/>
        </p:nvSpPr>
        <p:spPr>
          <a:xfrm flipH="1" flipV="1">
            <a:off x="1800000" y="2160000"/>
            <a:ext cx="3240000" cy="234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3" name="Рисунок 502"/>
          <p:cNvPicPr/>
          <p:nvPr/>
        </p:nvPicPr>
        <p:blipFill>
          <a:blip r:embed="rId4"/>
          <a:srcRect l="39766" t="26205" r="27278" b="42334"/>
          <a:stretch/>
        </p:blipFill>
        <p:spPr>
          <a:xfrm>
            <a:off x="8171640" y="900000"/>
            <a:ext cx="4020480" cy="2158200"/>
          </a:xfrm>
          <a:prstGeom prst="rect">
            <a:avLst/>
          </a:prstGeom>
          <a:ln w="0">
            <a:noFill/>
          </a:ln>
        </p:spPr>
      </p:pic>
      <p:sp>
        <p:nvSpPr>
          <p:cNvPr id="504" name="Line 7"/>
          <p:cNvSpPr/>
          <p:nvPr/>
        </p:nvSpPr>
        <p:spPr>
          <a:xfrm flipV="1">
            <a:off x="8100000" y="2160000"/>
            <a:ext cx="360000" cy="108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Line 8"/>
          <p:cNvSpPr/>
          <p:nvPr/>
        </p:nvSpPr>
        <p:spPr>
          <a:xfrm flipV="1">
            <a:off x="5580000" y="2160000"/>
            <a:ext cx="2700000" cy="162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6" name="Рисунок 505"/>
          <p:cNvPicPr/>
          <p:nvPr/>
        </p:nvPicPr>
        <p:blipFill>
          <a:blip r:embed="rId5"/>
          <a:srcRect l="38287" t="31454" r="24837" b="29197"/>
          <a:stretch/>
        </p:blipFill>
        <p:spPr>
          <a:xfrm>
            <a:off x="180000" y="4320000"/>
            <a:ext cx="3778560" cy="2266560"/>
          </a:xfrm>
          <a:prstGeom prst="rect">
            <a:avLst/>
          </a:prstGeom>
          <a:ln w="0">
            <a:noFill/>
          </a:ln>
        </p:spPr>
      </p:pic>
      <p:pic>
        <p:nvPicPr>
          <p:cNvPr id="507" name="Рисунок 506"/>
          <p:cNvPicPr/>
          <p:nvPr/>
        </p:nvPicPr>
        <p:blipFill>
          <a:blip r:embed="rId6"/>
          <a:srcRect l="40014" t="23580" r="23352" b="44959"/>
          <a:stretch/>
        </p:blipFill>
        <p:spPr>
          <a:xfrm>
            <a:off x="8367480" y="3011040"/>
            <a:ext cx="3824640" cy="1847520"/>
          </a:xfrm>
          <a:prstGeom prst="rect">
            <a:avLst/>
          </a:prstGeom>
          <a:ln w="0">
            <a:noFill/>
          </a:ln>
        </p:spPr>
      </p:pic>
      <p:pic>
        <p:nvPicPr>
          <p:cNvPr id="508" name="Рисунок 507"/>
          <p:cNvPicPr/>
          <p:nvPr/>
        </p:nvPicPr>
        <p:blipFill>
          <a:blip r:embed="rId7"/>
          <a:srcRect l="39766" t="15706" r="24837" b="60707"/>
          <a:stretch/>
        </p:blipFill>
        <p:spPr>
          <a:xfrm>
            <a:off x="7740000" y="5040000"/>
            <a:ext cx="4318200" cy="1618200"/>
          </a:xfrm>
          <a:prstGeom prst="rect">
            <a:avLst/>
          </a:prstGeom>
          <a:ln w="0">
            <a:noFill/>
          </a:ln>
        </p:spPr>
      </p:pic>
      <p:pic>
        <p:nvPicPr>
          <p:cNvPr id="509" name="Рисунок 508"/>
          <p:cNvPicPr/>
          <p:nvPr/>
        </p:nvPicPr>
        <p:blipFill>
          <a:blip r:embed="rId8"/>
          <a:srcRect l="39766" t="15706" r="24837" b="31822"/>
          <a:stretch/>
        </p:blipFill>
        <p:spPr>
          <a:xfrm>
            <a:off x="4499640" y="4680000"/>
            <a:ext cx="2518560" cy="209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Рисунок 2"/>
          <p:cNvPicPr/>
          <p:nvPr/>
        </p:nvPicPr>
        <p:blipFill>
          <a:blip r:embed="rId2"/>
          <a:stretch/>
        </p:blipFill>
        <p:spPr>
          <a:xfrm>
            <a:off x="251640" y="189000"/>
            <a:ext cx="6228000" cy="3950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511" name="Диаграмма 3"/>
          <p:cNvGraphicFramePr/>
          <p:nvPr/>
        </p:nvGraphicFramePr>
        <p:xfrm>
          <a:off x="6662520" y="2880000"/>
          <a:ext cx="5037120" cy="354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ustomShape 1"/>
          <p:cNvSpPr/>
          <p:nvPr/>
        </p:nvSpPr>
        <p:spPr>
          <a:xfrm>
            <a:off x="609480" y="221040"/>
            <a:ext cx="10971360" cy="124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3" name="CustomShape 2"/>
          <p:cNvSpPr/>
          <p:nvPr/>
        </p:nvSpPr>
        <p:spPr>
          <a:xfrm>
            <a:off x="609480" y="1604520"/>
            <a:ext cx="10971360" cy="39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3"/>
          <p:cNvSpPr/>
          <p:nvPr/>
        </p:nvSpPr>
        <p:spPr>
          <a:xfrm>
            <a:off x="540000" y="373680"/>
            <a:ext cx="1164240" cy="71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468A1A"/>
                </a:solidFill>
                <a:latin typeface="Arial"/>
                <a:ea typeface="DejaVu Sans"/>
              </a:rPr>
              <a:t>Такт 5</a:t>
            </a:r>
            <a:r>
              <a:rPr lang="ru-RU" sz="2200" b="0" strike="noStrike" spc="-1">
                <a:solidFill>
                  <a:srgbClr val="468A1A"/>
                </a:solidFill>
                <a:latin typeface="Arial"/>
                <a:ea typeface="DejaVu Sans"/>
              </a:rPr>
              <a:t>. 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515" name="CustomShape 4"/>
          <p:cNvSpPr/>
          <p:nvPr/>
        </p:nvSpPr>
        <p:spPr>
          <a:xfrm>
            <a:off x="1620000" y="360000"/>
            <a:ext cx="9538560" cy="118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Сформулировать задания, выбрав разную  </a:t>
            </a:r>
            <a:endParaRPr lang="ru-RU" sz="26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форму для каждого задания ( не менее 5)</a:t>
            </a:r>
            <a:endParaRPr lang="ru-RU" sz="2600" b="0" strike="noStrike" spc="-1">
              <a:latin typeface="Arial"/>
            </a:endParaRPr>
          </a:p>
        </p:txBody>
      </p:sp>
      <p:pic>
        <p:nvPicPr>
          <p:cNvPr id="516" name="Рисунок 323_5"/>
          <p:cNvPicPr/>
          <p:nvPr/>
        </p:nvPicPr>
        <p:blipFill>
          <a:blip r:embed="rId2"/>
          <a:srcRect l="39108" t="44619" r="34083" b="22317"/>
          <a:stretch/>
        </p:blipFill>
        <p:spPr>
          <a:xfrm>
            <a:off x="4680000" y="2073600"/>
            <a:ext cx="3778920" cy="2964960"/>
          </a:xfrm>
          <a:prstGeom prst="rect">
            <a:avLst/>
          </a:prstGeom>
          <a:ln w="0">
            <a:noFill/>
          </a:ln>
        </p:spPr>
      </p:pic>
      <p:sp>
        <p:nvSpPr>
          <p:cNvPr id="517" name="Line 5"/>
          <p:cNvSpPr/>
          <p:nvPr/>
        </p:nvSpPr>
        <p:spPr>
          <a:xfrm flipV="1">
            <a:off x="3420000" y="3600000"/>
            <a:ext cx="2880000" cy="162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8" name="CustomShape 6"/>
          <p:cNvSpPr/>
          <p:nvPr/>
        </p:nvSpPr>
        <p:spPr>
          <a:xfrm>
            <a:off x="4860000" y="1469880"/>
            <a:ext cx="122472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 уровень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19" name="CustomShape 7"/>
          <p:cNvSpPr/>
          <p:nvPr/>
        </p:nvSpPr>
        <p:spPr>
          <a:xfrm>
            <a:off x="8593560" y="0"/>
            <a:ext cx="3598560" cy="6658560"/>
          </a:xfrm>
          <a:prstGeom prst="rect">
            <a:avLst/>
          </a:prstGeom>
          <a:solidFill>
            <a:srgbClr val="1E6A39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0" name="CustomShape 8"/>
          <p:cNvSpPr/>
          <p:nvPr/>
        </p:nvSpPr>
        <p:spPr>
          <a:xfrm>
            <a:off x="8640000" y="180000"/>
            <a:ext cx="3777120" cy="948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ФОРМА задания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выбором одного ответа (простой выбор);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множественный выбор;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комплексный множественный выбор, предполагающие выбрать по ряду позиций (утверждений) один из ответов  («Верно» или «Неверно», «Да» или «Нет» и т.п.);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соответствия;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последовательности;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выделение фрагмента текста;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кратким ответом (в том числе, предполагающие математические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вычисления);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комплексные задания на выбор ответа и его развернутое объяснение;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развернутыми ответами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521" name="Рисунок 520"/>
          <p:cNvPicPr/>
          <p:nvPr/>
        </p:nvPicPr>
        <p:blipFill>
          <a:blip r:embed="rId3"/>
          <a:srcRect l="37921" t="13382" r="29628" b="8185"/>
          <a:stretch/>
        </p:blipFill>
        <p:spPr>
          <a:xfrm>
            <a:off x="360000" y="1243440"/>
            <a:ext cx="3058560" cy="4155120"/>
          </a:xfrm>
          <a:prstGeom prst="rect">
            <a:avLst/>
          </a:prstGeom>
          <a:ln w="0">
            <a:noFill/>
          </a:ln>
        </p:spPr>
      </p:pic>
      <p:pic>
        <p:nvPicPr>
          <p:cNvPr id="522" name="Рисунок 521"/>
          <p:cNvPicPr/>
          <p:nvPr/>
        </p:nvPicPr>
        <p:blipFill>
          <a:blip r:embed="rId4"/>
          <a:srcRect l="39404" t="41967" r="29628" b="52833"/>
          <a:stretch/>
        </p:blipFill>
        <p:spPr>
          <a:xfrm>
            <a:off x="180360" y="5220360"/>
            <a:ext cx="5670000" cy="538200"/>
          </a:xfrm>
          <a:prstGeom prst="rect">
            <a:avLst/>
          </a:prstGeom>
          <a:ln w="0">
            <a:noFill/>
          </a:ln>
        </p:spPr>
      </p:pic>
      <p:pic>
        <p:nvPicPr>
          <p:cNvPr id="523" name="Рисунок 522"/>
          <p:cNvPicPr/>
          <p:nvPr/>
        </p:nvPicPr>
        <p:blipFill>
          <a:blip r:embed="rId4"/>
          <a:srcRect l="39404" t="62698" r="29628" b="27192"/>
          <a:stretch/>
        </p:blipFill>
        <p:spPr>
          <a:xfrm>
            <a:off x="180360" y="5666400"/>
            <a:ext cx="5398200" cy="991800"/>
          </a:xfrm>
          <a:prstGeom prst="rect">
            <a:avLst/>
          </a:prstGeom>
          <a:ln w="0">
            <a:noFill/>
          </a:ln>
        </p:spPr>
      </p:pic>
      <p:sp>
        <p:nvSpPr>
          <p:cNvPr id="524" name="Line 9"/>
          <p:cNvSpPr/>
          <p:nvPr/>
        </p:nvSpPr>
        <p:spPr>
          <a:xfrm flipV="1">
            <a:off x="3240000" y="735120"/>
            <a:ext cx="5205600" cy="448488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5" name="Рисунок 524"/>
          <p:cNvPicPr/>
          <p:nvPr/>
        </p:nvPicPr>
        <p:blipFill>
          <a:blip r:embed="rId5"/>
          <a:srcRect l="38272" t="55069" r="39591" b="36315"/>
          <a:stretch/>
        </p:blipFill>
        <p:spPr>
          <a:xfrm>
            <a:off x="4340880" y="5758560"/>
            <a:ext cx="4118760" cy="900720"/>
          </a:xfrm>
          <a:prstGeom prst="rect">
            <a:avLst/>
          </a:prstGeom>
          <a:ln w="0">
            <a:noFill/>
          </a:ln>
        </p:spPr>
      </p:pic>
      <p:sp>
        <p:nvSpPr>
          <p:cNvPr id="526" name="Line 10"/>
          <p:cNvSpPr/>
          <p:nvPr/>
        </p:nvSpPr>
        <p:spPr>
          <a:xfrm flipV="1">
            <a:off x="6613560" y="3600000"/>
            <a:ext cx="46440" cy="252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7" name="Line 11"/>
          <p:cNvSpPr/>
          <p:nvPr/>
        </p:nvSpPr>
        <p:spPr>
          <a:xfrm flipV="1">
            <a:off x="6660000" y="4500000"/>
            <a:ext cx="1800000" cy="162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CustomShape 1"/>
          <p:cNvSpPr/>
          <p:nvPr/>
        </p:nvSpPr>
        <p:spPr>
          <a:xfrm>
            <a:off x="609480" y="221040"/>
            <a:ext cx="10971360" cy="124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9" name="CustomShape 2"/>
          <p:cNvSpPr/>
          <p:nvPr/>
        </p:nvSpPr>
        <p:spPr>
          <a:xfrm>
            <a:off x="609480" y="1604520"/>
            <a:ext cx="10971360" cy="39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0" name="CustomShape 3"/>
          <p:cNvSpPr/>
          <p:nvPr/>
        </p:nvSpPr>
        <p:spPr>
          <a:xfrm>
            <a:off x="540000" y="373680"/>
            <a:ext cx="1164240" cy="71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468A1A"/>
                </a:solidFill>
                <a:latin typeface="Arial"/>
                <a:ea typeface="DejaVu Sans"/>
              </a:rPr>
              <a:t>Такт 5</a:t>
            </a:r>
            <a:r>
              <a:rPr lang="ru-RU" sz="2200" b="0" strike="noStrike" spc="-1">
                <a:solidFill>
                  <a:srgbClr val="468A1A"/>
                </a:solidFill>
                <a:latin typeface="Arial"/>
                <a:ea typeface="DejaVu Sans"/>
              </a:rPr>
              <a:t>. 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531" name="CustomShape 4"/>
          <p:cNvSpPr/>
          <p:nvPr/>
        </p:nvSpPr>
        <p:spPr>
          <a:xfrm>
            <a:off x="1620000" y="360000"/>
            <a:ext cx="9538560" cy="118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Сформулировать задания, выбрав разную  </a:t>
            </a:r>
            <a:endParaRPr lang="ru-RU" sz="26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форму для каждого задания ( не менее 5)</a:t>
            </a:r>
            <a:endParaRPr lang="ru-RU" sz="2600" b="0" strike="noStrike" spc="-1">
              <a:latin typeface="Arial"/>
            </a:endParaRPr>
          </a:p>
        </p:txBody>
      </p:sp>
      <p:pic>
        <p:nvPicPr>
          <p:cNvPr id="532" name="Рисунок 531"/>
          <p:cNvPicPr/>
          <p:nvPr/>
        </p:nvPicPr>
        <p:blipFill>
          <a:blip r:embed="rId2"/>
          <a:srcRect l="39766" t="15706" r="23352" b="23948"/>
          <a:stretch/>
        </p:blipFill>
        <p:spPr>
          <a:xfrm>
            <a:off x="164880" y="1441440"/>
            <a:ext cx="4693320" cy="4317840"/>
          </a:xfrm>
          <a:prstGeom prst="rect">
            <a:avLst/>
          </a:prstGeom>
          <a:ln w="0">
            <a:noFill/>
          </a:ln>
        </p:spPr>
      </p:pic>
      <p:pic>
        <p:nvPicPr>
          <p:cNvPr id="533" name="Рисунок 323_7"/>
          <p:cNvPicPr/>
          <p:nvPr/>
        </p:nvPicPr>
        <p:blipFill>
          <a:blip r:embed="rId3"/>
          <a:srcRect l="39108" t="44619" r="34083" b="22317"/>
          <a:stretch/>
        </p:blipFill>
        <p:spPr>
          <a:xfrm>
            <a:off x="4680000" y="2073600"/>
            <a:ext cx="3778920" cy="2964960"/>
          </a:xfrm>
          <a:prstGeom prst="rect">
            <a:avLst/>
          </a:prstGeom>
          <a:ln w="0">
            <a:noFill/>
          </a:ln>
        </p:spPr>
      </p:pic>
      <p:sp>
        <p:nvSpPr>
          <p:cNvPr id="534" name="Line 5"/>
          <p:cNvSpPr/>
          <p:nvPr/>
        </p:nvSpPr>
        <p:spPr>
          <a:xfrm flipV="1">
            <a:off x="2880000" y="3960000"/>
            <a:ext cx="3420000" cy="54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5" name="CustomShape 6"/>
          <p:cNvSpPr/>
          <p:nvPr/>
        </p:nvSpPr>
        <p:spPr>
          <a:xfrm>
            <a:off x="5614560" y="1546920"/>
            <a:ext cx="122472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 уровень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36" name="CustomShape 7"/>
          <p:cNvSpPr/>
          <p:nvPr/>
        </p:nvSpPr>
        <p:spPr>
          <a:xfrm>
            <a:off x="8593560" y="0"/>
            <a:ext cx="3598560" cy="6658560"/>
          </a:xfrm>
          <a:prstGeom prst="rect">
            <a:avLst/>
          </a:prstGeom>
          <a:solidFill>
            <a:srgbClr val="1E6A39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CustomShape 8"/>
          <p:cNvSpPr/>
          <p:nvPr/>
        </p:nvSpPr>
        <p:spPr>
          <a:xfrm>
            <a:off x="8640000" y="180000"/>
            <a:ext cx="3777120" cy="948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ФОРМА задания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выбором одного ответа (простой выбор);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множественный выбор;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комплексный множественный выбор, предполагающие выбрать по ряду позиций (утверждений) один из ответов  («Верно» или «Неверно», «Да» или «Нет» и т.п.);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соответствия;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последовательности;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выделение фрагмента текста;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кратким ответом (в том числе, предполагающие математические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вычисления);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комплексные задания на выбор ответа и его развернутое объяснение;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развернутыми ответами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38" name="Line 9"/>
          <p:cNvSpPr/>
          <p:nvPr/>
        </p:nvSpPr>
        <p:spPr>
          <a:xfrm flipV="1">
            <a:off x="4320000" y="2520000"/>
            <a:ext cx="4320000" cy="288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CustomShape 1"/>
          <p:cNvSpPr/>
          <p:nvPr/>
        </p:nvSpPr>
        <p:spPr>
          <a:xfrm>
            <a:off x="609480" y="221040"/>
            <a:ext cx="10971360" cy="124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0" name="CustomShape 2"/>
          <p:cNvSpPr/>
          <p:nvPr/>
        </p:nvSpPr>
        <p:spPr>
          <a:xfrm>
            <a:off x="609480" y="1604520"/>
            <a:ext cx="10971360" cy="39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1" name="CustomShape 3"/>
          <p:cNvSpPr/>
          <p:nvPr/>
        </p:nvSpPr>
        <p:spPr>
          <a:xfrm>
            <a:off x="540000" y="373680"/>
            <a:ext cx="1164240" cy="71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468A1A"/>
                </a:solidFill>
                <a:latin typeface="Arial"/>
                <a:ea typeface="DejaVu Sans"/>
              </a:rPr>
              <a:t>Такт 5</a:t>
            </a:r>
            <a:r>
              <a:rPr lang="ru-RU" sz="2200" b="0" strike="noStrike" spc="-1">
                <a:solidFill>
                  <a:srgbClr val="468A1A"/>
                </a:solidFill>
                <a:latin typeface="Arial"/>
                <a:ea typeface="DejaVu Sans"/>
              </a:rPr>
              <a:t>. 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542" name="CustomShape 4"/>
          <p:cNvSpPr/>
          <p:nvPr/>
        </p:nvSpPr>
        <p:spPr>
          <a:xfrm>
            <a:off x="1620000" y="360000"/>
            <a:ext cx="9538560" cy="118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Сформулировать задания, выбрав разную  </a:t>
            </a:r>
            <a:endParaRPr lang="ru-RU" sz="26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форму для каждого задания ( не менее 5)</a:t>
            </a:r>
            <a:endParaRPr lang="ru-RU" sz="2600" b="0" strike="noStrike" spc="-1">
              <a:latin typeface="Arial"/>
            </a:endParaRPr>
          </a:p>
        </p:txBody>
      </p:sp>
      <p:pic>
        <p:nvPicPr>
          <p:cNvPr id="543" name="Рисунок 323_8"/>
          <p:cNvPicPr/>
          <p:nvPr/>
        </p:nvPicPr>
        <p:blipFill>
          <a:blip r:embed="rId2"/>
          <a:srcRect l="39108" t="44619" r="34083" b="22317"/>
          <a:stretch/>
        </p:blipFill>
        <p:spPr>
          <a:xfrm>
            <a:off x="4680000" y="2073600"/>
            <a:ext cx="3778920" cy="2964960"/>
          </a:xfrm>
          <a:prstGeom prst="rect">
            <a:avLst/>
          </a:prstGeom>
          <a:ln w="0">
            <a:noFill/>
          </a:ln>
        </p:spPr>
      </p:pic>
      <p:sp>
        <p:nvSpPr>
          <p:cNvPr id="544" name="CustomShape 5"/>
          <p:cNvSpPr/>
          <p:nvPr/>
        </p:nvSpPr>
        <p:spPr>
          <a:xfrm>
            <a:off x="5974560" y="1440000"/>
            <a:ext cx="122472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 уровень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45" name="CustomShape 6"/>
          <p:cNvSpPr/>
          <p:nvPr/>
        </p:nvSpPr>
        <p:spPr>
          <a:xfrm>
            <a:off x="8593560" y="0"/>
            <a:ext cx="3598560" cy="6658560"/>
          </a:xfrm>
          <a:prstGeom prst="rect">
            <a:avLst/>
          </a:prstGeom>
          <a:solidFill>
            <a:srgbClr val="1E6A39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6" name="CustomShape 7"/>
          <p:cNvSpPr/>
          <p:nvPr/>
        </p:nvSpPr>
        <p:spPr>
          <a:xfrm>
            <a:off x="8640000" y="180000"/>
            <a:ext cx="3777120" cy="948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ФОРМА задания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выбором одного ответа (простой выбор);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множественный выбор;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комплексный множественный выбор, предполагающие выбрать по ряду позиций (утверждений) один из ответов  («Верно» или «Неверно», «Да» или «Нет» и т.п.);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соответствия;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последовательности;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выделение фрагмента текста;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кратким ответом (в том числе, предполагающие математические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вычисления);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комплексные задания на выбор ответа и его развернутое объяснение;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развернутыми ответами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547" name="Рисунок 546"/>
          <p:cNvPicPr/>
          <p:nvPr/>
        </p:nvPicPr>
        <p:blipFill>
          <a:blip r:embed="rId3"/>
          <a:srcRect l="38278" t="13067" r="24829" b="29190"/>
          <a:stretch/>
        </p:blipFill>
        <p:spPr>
          <a:xfrm>
            <a:off x="180000" y="1800360"/>
            <a:ext cx="4498920" cy="3958920"/>
          </a:xfrm>
          <a:prstGeom prst="rect">
            <a:avLst/>
          </a:prstGeom>
          <a:ln w="0">
            <a:noFill/>
          </a:ln>
        </p:spPr>
      </p:pic>
      <p:sp>
        <p:nvSpPr>
          <p:cNvPr id="548" name="Line 8"/>
          <p:cNvSpPr/>
          <p:nvPr/>
        </p:nvSpPr>
        <p:spPr>
          <a:xfrm flipV="1">
            <a:off x="4320000" y="2887560"/>
            <a:ext cx="4266360" cy="251244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9" name="Line 9"/>
          <p:cNvSpPr/>
          <p:nvPr/>
        </p:nvSpPr>
        <p:spPr>
          <a:xfrm flipV="1">
            <a:off x="4327200" y="4500000"/>
            <a:ext cx="2332800" cy="10926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CustomShape 1"/>
          <p:cNvSpPr/>
          <p:nvPr/>
        </p:nvSpPr>
        <p:spPr>
          <a:xfrm>
            <a:off x="609480" y="221040"/>
            <a:ext cx="10971360" cy="124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CustomShape 2"/>
          <p:cNvSpPr/>
          <p:nvPr/>
        </p:nvSpPr>
        <p:spPr>
          <a:xfrm>
            <a:off x="609480" y="1604520"/>
            <a:ext cx="10971360" cy="39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CustomShape 3"/>
          <p:cNvSpPr/>
          <p:nvPr/>
        </p:nvSpPr>
        <p:spPr>
          <a:xfrm>
            <a:off x="540000" y="373680"/>
            <a:ext cx="1164240" cy="71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468A1A"/>
                </a:solidFill>
                <a:latin typeface="Arial"/>
                <a:ea typeface="DejaVu Sans"/>
              </a:rPr>
              <a:t>Такт 5</a:t>
            </a:r>
            <a:r>
              <a:rPr lang="ru-RU" sz="2200" b="0" strike="noStrike" spc="-1">
                <a:solidFill>
                  <a:srgbClr val="468A1A"/>
                </a:solidFill>
                <a:latin typeface="Arial"/>
                <a:ea typeface="DejaVu Sans"/>
              </a:rPr>
              <a:t>. 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553" name="CustomShape 4"/>
          <p:cNvSpPr/>
          <p:nvPr/>
        </p:nvSpPr>
        <p:spPr>
          <a:xfrm>
            <a:off x="1620000" y="360000"/>
            <a:ext cx="9538560" cy="118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Сформулировать задания, выбрав разную  </a:t>
            </a:r>
            <a:endParaRPr lang="ru-RU" sz="26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форму для каждого задания ( не менее 5)</a:t>
            </a:r>
            <a:endParaRPr lang="ru-RU" sz="2600" b="0" strike="noStrike" spc="-1">
              <a:latin typeface="Arial"/>
            </a:endParaRPr>
          </a:p>
        </p:txBody>
      </p:sp>
      <p:pic>
        <p:nvPicPr>
          <p:cNvPr id="554" name="Рисунок 323_6"/>
          <p:cNvPicPr/>
          <p:nvPr/>
        </p:nvPicPr>
        <p:blipFill>
          <a:blip r:embed="rId2"/>
          <a:srcRect l="39108" t="44619" r="34083" b="22317"/>
          <a:stretch/>
        </p:blipFill>
        <p:spPr>
          <a:xfrm>
            <a:off x="4680000" y="2073600"/>
            <a:ext cx="3778920" cy="2964960"/>
          </a:xfrm>
          <a:prstGeom prst="rect">
            <a:avLst/>
          </a:prstGeom>
          <a:ln w="0">
            <a:noFill/>
          </a:ln>
        </p:spPr>
      </p:pic>
      <p:sp>
        <p:nvSpPr>
          <p:cNvPr id="555" name="CustomShape 5"/>
          <p:cNvSpPr/>
          <p:nvPr/>
        </p:nvSpPr>
        <p:spPr>
          <a:xfrm>
            <a:off x="5940000" y="1469880"/>
            <a:ext cx="2519280" cy="86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 вопрос - 1 уровень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 вопрос-  3 уровень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56" name="CustomShape 6"/>
          <p:cNvSpPr/>
          <p:nvPr/>
        </p:nvSpPr>
        <p:spPr>
          <a:xfrm>
            <a:off x="8593560" y="0"/>
            <a:ext cx="3598560" cy="6658560"/>
          </a:xfrm>
          <a:prstGeom prst="rect">
            <a:avLst/>
          </a:prstGeom>
          <a:solidFill>
            <a:srgbClr val="1E6A39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7" name="CustomShape 7"/>
          <p:cNvSpPr/>
          <p:nvPr/>
        </p:nvSpPr>
        <p:spPr>
          <a:xfrm>
            <a:off x="8640000" y="180000"/>
            <a:ext cx="3777120" cy="948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ФОРМА задания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выбором одного ответа (простой выбор);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множественный выбор;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комплексный множественный выбор, предполагающие выбрать по ряду позиций (утверждений) один из ответов  («Верно» или «Неверно», «Да» или «Нет» и т.п.);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соответствия;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последовательности;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выделение фрагмента текста;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кратким ответом (в том числе, предполагающие математические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вычисления);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комплексные задания на выбор ответа и его развернутое объяснение;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развернутыми ответами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58" name="Line 8"/>
          <p:cNvSpPr/>
          <p:nvPr/>
        </p:nvSpPr>
        <p:spPr>
          <a:xfrm flipV="1">
            <a:off x="4320000" y="3960000"/>
            <a:ext cx="4140000" cy="18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9" name="Рисунок 558"/>
          <p:cNvPicPr/>
          <p:nvPr/>
        </p:nvPicPr>
        <p:blipFill>
          <a:blip r:embed="rId3"/>
          <a:srcRect l="39754" t="15699" r="24829" b="42320"/>
          <a:stretch/>
        </p:blipFill>
        <p:spPr>
          <a:xfrm>
            <a:off x="0" y="1620000"/>
            <a:ext cx="4859640" cy="3239280"/>
          </a:xfrm>
          <a:prstGeom prst="rect">
            <a:avLst/>
          </a:prstGeom>
          <a:ln w="0">
            <a:noFill/>
          </a:ln>
        </p:spPr>
      </p:pic>
      <p:pic>
        <p:nvPicPr>
          <p:cNvPr id="560" name="Рисунок 559"/>
          <p:cNvPicPr/>
          <p:nvPr/>
        </p:nvPicPr>
        <p:blipFill>
          <a:blip r:embed="rId4"/>
          <a:srcRect l="38278" t="68203" r="24829" b="13438"/>
          <a:stretch/>
        </p:blipFill>
        <p:spPr>
          <a:xfrm>
            <a:off x="0" y="5039280"/>
            <a:ext cx="5786280" cy="1619280"/>
          </a:xfrm>
          <a:prstGeom prst="rect">
            <a:avLst/>
          </a:prstGeom>
          <a:ln w="0">
            <a:noFill/>
          </a:ln>
        </p:spPr>
      </p:pic>
      <p:sp>
        <p:nvSpPr>
          <p:cNvPr id="561" name="Line 9"/>
          <p:cNvSpPr/>
          <p:nvPr/>
        </p:nvSpPr>
        <p:spPr>
          <a:xfrm flipV="1">
            <a:off x="4140000" y="4500000"/>
            <a:ext cx="2340000" cy="162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Line 10"/>
          <p:cNvSpPr/>
          <p:nvPr/>
        </p:nvSpPr>
        <p:spPr>
          <a:xfrm flipV="1">
            <a:off x="4320000" y="5940000"/>
            <a:ext cx="4140000" cy="36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3" name="Line 11"/>
          <p:cNvSpPr/>
          <p:nvPr/>
        </p:nvSpPr>
        <p:spPr>
          <a:xfrm flipV="1">
            <a:off x="2872800" y="3597480"/>
            <a:ext cx="3420000" cy="90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CustomShape 1"/>
          <p:cNvSpPr/>
          <p:nvPr/>
        </p:nvSpPr>
        <p:spPr>
          <a:xfrm>
            <a:off x="609480" y="221040"/>
            <a:ext cx="10971360" cy="124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CustomShape 2"/>
          <p:cNvSpPr/>
          <p:nvPr/>
        </p:nvSpPr>
        <p:spPr>
          <a:xfrm>
            <a:off x="609480" y="1604520"/>
            <a:ext cx="10971360" cy="397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3"/>
          <p:cNvSpPr/>
          <p:nvPr/>
        </p:nvSpPr>
        <p:spPr>
          <a:xfrm>
            <a:off x="540000" y="373680"/>
            <a:ext cx="1164240" cy="71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468A1A"/>
                </a:solidFill>
                <a:latin typeface="Arial"/>
                <a:ea typeface="DejaVu Sans"/>
              </a:rPr>
              <a:t>Такт 5</a:t>
            </a:r>
            <a:r>
              <a:rPr lang="ru-RU" sz="2200" b="0" strike="noStrike" spc="-1">
                <a:solidFill>
                  <a:srgbClr val="468A1A"/>
                </a:solidFill>
                <a:latin typeface="Arial"/>
                <a:ea typeface="DejaVu Sans"/>
              </a:rPr>
              <a:t>. 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567" name="CustomShape 4"/>
          <p:cNvSpPr/>
          <p:nvPr/>
        </p:nvSpPr>
        <p:spPr>
          <a:xfrm>
            <a:off x="1620000" y="360000"/>
            <a:ext cx="9538560" cy="118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Сформулировать задания, выбрав разную  </a:t>
            </a:r>
            <a:endParaRPr lang="ru-RU" sz="26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468A1A"/>
                </a:solidFill>
                <a:latin typeface="Times New Roman"/>
                <a:ea typeface="DejaVu Sans"/>
              </a:rPr>
              <a:t>форму для каждого задания ( не менее 5)</a:t>
            </a:r>
            <a:endParaRPr lang="ru-RU" sz="2600" b="0" strike="noStrike" spc="-1">
              <a:latin typeface="Arial"/>
            </a:endParaRPr>
          </a:p>
        </p:txBody>
      </p:sp>
      <p:pic>
        <p:nvPicPr>
          <p:cNvPr id="568" name="Рисунок 323_9"/>
          <p:cNvPicPr/>
          <p:nvPr/>
        </p:nvPicPr>
        <p:blipFill>
          <a:blip r:embed="rId2"/>
          <a:srcRect l="39108" t="44619" r="34083" b="22317"/>
          <a:stretch/>
        </p:blipFill>
        <p:spPr>
          <a:xfrm>
            <a:off x="4680000" y="2073600"/>
            <a:ext cx="3778920" cy="2964960"/>
          </a:xfrm>
          <a:prstGeom prst="rect">
            <a:avLst/>
          </a:prstGeom>
          <a:ln w="0">
            <a:noFill/>
          </a:ln>
        </p:spPr>
      </p:pic>
      <p:sp>
        <p:nvSpPr>
          <p:cNvPr id="569" name="CustomShape 5"/>
          <p:cNvSpPr/>
          <p:nvPr/>
        </p:nvSpPr>
        <p:spPr>
          <a:xfrm>
            <a:off x="5940000" y="1469880"/>
            <a:ext cx="2519280" cy="86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4 уровень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570" name="CustomShape 6"/>
          <p:cNvSpPr/>
          <p:nvPr/>
        </p:nvSpPr>
        <p:spPr>
          <a:xfrm>
            <a:off x="8593560" y="0"/>
            <a:ext cx="3598560" cy="6658560"/>
          </a:xfrm>
          <a:prstGeom prst="rect">
            <a:avLst/>
          </a:prstGeom>
          <a:solidFill>
            <a:srgbClr val="1E6A39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1" name="CustomShape 7"/>
          <p:cNvSpPr/>
          <p:nvPr/>
        </p:nvSpPr>
        <p:spPr>
          <a:xfrm>
            <a:off x="8640000" y="180000"/>
            <a:ext cx="3777120" cy="948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ФОРМА задания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выбором одного ответа (простой выбор);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множественный выбор;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комплексный множественный выбор, предполагающие выбрать по ряду позиций (утверждений) один из ответов  («Верно» или «Неверно», «Да» или «Нет» и т.п.);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соответствия;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установление последовательности;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на выделение фрагмента текста;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кратким ответом (в том числе, предполагающие математические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вычисления);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комплексные задания на выбор ответа и его развернутое объяснение;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– задания с развернутыми ответами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72" name="Line 8"/>
          <p:cNvSpPr/>
          <p:nvPr/>
        </p:nvSpPr>
        <p:spPr>
          <a:xfrm>
            <a:off x="3960000" y="3240000"/>
            <a:ext cx="4320000" cy="252000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3" name="Line 9"/>
          <p:cNvSpPr/>
          <p:nvPr/>
        </p:nvSpPr>
        <p:spPr>
          <a:xfrm>
            <a:off x="3067200" y="2162520"/>
            <a:ext cx="3232800" cy="2697480"/>
          </a:xfrm>
          <a:prstGeom prst="line">
            <a:avLst/>
          </a:prstGeom>
          <a:ln w="29160">
            <a:solidFill>
              <a:srgbClr val="1E6A3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74" name="Рисунок 573"/>
          <p:cNvPicPr/>
          <p:nvPr/>
        </p:nvPicPr>
        <p:blipFill>
          <a:blip r:embed="rId3"/>
          <a:srcRect l="39748" t="18320" r="24825" b="54366"/>
          <a:stretch/>
        </p:blipFill>
        <p:spPr>
          <a:xfrm>
            <a:off x="360" y="1546560"/>
            <a:ext cx="4319280" cy="1872720"/>
          </a:xfrm>
          <a:prstGeom prst="rect">
            <a:avLst/>
          </a:prstGeom>
          <a:ln w="0">
            <a:noFill/>
          </a:ln>
        </p:spPr>
      </p:pic>
      <p:pic>
        <p:nvPicPr>
          <p:cNvPr id="575" name="Рисунок 574"/>
          <p:cNvPicPr/>
          <p:nvPr/>
        </p:nvPicPr>
        <p:blipFill>
          <a:blip r:embed="rId4"/>
          <a:srcRect l="38272" t="23346" r="23346" b="23937"/>
          <a:stretch/>
        </p:blipFill>
        <p:spPr>
          <a:xfrm>
            <a:off x="360" y="3420000"/>
            <a:ext cx="4415040" cy="3411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Рисунок 402"/>
          <p:cNvPicPr/>
          <p:nvPr/>
        </p:nvPicPr>
        <p:blipFill>
          <a:blip r:embed="rId2"/>
          <a:srcRect l="10217" t="20945" r="20396" b="13438"/>
          <a:stretch/>
        </p:blipFill>
        <p:spPr>
          <a:xfrm>
            <a:off x="180360" y="360000"/>
            <a:ext cx="11879280" cy="6318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Рисунок 323"/>
          <p:cNvPicPr/>
          <p:nvPr/>
        </p:nvPicPr>
        <p:blipFill>
          <a:blip r:embed="rId2"/>
          <a:srcRect l="39108" t="44619" r="31110" b="16087"/>
          <a:stretch/>
        </p:blipFill>
        <p:spPr>
          <a:xfrm>
            <a:off x="1620000" y="1321920"/>
            <a:ext cx="7197120" cy="5337720"/>
          </a:xfrm>
          <a:prstGeom prst="rect">
            <a:avLst/>
          </a:prstGeom>
          <a:ln w="0">
            <a:noFill/>
          </a:ln>
        </p:spPr>
      </p:pic>
      <p:sp>
        <p:nvSpPr>
          <p:cNvPr id="577" name="CustomShape 1"/>
          <p:cNvSpPr/>
          <p:nvPr/>
        </p:nvSpPr>
        <p:spPr>
          <a:xfrm>
            <a:off x="540000" y="360000"/>
            <a:ext cx="10537560" cy="110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1E6A39"/>
                </a:solidFill>
                <a:latin typeface="Times New Roman"/>
                <a:ea typeface="DejaVu Sans"/>
              </a:rPr>
              <a:t>6.При составлении каждого задания определить познавательную деятельность ( компетентностную область), в том числе для определения уровня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9180000" y="2340000"/>
            <a:ext cx="2699640" cy="341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latin typeface="Arial"/>
              </a:rPr>
              <a:t>1 уровень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latin typeface="Arial"/>
              </a:rPr>
              <a:t>2 уровень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latin typeface="Arial"/>
              </a:rPr>
              <a:t>3 уровень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latin typeface="Arial"/>
              </a:rPr>
              <a:t>4 уровень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CustomShape 1"/>
          <p:cNvSpPr/>
          <p:nvPr/>
        </p:nvSpPr>
        <p:spPr>
          <a:xfrm>
            <a:off x="540000" y="360000"/>
            <a:ext cx="10537560" cy="71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spc="-1">
                <a:solidFill>
                  <a:srgbClr val="1E6A39"/>
                </a:solidFill>
                <a:latin typeface="Times New Roman"/>
                <a:ea typeface="DejaVu Sans"/>
              </a:rPr>
              <a:t>7 такт .Составить общую характеристику задания, внести в шаблон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80" name="CustomShape 2"/>
          <p:cNvSpPr/>
          <p:nvPr/>
        </p:nvSpPr>
        <p:spPr>
          <a:xfrm>
            <a:off x="9180000" y="2340000"/>
            <a:ext cx="2699640" cy="32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581" name="Рисунок 4_0"/>
          <p:cNvPicPr/>
          <p:nvPr/>
        </p:nvPicPr>
        <p:blipFill>
          <a:blip r:embed="rId2"/>
          <a:stretch/>
        </p:blipFill>
        <p:spPr>
          <a:xfrm>
            <a:off x="180000" y="1207440"/>
            <a:ext cx="11553840" cy="329220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2" name="Table 1"/>
          <p:cNvGraphicFramePr/>
          <p:nvPr/>
        </p:nvGraphicFramePr>
        <p:xfrm>
          <a:off x="666000" y="643320"/>
          <a:ext cx="10860480" cy="5570280"/>
        </p:xfrm>
        <a:graphic>
          <a:graphicData uri="http://schemas.openxmlformats.org/drawingml/2006/table">
            <a:tbl>
              <a:tblPr/>
              <a:tblGrid>
                <a:gridCol w="3235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5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64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3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ЗАДАНИЕ 1/3. </a:t>
                      </a:r>
                      <a:endParaRPr lang="ru-RU" sz="23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25200">
                      <a:solidFill>
                        <a:srgbClr val="9BBB59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4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ХАРАКТЕРИСТИКИ ЗАДАНИЯ:</a:t>
                      </a:r>
                      <a:endParaRPr lang="ru-RU" sz="23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252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BBB59"/>
                      </a:solidFill>
                    </a:lnB>
                    <a:solidFill>
                      <a:srgbClr val="9BBB59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0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• </a:t>
                      </a:r>
                      <a:r>
                        <a:rPr lang="ru-RU" sz="3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Содержательная область оценки: </a:t>
                      </a:r>
                      <a:endParaRPr lang="ru-RU" sz="3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• Компетентностная область оценки:</a:t>
                      </a:r>
                      <a:endParaRPr lang="ru-RU" sz="3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• Контекст:</a:t>
                      </a:r>
                      <a:endParaRPr lang="ru-RU" sz="3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• Уровень сложности:</a:t>
                      </a:r>
                      <a:endParaRPr lang="ru-RU" sz="32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3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• Формат ответа: </a:t>
                      </a:r>
                      <a:endParaRPr lang="ru-RU" sz="32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64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3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СИСТЕМА ОЦЕНИВАНИЯ: </a:t>
                      </a:r>
                      <a:endParaRPr lang="ru-RU" sz="23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solidFill>
                      <a:srgbClr val="9BBB59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Балл </a:t>
                      </a:r>
                      <a:endParaRPr lang="ru-RU" sz="23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Содержание критерия</a:t>
                      </a:r>
                      <a:endParaRPr lang="ru-RU" sz="23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23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23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CustomShape 1"/>
          <p:cNvSpPr/>
          <p:nvPr/>
        </p:nvSpPr>
        <p:spPr>
          <a:xfrm>
            <a:off x="540000" y="360000"/>
            <a:ext cx="10537560" cy="73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spc="-1">
                <a:solidFill>
                  <a:srgbClr val="1E6A39"/>
                </a:solidFill>
                <a:latin typeface="Times New Roman"/>
                <a:ea typeface="DejaVu Sans"/>
              </a:rPr>
              <a:t>8. Продумать критерии оценивания</a:t>
            </a:r>
            <a:endParaRPr lang="ru-RU" sz="24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tabLst>
                <a:tab pos="0" algn="l"/>
              </a:tabLst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584" name="CustomShape 2"/>
          <p:cNvSpPr/>
          <p:nvPr/>
        </p:nvSpPr>
        <p:spPr>
          <a:xfrm>
            <a:off x="9180000" y="2340000"/>
            <a:ext cx="2699640" cy="32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585" name="Рисунок 584"/>
          <p:cNvPicPr/>
          <p:nvPr/>
        </p:nvPicPr>
        <p:blipFill>
          <a:blip r:embed="rId2"/>
          <a:srcRect l="13169" t="18320" r="20396" b="23937"/>
          <a:stretch/>
        </p:blipFill>
        <p:spPr>
          <a:xfrm>
            <a:off x="5040000" y="1440360"/>
            <a:ext cx="6479640" cy="3959280"/>
          </a:xfrm>
          <a:prstGeom prst="rect">
            <a:avLst/>
          </a:prstGeom>
          <a:ln w="0">
            <a:noFill/>
          </a:ln>
        </p:spPr>
      </p:pic>
      <p:pic>
        <p:nvPicPr>
          <p:cNvPr id="586" name="Рисунок 585"/>
          <p:cNvPicPr/>
          <p:nvPr/>
        </p:nvPicPr>
        <p:blipFill>
          <a:blip r:embed="rId3"/>
          <a:srcRect l="38272" t="15986" r="24825" b="13438"/>
          <a:stretch/>
        </p:blipFill>
        <p:spPr>
          <a:xfrm>
            <a:off x="180360" y="1080000"/>
            <a:ext cx="4499280" cy="4839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8" name="CustomShape 2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</a:rPr>
              <a:t>Характеристика задания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589" name="Рисунок 4_1" descr="Изображение выглядит как стол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609480" y="228240"/>
            <a:ext cx="11247120" cy="640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CustomShape 1"/>
          <p:cNvSpPr/>
          <p:nvPr/>
        </p:nvSpPr>
        <p:spPr>
          <a:xfrm>
            <a:off x="963360" y="4406760"/>
            <a:ext cx="10363680" cy="136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cap="all" spc="-1">
                <a:solidFill>
                  <a:srgbClr val="000000"/>
                </a:solidFill>
                <a:latin typeface="Calibri"/>
              </a:rPr>
              <a:t>Кейс «новые джинсы»</a:t>
            </a:r>
            <a:br/>
            <a:r>
              <a:rPr lang="ru-RU" sz="4000" b="1" strike="noStrike" cap="all" spc="-1">
                <a:solidFill>
                  <a:srgbClr val="000000"/>
                </a:solidFill>
                <a:latin typeface="Calibri"/>
              </a:rPr>
              <a:t> 5 класс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591" name="CustomShape 2"/>
          <p:cNvSpPr/>
          <p:nvPr/>
        </p:nvSpPr>
        <p:spPr>
          <a:xfrm>
            <a:off x="963360" y="2906640"/>
            <a:ext cx="10363680" cy="149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ru-RU" sz="2000" b="0" strike="noStrike" spc="-1">
                <a:solidFill>
                  <a:srgbClr val="8B8B8B"/>
                </a:solidFill>
                <a:latin typeface="Calibri"/>
              </a:rPr>
              <a:t> 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592" name="Picture 2_1"/>
          <p:cNvPicPr/>
          <p:nvPr/>
        </p:nvPicPr>
        <p:blipFill>
          <a:blip r:embed="rId2"/>
          <a:stretch/>
        </p:blipFill>
        <p:spPr>
          <a:xfrm>
            <a:off x="7921440" y="900000"/>
            <a:ext cx="4140000" cy="5579640"/>
          </a:xfrm>
          <a:prstGeom prst="rect">
            <a:avLst/>
          </a:prstGeom>
          <a:ln w="0">
            <a:noFill/>
          </a:ln>
        </p:spPr>
      </p:pic>
      <p:pic>
        <p:nvPicPr>
          <p:cNvPr id="593" name="Рисунок 3_0" descr="Изображение выглядит как стол&#10;&#10;Автоматически созданное описание"/>
          <p:cNvPicPr/>
          <p:nvPr/>
        </p:nvPicPr>
        <p:blipFill>
          <a:blip r:embed="rId3"/>
          <a:srcRect b="52666"/>
          <a:stretch/>
        </p:blipFill>
        <p:spPr>
          <a:xfrm>
            <a:off x="0" y="743400"/>
            <a:ext cx="7921080" cy="339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CustomShape 1"/>
          <p:cNvSpPr/>
          <p:nvPr/>
        </p:nvSpPr>
        <p:spPr>
          <a:xfrm>
            <a:off x="2390040" y="4800600"/>
            <a:ext cx="7315560" cy="56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5" name="CustomShape 2"/>
          <p:cNvSpPr/>
          <p:nvPr/>
        </p:nvSpPr>
        <p:spPr>
          <a:xfrm>
            <a:off x="2390040" y="5367240"/>
            <a:ext cx="731556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96" name="Рисунок 3_1" descr="Изображение выглядит как стол&#10;&#10;Автоматически созданное описание"/>
          <p:cNvPicPr/>
          <p:nvPr/>
        </p:nvPicPr>
        <p:blipFill>
          <a:blip r:embed="rId2"/>
          <a:srcRect b="7522"/>
          <a:stretch/>
        </p:blipFill>
        <p:spPr>
          <a:xfrm>
            <a:off x="2700000" y="22680"/>
            <a:ext cx="9361440" cy="6636960"/>
          </a:xfrm>
          <a:prstGeom prst="rect">
            <a:avLst/>
          </a:prstGeom>
          <a:ln w="0">
            <a:noFill/>
          </a:ln>
        </p:spPr>
      </p:pic>
      <p:pic>
        <p:nvPicPr>
          <p:cNvPr id="597" name="Picture 2_0"/>
          <p:cNvPicPr/>
          <p:nvPr/>
        </p:nvPicPr>
        <p:blipFill>
          <a:blip r:embed="rId3"/>
          <a:stretch/>
        </p:blipFill>
        <p:spPr>
          <a:xfrm>
            <a:off x="180000" y="1620000"/>
            <a:ext cx="2403720" cy="323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CustomShape 1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9" name="CustomShape 2"/>
          <p:cNvSpPr/>
          <p:nvPr/>
        </p:nvSpPr>
        <p:spPr>
          <a:xfrm>
            <a:off x="1200240" y="293040"/>
            <a:ext cx="1131804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Характеристика  задания  для кейса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600" name="Рисунок 4_2" descr="Изображение выглядит как стол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984240" y="1604520"/>
            <a:ext cx="10598040" cy="5252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CustomShape 1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2" name="CustomShape 2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3" name="Рисунок 4_3" descr="Изображение выглядит как текст"/>
          <p:cNvPicPr/>
          <p:nvPr/>
        </p:nvPicPr>
        <p:blipFill>
          <a:blip r:embed="rId2"/>
          <a:stretch/>
        </p:blipFill>
        <p:spPr>
          <a:xfrm>
            <a:off x="609480" y="221040"/>
            <a:ext cx="9303120" cy="6231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ustomShape 1"/>
          <p:cNvSpPr/>
          <p:nvPr/>
        </p:nvSpPr>
        <p:spPr>
          <a:xfrm>
            <a:off x="609840" y="274680"/>
            <a:ext cx="10973520" cy="11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8600" tIns="228600" rIns="228600" bIns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Характеристика  задания  для кейса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605" name="Рисунок 4_4" descr="Изображение выглядит как стол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812880" y="1700640"/>
            <a:ext cx="8883720" cy="4424760"/>
          </a:xfrm>
          <a:prstGeom prst="rect">
            <a:avLst/>
          </a:prstGeom>
          <a:ln w="12700">
            <a:noFill/>
          </a:ln>
        </p:spPr>
      </p:pic>
      <p:sp>
        <p:nvSpPr>
          <p:cNvPr id="606" name="CustomShape 2"/>
          <p:cNvSpPr/>
          <p:nvPr/>
        </p:nvSpPr>
        <p:spPr>
          <a:xfrm>
            <a:off x="6198480" y="1600200"/>
            <a:ext cx="5384880" cy="452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3600000" y="1800000"/>
            <a:ext cx="7736400" cy="374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ПРОДВИЖЕНИЕ ПРОЕКТА «ОБРАЗОВАТЕЛЬНЫЙ ЛИФТ: ШНОР-2022». ФОРМИРОВАНИЕ ФИНАНСОВОЙ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 ГРАМОТНОСТИ </a:t>
            </a:r>
            <a:endParaRPr lang="ru-RU" sz="4000" b="0" strike="noStrike" spc="-1">
              <a:latin typeface="Arial"/>
            </a:endParaRPr>
          </a:p>
        </p:txBody>
      </p:sp>
      <p:grpSp>
        <p:nvGrpSpPr>
          <p:cNvPr id="405" name="Group 2"/>
          <p:cNvGrpSpPr/>
          <p:nvPr/>
        </p:nvGrpSpPr>
        <p:grpSpPr>
          <a:xfrm>
            <a:off x="749160" y="3706920"/>
            <a:ext cx="10688400" cy="2707200"/>
            <a:chOff x="749160" y="3706920"/>
            <a:chExt cx="10688400" cy="2707200"/>
          </a:xfrm>
        </p:grpSpPr>
        <p:sp>
          <p:nvSpPr>
            <p:cNvPr id="406" name="CustomShape 3"/>
            <p:cNvSpPr/>
            <p:nvPr/>
          </p:nvSpPr>
          <p:spPr>
            <a:xfrm>
              <a:off x="749160" y="6033960"/>
              <a:ext cx="10688400" cy="540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07" name="object 10"/>
            <p:cNvPicPr/>
            <p:nvPr/>
          </p:nvPicPr>
          <p:blipFill>
            <a:blip r:embed="rId2"/>
            <a:stretch/>
          </p:blipFill>
          <p:spPr>
            <a:xfrm>
              <a:off x="9812880" y="3706920"/>
              <a:ext cx="1159200" cy="2432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8" name="object 11"/>
            <p:cNvPicPr/>
            <p:nvPr/>
          </p:nvPicPr>
          <p:blipFill>
            <a:blip r:embed="rId3"/>
            <a:stretch/>
          </p:blipFill>
          <p:spPr>
            <a:xfrm>
              <a:off x="1405440" y="3753360"/>
              <a:ext cx="961920" cy="2660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09" name="CustomShape 4"/>
          <p:cNvSpPr/>
          <p:nvPr/>
        </p:nvSpPr>
        <p:spPr>
          <a:xfrm>
            <a:off x="1405440" y="1852920"/>
            <a:ext cx="2019960" cy="152424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Рисунок 2_0" descr="Изображение выглядит как стол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1272240" y="260640"/>
            <a:ext cx="8370000" cy="659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CustomShape 1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9" name="CustomShape 2"/>
          <p:cNvSpPr/>
          <p:nvPr/>
        </p:nvSpPr>
        <p:spPr>
          <a:xfrm>
            <a:off x="609480" y="221040"/>
            <a:ext cx="1097280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</a:rPr>
              <a:t>Характеристика задания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610" name="Рисунок 4_5" descr="Изображение выглядит как стол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609480" y="228240"/>
            <a:ext cx="11247120" cy="640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Рисунок 2_1" descr="Изображение выглядит как текст, стол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480240" y="260640"/>
            <a:ext cx="8374320" cy="659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CustomShape 1"/>
          <p:cNvSpPr/>
          <p:nvPr/>
        </p:nvSpPr>
        <p:spPr>
          <a:xfrm>
            <a:off x="609480" y="1604520"/>
            <a:ext cx="10972800" cy="3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3" name="CustomShape 2"/>
          <p:cNvSpPr/>
          <p:nvPr/>
        </p:nvSpPr>
        <p:spPr>
          <a:xfrm>
            <a:off x="1488240" y="221040"/>
            <a:ext cx="10094040" cy="12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alibri"/>
              </a:rPr>
              <a:t>Характеристика  задания  для кейса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614" name="Рисунок 4_6" descr="Изображение выглядит как стол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336240" y="1471320"/>
            <a:ext cx="11246040" cy="2388960"/>
          </a:xfrm>
          <a:prstGeom prst="rect">
            <a:avLst/>
          </a:prstGeom>
          <a:ln w="0">
            <a:noFill/>
          </a:ln>
        </p:spPr>
      </p:pic>
      <p:pic>
        <p:nvPicPr>
          <p:cNvPr id="615" name="Рисунок 6_1" descr="Изображение выглядит как стол"/>
          <p:cNvPicPr/>
          <p:nvPr/>
        </p:nvPicPr>
        <p:blipFill>
          <a:blip r:embed="rId3"/>
          <a:stretch/>
        </p:blipFill>
        <p:spPr>
          <a:xfrm>
            <a:off x="336240" y="3861000"/>
            <a:ext cx="11376720" cy="299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Рисунок 615"/>
          <p:cNvPicPr/>
          <p:nvPr/>
        </p:nvPicPr>
        <p:blipFill>
          <a:blip r:embed="rId2"/>
          <a:srcRect l="38272" t="10446" r="24825" b="12217"/>
          <a:stretch/>
        </p:blipFill>
        <p:spPr>
          <a:xfrm>
            <a:off x="360" y="0"/>
            <a:ext cx="5039280" cy="5939280"/>
          </a:xfrm>
          <a:prstGeom prst="rect">
            <a:avLst/>
          </a:prstGeom>
          <a:ln w="0">
            <a:noFill/>
          </a:ln>
        </p:spPr>
      </p:pic>
      <p:pic>
        <p:nvPicPr>
          <p:cNvPr id="617" name="Рисунок 323_10"/>
          <p:cNvPicPr/>
          <p:nvPr/>
        </p:nvPicPr>
        <p:blipFill>
          <a:blip r:embed="rId3"/>
          <a:srcRect l="39108" t="44619" r="31110" b="21984"/>
          <a:stretch/>
        </p:blipFill>
        <p:spPr>
          <a:xfrm>
            <a:off x="5220000" y="0"/>
            <a:ext cx="4853520" cy="30592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618" name="Table 1"/>
          <p:cNvGraphicFramePr/>
          <p:nvPr/>
        </p:nvGraphicFramePr>
        <p:xfrm>
          <a:off x="4884480" y="2901240"/>
          <a:ext cx="7416360" cy="3648960"/>
        </p:xfrm>
        <a:graphic>
          <a:graphicData uri="http://schemas.openxmlformats.org/drawingml/2006/table">
            <a:tbl>
              <a:tblPr/>
              <a:tblGrid>
                <a:gridCol w="2209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6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ЗАДАНИЕ 1/3. 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25200">
                      <a:solidFill>
                        <a:srgbClr val="9BBB59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6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ХАРАКТЕРИСТИКИ ЗАДАНИЯ: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252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BBB59"/>
                      </a:solidFill>
                    </a:lnB>
                    <a:solidFill>
                      <a:srgbClr val="9BBB59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86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• Содержательная область оценки: 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• Компетентностная область оценки: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• Контекст: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• Уровень сложности:</a:t>
                      </a:r>
                      <a:endParaRPr lang="ru-RU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• Формат ответа: 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64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C00000"/>
                          </a:solidFill>
                          <a:latin typeface="Calibri"/>
                        </a:rPr>
                        <a:t>СИСТЕМА ОЦЕНИВАНИЯ: 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solidFill>
                      <a:srgbClr val="9BBB59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Балл 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Содержание критерия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06920" marR="106920">
                    <a:lnL w="12240">
                      <a:solidFill>
                        <a:srgbClr val="9BBB59"/>
                      </a:solidFill>
                    </a:lnL>
                    <a:lnR w="12240">
                      <a:solidFill>
                        <a:srgbClr val="9BBB59"/>
                      </a:solidFill>
                    </a:lnR>
                    <a:lnT w="12240">
                      <a:solidFill>
                        <a:srgbClr val="9BBB59"/>
                      </a:solidFill>
                    </a:lnT>
                    <a:lnB w="12240">
                      <a:solidFill>
                        <a:srgbClr val="9BBB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roup 1"/>
          <p:cNvGrpSpPr/>
          <p:nvPr/>
        </p:nvGrpSpPr>
        <p:grpSpPr>
          <a:xfrm>
            <a:off x="934560" y="1737360"/>
            <a:ext cx="10503000" cy="4506480"/>
            <a:chOff x="934560" y="1737360"/>
            <a:chExt cx="10503000" cy="4506480"/>
          </a:xfrm>
        </p:grpSpPr>
        <p:sp>
          <p:nvSpPr>
            <p:cNvPr id="620" name="CustomShape 2"/>
            <p:cNvSpPr/>
            <p:nvPr/>
          </p:nvSpPr>
          <p:spPr>
            <a:xfrm>
              <a:off x="934560" y="5976000"/>
              <a:ext cx="10503000" cy="6120"/>
            </a:xfrm>
            <a:custGeom>
              <a:avLst/>
              <a:gdLst/>
              <a:ahLst/>
              <a:cxnLst/>
              <a:rect l="l" t="t" r="r" b="b"/>
              <a:pathLst>
                <a:path w="10693400" h="11429">
                  <a:moveTo>
                    <a:pt x="10693400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10693400" y="0"/>
                  </a:lnTo>
                  <a:lnTo>
                    <a:pt x="10693400" y="11163"/>
                  </a:lnTo>
                  <a:close/>
                </a:path>
              </a:pathLst>
            </a:custGeom>
            <a:solidFill>
              <a:srgbClr val="1B1B1B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621" name="object 7"/>
            <p:cNvPicPr/>
            <p:nvPr/>
          </p:nvPicPr>
          <p:blipFill>
            <a:blip r:embed="rId2"/>
            <a:stretch/>
          </p:blipFill>
          <p:spPr>
            <a:xfrm>
              <a:off x="7626960" y="1737360"/>
              <a:ext cx="2765520" cy="4506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22" name="CustomShape 3"/>
          <p:cNvSpPr/>
          <p:nvPr/>
        </p:nvSpPr>
        <p:spPr>
          <a:xfrm>
            <a:off x="540000" y="360000"/>
            <a:ext cx="6814080" cy="313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ТЕХНИЧЕСКОЕ ЗАДАНИЕ 3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ambria"/>
                <a:ea typeface="Cambria"/>
              </a:rPr>
              <a:t>          ПО НАПРАВЛЕНИЮ ФИНАНСОВАЯ ГРАМОТНОСТЬ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>
              <a:latin typeface="Arial"/>
            </a:endParaRPr>
          </a:p>
        </p:txBody>
      </p:sp>
      <p:sp>
        <p:nvSpPr>
          <p:cNvPr id="623" name="CustomShape 4"/>
          <p:cNvSpPr/>
          <p:nvPr/>
        </p:nvSpPr>
        <p:spPr>
          <a:xfrm>
            <a:off x="9632520" y="428760"/>
            <a:ext cx="1805040" cy="142452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ЗАЧЕМ?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CustomShape 1"/>
          <p:cNvSpPr/>
          <p:nvPr/>
        </p:nvSpPr>
        <p:spPr>
          <a:xfrm>
            <a:off x="1040760" y="430200"/>
            <a:ext cx="651636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 ЗАДАНИЕ 3</a:t>
            </a:r>
            <a:r>
              <a:rPr lang="ru-RU" sz="1800" b="0" strike="noStrike" spc="-1">
                <a:solidFill>
                  <a:srgbClr val="808080"/>
                </a:solidFill>
                <a:latin typeface="Georgia"/>
                <a:ea typeface="Cambria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25" name="CustomShape 2"/>
          <p:cNvSpPr/>
          <p:nvPr/>
        </p:nvSpPr>
        <p:spPr>
          <a:xfrm>
            <a:off x="925560" y="1367280"/>
            <a:ext cx="9953280" cy="5289840"/>
          </a:xfrm>
          <a:prstGeom prst="roundRect">
            <a:avLst>
              <a:gd name="adj" fmla="val 16667"/>
            </a:avLst>
          </a:prstGeom>
          <a:solidFill>
            <a:srgbClr val="FFDF79"/>
          </a:solidFill>
          <a:ln w="25560">
            <a:solidFill>
              <a:srgbClr val="FFDF7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Разработка авторского кейса по ФГ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( определение темы, класса и 5 заданий, объединенных данной темой)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Срок выполнения задания: 2 этапа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1. до 22/23</a:t>
            </a: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 сентября 2022 года - подбор материалов для кейса- характеристика авторской идеи, разработка одного-двух заданий, консультирование по характеристике заданий.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ОТПРАВИТЬ МАТЕРИАЛЫ КУРАТОРАМ </a:t>
            </a: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до 20 сентября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2. до 20 октября — подготовка выступления с презентация авторских кейсов на Итоговом вебинаре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ОТПРАВИТЬ МАТЕРИАЛЫ КУРАТОРАМ </a:t>
            </a: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до 15 октября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CustomShape 1"/>
          <p:cNvSpPr/>
          <p:nvPr/>
        </p:nvSpPr>
        <p:spPr>
          <a:xfrm>
            <a:off x="1118520" y="1739880"/>
            <a:ext cx="10035360" cy="4505400"/>
          </a:xfrm>
          <a:prstGeom prst="roundRect">
            <a:avLst>
              <a:gd name="adj" fmla="val 16667"/>
            </a:avLst>
          </a:prstGeom>
          <a:solidFill>
            <a:srgbClr val="9ECB7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457200" indent="-451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Документ </a:t>
            </a:r>
            <a:r>
              <a:rPr lang="en-US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Word</a:t>
            </a:r>
            <a:endParaRPr lang="ru-RU" sz="2800" b="0" strike="noStrike" spc="-1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Название документа</a:t>
            </a:r>
            <a:endParaRPr lang="ru-RU" sz="2800" b="0" strike="noStrike" spc="-1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Общие сведения о выполненной работе</a:t>
            </a:r>
            <a:endParaRPr lang="ru-RU" sz="2800" b="0" strike="noStrike" spc="-1">
              <a:latin typeface="Arial"/>
            </a:endParaRPr>
          </a:p>
          <a:p>
            <a:pPr marL="749880" lvl="1" indent="-451080">
              <a:lnSpc>
                <a:spcPct val="100000"/>
              </a:lnSpc>
              <a:buClr>
                <a:srgbClr val="000000"/>
              </a:buClr>
              <a:buFont typeface="StarSymbol"/>
              <a:buAutoNum type="alphaL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Формулировка заданий (не менее 5), объединенных одной темой</a:t>
            </a:r>
            <a:endParaRPr lang="ru-RU" sz="2800" b="0" strike="noStrike" spc="-1">
              <a:latin typeface="Arial"/>
            </a:endParaRPr>
          </a:p>
          <a:p>
            <a:pPr marL="749880" lvl="1" indent="-451080">
              <a:lnSpc>
                <a:spcPct val="100000"/>
              </a:lnSpc>
              <a:buClr>
                <a:srgbClr val="000000"/>
              </a:buClr>
              <a:buFont typeface="StarSymbol"/>
              <a:buAutoNum type="alphaL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Краткая характеристика заданий (в сооьвествии с предложенной табличной форме)</a:t>
            </a:r>
            <a:endParaRPr lang="ru-RU" sz="2800" b="0" strike="noStrike" spc="-1">
              <a:latin typeface="Arial"/>
            </a:endParaRPr>
          </a:p>
          <a:p>
            <a:pPr marL="749880" lvl="1" indent="-451080">
              <a:lnSpc>
                <a:spcPct val="100000"/>
              </a:lnSpc>
              <a:buClr>
                <a:srgbClr val="000000"/>
              </a:buClr>
              <a:buFont typeface="StarSymbol"/>
              <a:buAutoNum type="alphaLcPeriod"/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Система оценивания заданий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627" name="CustomShape 2"/>
          <p:cNvSpPr/>
          <p:nvPr/>
        </p:nvSpPr>
        <p:spPr>
          <a:xfrm>
            <a:off x="914400" y="515880"/>
            <a:ext cx="1023984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mbria"/>
                <a:ea typeface="Cambria"/>
              </a:rPr>
              <a:t>ОБЩИЕ ТРЕБОВАНИЯ К ОФОРМЛЕНИЮ ОТЧЁТА ПО ВЫПОЛНЕНИЮ технического задания 3  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CustomShape 1"/>
          <p:cNvSpPr/>
          <p:nvPr/>
        </p:nvSpPr>
        <p:spPr>
          <a:xfrm>
            <a:off x="1523880" y="1122480"/>
            <a:ext cx="9138600" cy="23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2"/>
          <p:cNvSpPr/>
          <p:nvPr/>
        </p:nvSpPr>
        <p:spPr>
          <a:xfrm>
            <a:off x="1523880" y="3602160"/>
            <a:ext cx="9138600" cy="164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30" name="object 2_1"/>
          <p:cNvPicPr/>
          <p:nvPr/>
        </p:nvPicPr>
        <p:blipFill>
          <a:blip r:embed="rId2"/>
          <a:stretch/>
        </p:blipFill>
        <p:spPr>
          <a:xfrm>
            <a:off x="0" y="0"/>
            <a:ext cx="12187080" cy="6851880"/>
          </a:xfrm>
          <a:prstGeom prst="rect">
            <a:avLst/>
          </a:prstGeom>
          <a:ln w="0">
            <a:noFill/>
          </a:ln>
        </p:spPr>
      </p:pic>
      <p:sp>
        <p:nvSpPr>
          <p:cNvPr id="631" name="CustomShape 3"/>
          <p:cNvSpPr/>
          <p:nvPr/>
        </p:nvSpPr>
        <p:spPr>
          <a:xfrm>
            <a:off x="1255320" y="1731600"/>
            <a:ext cx="9575640" cy="3642480"/>
          </a:xfrm>
          <a:prstGeom prst="rect">
            <a:avLst/>
          </a:prstGeom>
          <a:solidFill>
            <a:srgbClr val="729FC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6000" b="0" strike="noStrike" spc="-1">
                <a:solidFill>
                  <a:srgbClr val="343A40"/>
                </a:solidFill>
                <a:latin typeface="Cambria"/>
                <a:ea typeface="Cambria"/>
              </a:rPr>
              <a:t>СПАСИБО ЗА РАБОТУ, КОЛЛЕГИ!</a:t>
            </a:r>
            <a:endParaRPr lang="ru-RU" sz="6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CustomShape 1"/>
          <p:cNvSpPr/>
          <p:nvPr/>
        </p:nvSpPr>
        <p:spPr>
          <a:xfrm>
            <a:off x="2266920" y="3101400"/>
            <a:ext cx="6469200" cy="68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l"/>
            <a:r>
              <a:rPr lang="ru-RU" sz="4000" b="0" strike="noStrike" spc="-1" dirty="0">
                <a:solidFill>
                  <a:srgbClr val="000000"/>
                </a:solidFill>
                <a:latin typeface="Cambria"/>
                <a:ea typeface="Cambria"/>
              </a:rPr>
              <a:t>Ссылка на запись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8820000" y="1548720"/>
            <a:ext cx="3057120" cy="5108400"/>
          </a:xfrm>
          <a:prstGeom prst="roundRect">
            <a:avLst>
              <a:gd name="adj" fmla="val 16667"/>
            </a:avLst>
          </a:prstGeom>
          <a:solidFill>
            <a:srgbClr val="8DA9DB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Задание 3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43">
                <a:solidFill>
                  <a:srgbClr val="000000"/>
                </a:solidFill>
                <a:latin typeface="Cambria"/>
                <a:ea typeface="Cambria"/>
              </a:rPr>
              <a:t>Создать авторский кейс заданий по финансовой грамотности   формате PISA (не менее 5 заданий, объединенных одной темой)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4500000" y="712080"/>
            <a:ext cx="4137120" cy="5945040"/>
          </a:xfrm>
          <a:prstGeom prst="roundRect">
            <a:avLst>
              <a:gd name="adj" fmla="val 16667"/>
            </a:avLst>
          </a:prstGeom>
          <a:solidFill>
            <a:srgbClr val="FFDF7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 Задание 2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Проектирование рабочей программы урочной/внеурочной  деятельности  с использованием конструктора ИСРО РАО, с включением заданий PISA в образовательный процесс</a:t>
            </a:r>
            <a:endParaRPr lang="ru-RU" sz="2800" b="0" strike="noStrike" spc="-1"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2109"/>
              </a:spcBef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720000" y="720000"/>
            <a:ext cx="3589200" cy="5577120"/>
          </a:xfrm>
          <a:prstGeom prst="roundRect">
            <a:avLst>
              <a:gd name="adj" fmla="val 16667"/>
            </a:avLst>
          </a:prstGeom>
          <a:solidFill>
            <a:srgbClr val="9ECB7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Техническое Задание 1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mbria"/>
                <a:ea typeface="Cambria"/>
              </a:rPr>
              <a:t>Апробация заданий банка РЭШ для организации работы школьников в урочной /внеурочной деятельности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413" name="CustomShape 4"/>
          <p:cNvSpPr/>
          <p:nvPr/>
        </p:nvSpPr>
        <p:spPr>
          <a:xfrm>
            <a:off x="1014480" y="73080"/>
            <a:ext cx="10322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Cambria"/>
                <a:ea typeface="Cambria"/>
              </a:rPr>
              <a:t>ТЕХНИЧЕСКИЕ ЗАДАНИЯ (ТЗ) ПРОЕКТА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4642CF-D5AB-6B6D-1B3F-2265DEB6A64F}"/>
              </a:ext>
            </a:extLst>
          </p:cNvPr>
          <p:cNvSpPr txBox="1"/>
          <p:nvPr/>
        </p:nvSpPr>
        <p:spPr>
          <a:xfrm>
            <a:off x="3047134" y="2690336"/>
            <a:ext cx="60942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ссылка 1 группа </a:t>
            </a:r>
            <a:r>
              <a:rPr lang="ru-RU" b="0" i="0" u="none" strike="noStrike" dirty="0">
                <a:solidFill>
                  <a:srgbClr val="2C2D2E"/>
                </a:solidFill>
                <a:effectLst/>
                <a:latin typeface="Arial" panose="020B0604020202020204" pitchFamily="34" charset="0"/>
                <a:hlinkClick r:id="rId2"/>
              </a:rPr>
              <a:t>https://events.webinar.ru/event/1146959580/617402084</a:t>
            </a:r>
            <a:endParaRPr lang="ru-RU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ru-RU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62139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80000" y="3107880"/>
            <a:ext cx="10846080" cy="93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2"/>
          <p:cNvSpPr/>
          <p:nvPr/>
        </p:nvSpPr>
        <p:spPr>
          <a:xfrm>
            <a:off x="480240" y="3045240"/>
            <a:ext cx="8660520" cy="228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514440" indent="-513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3600" b="1" strike="noStrike" spc="-1">
                <a:solidFill>
                  <a:srgbClr val="000000"/>
                </a:solidFill>
                <a:latin typeface="Cambria"/>
                <a:ea typeface="Cambria"/>
              </a:rPr>
              <a:t>Краткий  анализ присланных материалов участников проекта «Образовательный лифт:ШНОР-2022»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Рисунок 415"/>
          <p:cNvPicPr/>
          <p:nvPr/>
        </p:nvPicPr>
        <p:blipFill>
          <a:blip r:embed="rId2"/>
          <a:srcRect l="7270" t="15703" r="35173" b="8189"/>
          <a:stretch/>
        </p:blipFill>
        <p:spPr>
          <a:xfrm>
            <a:off x="0" y="181440"/>
            <a:ext cx="7018200" cy="5218200"/>
          </a:xfrm>
          <a:prstGeom prst="rect">
            <a:avLst/>
          </a:prstGeom>
          <a:ln w="0">
            <a:noFill/>
          </a:ln>
        </p:spPr>
      </p:pic>
      <p:pic>
        <p:nvPicPr>
          <p:cNvPr id="417" name="Рисунок 416"/>
          <p:cNvPicPr/>
          <p:nvPr/>
        </p:nvPicPr>
        <p:blipFill>
          <a:blip r:embed="rId3"/>
          <a:srcRect l="23518" t="13067" r="23352" b="52833"/>
          <a:stretch/>
        </p:blipFill>
        <p:spPr>
          <a:xfrm>
            <a:off x="5580000" y="3780360"/>
            <a:ext cx="6478200" cy="2338200"/>
          </a:xfrm>
          <a:prstGeom prst="rect">
            <a:avLst/>
          </a:prstGeom>
          <a:ln w="0">
            <a:noFill/>
          </a:ln>
        </p:spPr>
      </p:pic>
      <p:sp>
        <p:nvSpPr>
          <p:cNvPr id="418" name="Line 1"/>
          <p:cNvSpPr/>
          <p:nvPr/>
        </p:nvSpPr>
        <p:spPr>
          <a:xfrm>
            <a:off x="6120000" y="2520000"/>
            <a:ext cx="1800000" cy="1440000"/>
          </a:xfrm>
          <a:prstGeom prst="line">
            <a:avLst/>
          </a:prstGeom>
          <a:ln w="12600">
            <a:solidFill>
              <a:srgbClr val="BF819E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9" name="Рисунок 418"/>
          <p:cNvPicPr/>
          <p:nvPr/>
        </p:nvPicPr>
        <p:blipFill>
          <a:blip r:embed="rId4"/>
          <a:srcRect l="11693" t="47195" r="39591" b="26562"/>
          <a:stretch/>
        </p:blipFill>
        <p:spPr>
          <a:xfrm>
            <a:off x="6847920" y="720000"/>
            <a:ext cx="5345280" cy="1619280"/>
          </a:xfrm>
          <a:prstGeom prst="rect">
            <a:avLst/>
          </a:prstGeom>
          <a:ln w="0">
            <a:noFill/>
          </a:ln>
        </p:spPr>
      </p:pic>
      <p:pic>
        <p:nvPicPr>
          <p:cNvPr id="420" name="Рисунок 419"/>
          <p:cNvPicPr/>
          <p:nvPr/>
        </p:nvPicPr>
        <p:blipFill>
          <a:blip r:embed="rId5"/>
          <a:srcRect l="16122" t="20945" r="24825" b="71188"/>
          <a:stretch/>
        </p:blipFill>
        <p:spPr>
          <a:xfrm>
            <a:off x="360000" y="5760000"/>
            <a:ext cx="5219280" cy="39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Рисунок 420"/>
          <p:cNvPicPr/>
          <p:nvPr/>
        </p:nvPicPr>
        <p:blipFill>
          <a:blip r:embed="rId2"/>
          <a:srcRect l="20557" t="26205" r="23352" b="16073"/>
          <a:stretch/>
        </p:blipFill>
        <p:spPr>
          <a:xfrm>
            <a:off x="360" y="180000"/>
            <a:ext cx="6838200" cy="3958200"/>
          </a:xfrm>
          <a:prstGeom prst="rect">
            <a:avLst/>
          </a:prstGeom>
          <a:ln w="0">
            <a:noFill/>
          </a:ln>
        </p:spPr>
      </p:pic>
      <p:pic>
        <p:nvPicPr>
          <p:cNvPr id="422" name="Рисунок 421"/>
          <p:cNvPicPr/>
          <p:nvPr/>
        </p:nvPicPr>
        <p:blipFill>
          <a:blip r:embed="rId3"/>
          <a:srcRect l="30900" t="20283" r="21880" b="50208"/>
          <a:stretch/>
        </p:blipFill>
        <p:spPr>
          <a:xfrm>
            <a:off x="4320000" y="3960000"/>
            <a:ext cx="7738200" cy="2720520"/>
          </a:xfrm>
          <a:prstGeom prst="rect">
            <a:avLst/>
          </a:prstGeom>
          <a:ln w="0">
            <a:noFill/>
          </a:ln>
        </p:spPr>
      </p:pic>
      <p:sp>
        <p:nvSpPr>
          <p:cNvPr id="423" name="Line 1"/>
          <p:cNvSpPr/>
          <p:nvPr/>
        </p:nvSpPr>
        <p:spPr>
          <a:xfrm>
            <a:off x="6300000" y="1260000"/>
            <a:ext cx="2160000" cy="2700000"/>
          </a:xfrm>
          <a:prstGeom prst="line">
            <a:avLst/>
          </a:prstGeom>
          <a:ln w="19080">
            <a:solidFill>
              <a:srgbClr val="BF819E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4" name="Рисунок 423"/>
          <p:cNvPicPr/>
          <p:nvPr/>
        </p:nvPicPr>
        <p:blipFill>
          <a:blip r:embed="rId4"/>
          <a:srcRect l="16122" t="20945" r="24825" b="71188"/>
          <a:stretch/>
        </p:blipFill>
        <p:spPr>
          <a:xfrm>
            <a:off x="6840360" y="688680"/>
            <a:ext cx="5219280" cy="39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Рисунок 424"/>
          <p:cNvPicPr/>
          <p:nvPr/>
        </p:nvPicPr>
        <p:blipFill>
          <a:blip r:embed="rId2"/>
          <a:srcRect l="22037" t="36703" r="21880" b="5561"/>
          <a:stretch/>
        </p:blipFill>
        <p:spPr>
          <a:xfrm>
            <a:off x="180000" y="180000"/>
            <a:ext cx="6838200" cy="3958200"/>
          </a:xfrm>
          <a:prstGeom prst="rect">
            <a:avLst/>
          </a:prstGeom>
          <a:ln w="0">
            <a:noFill/>
          </a:ln>
        </p:spPr>
      </p:pic>
      <p:pic>
        <p:nvPicPr>
          <p:cNvPr id="426" name="Рисунок 425"/>
          <p:cNvPicPr/>
          <p:nvPr/>
        </p:nvPicPr>
        <p:blipFill>
          <a:blip r:embed="rId3"/>
          <a:srcRect l="30900" t="18331" r="15970" b="13438"/>
          <a:stretch/>
        </p:blipFill>
        <p:spPr>
          <a:xfrm>
            <a:off x="5713920" y="2160000"/>
            <a:ext cx="6478200" cy="4678200"/>
          </a:xfrm>
          <a:prstGeom prst="rect">
            <a:avLst/>
          </a:prstGeom>
          <a:ln w="0">
            <a:noFill/>
          </a:ln>
        </p:spPr>
      </p:pic>
      <p:sp>
        <p:nvSpPr>
          <p:cNvPr id="427" name="Line 1"/>
          <p:cNvSpPr/>
          <p:nvPr/>
        </p:nvSpPr>
        <p:spPr>
          <a:xfrm>
            <a:off x="6480000" y="1620000"/>
            <a:ext cx="1440000" cy="900000"/>
          </a:xfrm>
          <a:prstGeom prst="line">
            <a:avLst/>
          </a:prstGeom>
          <a:ln w="12600">
            <a:solidFill>
              <a:srgbClr val="BF819E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8" name="Рисунок 427"/>
          <p:cNvPicPr/>
          <p:nvPr/>
        </p:nvPicPr>
        <p:blipFill>
          <a:blip r:embed="rId4"/>
          <a:srcRect l="16122" t="20945" r="24825" b="71188"/>
          <a:stretch/>
        </p:blipFill>
        <p:spPr>
          <a:xfrm>
            <a:off x="360360" y="5760360"/>
            <a:ext cx="5219280" cy="39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4289</TotalTime>
  <Words>1481</Words>
  <Application>Microsoft Office PowerPoint</Application>
  <PresentationFormat>Произвольный</PresentationFormat>
  <Paragraphs>254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50</vt:i4>
      </vt:variant>
    </vt:vector>
  </HeadingPairs>
  <TitlesOfParts>
    <vt:vector size="68" baseType="lpstr">
      <vt:lpstr>Arial</vt:lpstr>
      <vt:lpstr>Calibri</vt:lpstr>
      <vt:lpstr>Cambria</vt:lpstr>
      <vt:lpstr>Georgia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dc:description/>
  <cp:lastModifiedBy>Кальсина Екатерина Александровна</cp:lastModifiedBy>
  <cp:revision>39</cp:revision>
  <dcterms:created xsi:type="dcterms:W3CDTF">2022-04-18T10:52:30Z</dcterms:created>
  <dcterms:modified xsi:type="dcterms:W3CDTF">2022-09-12T06:55:18Z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28</vt:i4>
  </property>
</Properties>
</file>