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webinar.ru/51207185/1858067970/record-new/538090125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523520" y="1122840"/>
            <a:ext cx="9138960" cy="23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1523520" y="3602160"/>
            <a:ext cx="9138960" cy="16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6" name="object 2"/>
          <p:cNvPicPr/>
          <p:nvPr/>
        </p:nvPicPr>
        <p:blipFill>
          <a:blip r:embed="rId2"/>
          <a:stretch/>
        </p:blipFill>
        <p:spPr>
          <a:xfrm>
            <a:off x="0" y="360"/>
            <a:ext cx="12187080" cy="6852600"/>
          </a:xfrm>
          <a:prstGeom prst="rect">
            <a:avLst/>
          </a:prstGeom>
          <a:ln w="0">
            <a:noFill/>
          </a:ln>
        </p:spPr>
      </p:pic>
      <p:sp>
        <p:nvSpPr>
          <p:cNvPr id="117" name="CustomShape 3"/>
          <p:cNvSpPr/>
          <p:nvPr/>
        </p:nvSpPr>
        <p:spPr>
          <a:xfrm>
            <a:off x="1188720" y="1021680"/>
            <a:ext cx="9576000" cy="4708800"/>
          </a:xfrm>
          <a:prstGeom prst="rect">
            <a:avLst/>
          </a:prstGeom>
          <a:solidFill>
            <a:schemeClr val="tx2">
              <a:lumMod val="7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4"/>
          <p:cNvSpPr/>
          <p:nvPr/>
        </p:nvSpPr>
        <p:spPr>
          <a:xfrm>
            <a:off x="1944000" y="1600560"/>
            <a:ext cx="8197920" cy="429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Cambria"/>
                <a:ea typeface="Cambria"/>
              </a:rPr>
              <a:t>КОНСУЛЬТАЦИОННЫЙ  ВЕБИНАР №3  ДЛЯ УЧИТЕЛЕЙ ОБЩЕСТВОЗНАНИЯ- УЧАСТНИКОВ ПРОЕКТА «ОБРАЗОВАТЕЛЬНЫЙ ЛИФТ</a:t>
            </a:r>
            <a:r>
              <a:rPr lang="ru-RU" sz="4400" b="1" strike="noStrike" spc="-1">
                <a:solidFill>
                  <a:srgbClr val="FFFFFF"/>
                </a:solidFill>
                <a:latin typeface="Cambria"/>
                <a:ea typeface="Cambria"/>
              </a:rPr>
              <a:t>: ШНОР-2022» 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FFFF"/>
                </a:solidFill>
                <a:latin typeface="Cambria"/>
                <a:ea typeface="Cambria"/>
              </a:rPr>
              <a:t>30 сентября 2022г.</a:t>
            </a:r>
            <a:endParaRPr lang="ru-RU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7" name="Рисунок 4_3" descr="Изображение выглядит как стол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471960" y="0"/>
            <a:ext cx="11310120" cy="6735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0" name="Рисунок 4_4" descr="Изображение выглядит как стол"/>
          <p:cNvPicPr/>
          <p:nvPr/>
        </p:nvPicPr>
        <p:blipFill>
          <a:blip r:embed="rId2"/>
          <a:stretch/>
        </p:blipFill>
        <p:spPr>
          <a:xfrm>
            <a:off x="1143000" y="428760"/>
            <a:ext cx="9524160" cy="5985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3" name="Рисунок 4_5" descr="Изображение выглядит как текст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502920" y="198000"/>
            <a:ext cx="10682640" cy="640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Calibri Light"/>
              </a:rPr>
              <a:t>Характеристика задания №1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175" name="Объект 4_1" descr="Изображение выглядит как текст"/>
          <p:cNvPicPr/>
          <p:nvPr/>
        </p:nvPicPr>
        <p:blipFill>
          <a:blip r:embed="rId2"/>
          <a:stretch/>
        </p:blipFill>
        <p:spPr>
          <a:xfrm>
            <a:off x="731520" y="1690560"/>
            <a:ext cx="10728360" cy="480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Рисунок 175"/>
          <p:cNvPicPr/>
          <p:nvPr/>
        </p:nvPicPr>
        <p:blipFill>
          <a:blip r:embed="rId2"/>
          <a:srcRect l="29488" t="20945" r="32130" b="29186"/>
          <a:stretch/>
        </p:blipFill>
        <p:spPr>
          <a:xfrm>
            <a:off x="0" y="180360"/>
            <a:ext cx="8866800" cy="647928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176"/>
          <p:cNvPicPr/>
          <p:nvPr/>
        </p:nvPicPr>
        <p:blipFill>
          <a:blip r:embed="rId3"/>
          <a:srcRect l="32441" t="41946" r="32130" b="16063"/>
          <a:stretch/>
        </p:blipFill>
        <p:spPr>
          <a:xfrm>
            <a:off x="6659640" y="1080000"/>
            <a:ext cx="5400000" cy="3599640"/>
          </a:xfrm>
          <a:prstGeom prst="rect">
            <a:avLst/>
          </a:prstGeom>
          <a:ln w="0"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6300000" y="1440000"/>
            <a:ext cx="359640" cy="359640"/>
          </a:xfrm>
          <a:prstGeom prst="smileyFace">
            <a:avLst>
              <a:gd name="adj" fmla="val 9282"/>
            </a:avLst>
          </a:prstGeom>
          <a:solidFill>
            <a:srgbClr val="729FCF"/>
          </a:solidFill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"/>
          <p:cNvSpPr/>
          <p:nvPr/>
        </p:nvSpPr>
        <p:spPr>
          <a:xfrm>
            <a:off x="6300000" y="2340000"/>
            <a:ext cx="359640" cy="359640"/>
          </a:xfrm>
          <a:prstGeom prst="smileyFace">
            <a:avLst>
              <a:gd name="adj" fmla="val 9282"/>
            </a:avLst>
          </a:prstGeom>
          <a:solidFill>
            <a:srgbClr val="729FCF"/>
          </a:solidFill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Рисунок 179"/>
          <p:cNvPicPr/>
          <p:nvPr/>
        </p:nvPicPr>
        <p:blipFill>
          <a:blip r:embed="rId2"/>
          <a:srcRect l="32441" t="41946" r="32130" b="16063"/>
          <a:stretch/>
        </p:blipFill>
        <p:spPr>
          <a:xfrm>
            <a:off x="0" y="540000"/>
            <a:ext cx="8910360" cy="5939640"/>
          </a:xfrm>
          <a:prstGeom prst="rect">
            <a:avLst/>
          </a:prstGeom>
          <a:ln w="0">
            <a:noFill/>
          </a:ln>
        </p:spPr>
      </p:pic>
      <p:pic>
        <p:nvPicPr>
          <p:cNvPr id="181" name="Рисунок 323_0"/>
          <p:cNvPicPr/>
          <p:nvPr/>
        </p:nvPicPr>
        <p:blipFill>
          <a:blip r:embed="rId3"/>
          <a:srcRect l="39096" t="44605" r="34073" b="22310"/>
          <a:stretch/>
        </p:blipFill>
        <p:spPr>
          <a:xfrm>
            <a:off x="7609320" y="538560"/>
            <a:ext cx="4589280" cy="3601080"/>
          </a:xfrm>
          <a:prstGeom prst="rect">
            <a:avLst/>
          </a:prstGeom>
          <a:ln w="0">
            <a:noFill/>
          </a:ln>
        </p:spPr>
      </p:pic>
      <p:sp>
        <p:nvSpPr>
          <p:cNvPr id="182" name="Line 1"/>
          <p:cNvSpPr/>
          <p:nvPr/>
        </p:nvSpPr>
        <p:spPr>
          <a:xfrm flipH="1" flipV="1">
            <a:off x="2520000" y="1800000"/>
            <a:ext cx="8460000" cy="1080000"/>
          </a:xfrm>
          <a:prstGeom prst="line">
            <a:avLst/>
          </a:prstGeom>
          <a:ln w="126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8687880" y="4140000"/>
            <a:ext cx="3503880" cy="2699640"/>
          </a:xfrm>
          <a:prstGeom prst="rect">
            <a:avLst/>
          </a:prstGeom>
          <a:solidFill>
            <a:srgbClr val="069A2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3"/>
          <p:cNvSpPr/>
          <p:nvPr/>
        </p:nvSpPr>
        <p:spPr>
          <a:xfrm>
            <a:off x="8687880" y="4140000"/>
            <a:ext cx="3551760" cy="302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ФОРМА ответа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с выбором одного ответа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(простой выбор);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на множественный выбор;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на  множественный выбор,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выбрать по ряду позиций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(«Верно» или «Неверно»)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на установление соответствия;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с кратким ответом (в том числе,предполагающие математические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вычисления);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с развернутыми ответами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85" name="Line 4"/>
          <p:cNvSpPr/>
          <p:nvPr/>
        </p:nvSpPr>
        <p:spPr>
          <a:xfrm flipH="1" flipV="1">
            <a:off x="3060000" y="1080000"/>
            <a:ext cx="5580000" cy="1800000"/>
          </a:xfrm>
          <a:prstGeom prst="line">
            <a:avLst/>
          </a:prstGeom>
          <a:ln w="126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Рисунок 185"/>
          <p:cNvPicPr/>
          <p:nvPr/>
        </p:nvPicPr>
        <p:blipFill>
          <a:blip r:embed="rId2"/>
          <a:srcRect l="30965" t="20945" r="33606" b="16063"/>
          <a:stretch/>
        </p:blipFill>
        <p:spPr>
          <a:xfrm>
            <a:off x="360" y="360"/>
            <a:ext cx="6839280" cy="6839280"/>
          </a:xfrm>
          <a:prstGeom prst="rect">
            <a:avLst/>
          </a:prstGeom>
          <a:ln w="0">
            <a:noFill/>
          </a:ln>
        </p:spPr>
      </p:pic>
      <p:pic>
        <p:nvPicPr>
          <p:cNvPr id="187" name="Рисунок 186"/>
          <p:cNvPicPr/>
          <p:nvPr/>
        </p:nvPicPr>
        <p:blipFill>
          <a:blip r:embed="rId3"/>
          <a:srcRect l="13248" t="31444" r="70520" b="10810"/>
          <a:stretch/>
        </p:blipFill>
        <p:spPr>
          <a:xfrm>
            <a:off x="6661080" y="3600000"/>
            <a:ext cx="1618560" cy="3237840"/>
          </a:xfrm>
          <a:prstGeom prst="rect">
            <a:avLst/>
          </a:prstGeom>
          <a:ln w="0">
            <a:noFill/>
          </a:ln>
        </p:spPr>
      </p:pic>
      <p:pic>
        <p:nvPicPr>
          <p:cNvPr id="188" name="Рисунок 323_1"/>
          <p:cNvPicPr/>
          <p:nvPr/>
        </p:nvPicPr>
        <p:blipFill>
          <a:blip r:embed="rId4"/>
          <a:srcRect l="39096" t="44605" r="34073" b="22310"/>
          <a:stretch/>
        </p:blipFill>
        <p:spPr>
          <a:xfrm>
            <a:off x="7560000" y="0"/>
            <a:ext cx="4589280" cy="3601080"/>
          </a:xfrm>
          <a:prstGeom prst="rect">
            <a:avLst/>
          </a:prstGeom>
          <a:ln w="0"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8460000" y="3601440"/>
            <a:ext cx="3551760" cy="313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ФОРМА ответа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с выбором одного ответа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(простой выбор);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на множественный выбор;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на  множественный выбор,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выбрать по ряду позиций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(«Верно» или «Неверно», «Да»/ «Нет»)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на установление соответствия;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с кратким ответом (в том числе,предполагающие математические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вычисления);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с развернутыми ответами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- задания на выделение фрагмента текста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Рисунок 189"/>
          <p:cNvPicPr/>
          <p:nvPr/>
        </p:nvPicPr>
        <p:blipFill>
          <a:blip r:embed="rId2"/>
          <a:srcRect l="32437" t="60619" r="32126" b="11486"/>
          <a:stretch/>
        </p:blipFill>
        <p:spPr>
          <a:xfrm>
            <a:off x="360" y="180000"/>
            <a:ext cx="6911280" cy="3059640"/>
          </a:xfrm>
          <a:prstGeom prst="rect">
            <a:avLst/>
          </a:prstGeom>
          <a:ln w="0">
            <a:noFill/>
          </a:ln>
        </p:spPr>
      </p:pic>
      <p:pic>
        <p:nvPicPr>
          <p:cNvPr id="191" name="Рисунок 190"/>
          <p:cNvPicPr/>
          <p:nvPr/>
        </p:nvPicPr>
        <p:blipFill>
          <a:blip r:embed="rId2"/>
          <a:srcRect l="32437" t="34065" r="33488" b="39682"/>
          <a:stretch/>
        </p:blipFill>
        <p:spPr>
          <a:xfrm>
            <a:off x="6660000" y="2160360"/>
            <a:ext cx="5399640" cy="2339640"/>
          </a:xfrm>
          <a:prstGeom prst="rect">
            <a:avLst/>
          </a:prstGeom>
          <a:ln w="0">
            <a:noFill/>
          </a:ln>
        </p:spPr>
      </p:pic>
      <p:pic>
        <p:nvPicPr>
          <p:cNvPr id="192" name="Рисунок 191"/>
          <p:cNvPicPr/>
          <p:nvPr/>
        </p:nvPicPr>
        <p:blipFill>
          <a:blip r:embed="rId2"/>
          <a:srcRect l="32437" t="13372" r="35085" b="65624"/>
          <a:stretch/>
        </p:blipFill>
        <p:spPr>
          <a:xfrm>
            <a:off x="6748200" y="180000"/>
            <a:ext cx="5443920" cy="1979640"/>
          </a:xfrm>
          <a:prstGeom prst="rect">
            <a:avLst/>
          </a:prstGeom>
          <a:ln w="0">
            <a:noFill/>
          </a:ln>
        </p:spPr>
      </p:pic>
      <p:pic>
        <p:nvPicPr>
          <p:cNvPr id="193" name="Рисунок 192"/>
          <p:cNvPicPr/>
          <p:nvPr/>
        </p:nvPicPr>
        <p:blipFill>
          <a:blip r:embed="rId3"/>
          <a:srcRect l="32437" t="60311" r="33602" b="12511"/>
          <a:stretch/>
        </p:blipFill>
        <p:spPr>
          <a:xfrm>
            <a:off x="180000" y="3240360"/>
            <a:ext cx="6397920" cy="287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Рисунок 193"/>
          <p:cNvPicPr/>
          <p:nvPr/>
        </p:nvPicPr>
        <p:blipFill>
          <a:blip r:embed="rId2"/>
          <a:srcRect l="32437" t="36689" r="32126" b="16059"/>
          <a:stretch/>
        </p:blipFill>
        <p:spPr>
          <a:xfrm>
            <a:off x="180360" y="180000"/>
            <a:ext cx="8640360" cy="6480000"/>
          </a:xfrm>
          <a:prstGeom prst="rect">
            <a:avLst/>
          </a:prstGeom>
          <a:ln w="0">
            <a:noFill/>
          </a:ln>
        </p:spPr>
      </p:pic>
      <p:pic>
        <p:nvPicPr>
          <p:cNvPr id="195" name="Рисунок 194"/>
          <p:cNvPicPr/>
          <p:nvPr/>
        </p:nvPicPr>
        <p:blipFill>
          <a:blip r:embed="rId3"/>
          <a:srcRect l="13248" t="31444" r="70520" b="10810"/>
          <a:stretch/>
        </p:blipFill>
        <p:spPr>
          <a:xfrm>
            <a:off x="8820720" y="358920"/>
            <a:ext cx="2340000" cy="4681080"/>
          </a:xfrm>
          <a:prstGeom prst="rect">
            <a:avLst/>
          </a:prstGeom>
          <a:ln w="0">
            <a:noFill/>
          </a:ln>
        </p:spPr>
      </p:pic>
      <p:sp>
        <p:nvSpPr>
          <p:cNvPr id="196" name="CustomShape 1"/>
          <p:cNvSpPr/>
          <p:nvPr/>
        </p:nvSpPr>
        <p:spPr>
          <a:xfrm>
            <a:off x="11340000" y="2700000"/>
            <a:ext cx="359640" cy="359640"/>
          </a:xfrm>
          <a:prstGeom prst="smileyFace">
            <a:avLst>
              <a:gd name="adj" fmla="val 9282"/>
            </a:avLst>
          </a:prstGeom>
          <a:solidFill>
            <a:srgbClr val="729FCF"/>
          </a:solidFill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2"/>
          <p:cNvSpPr/>
          <p:nvPr/>
        </p:nvSpPr>
        <p:spPr>
          <a:xfrm>
            <a:off x="11340000" y="4140000"/>
            <a:ext cx="359640" cy="359640"/>
          </a:xfrm>
          <a:prstGeom prst="smileyFace">
            <a:avLst>
              <a:gd name="adj" fmla="val 9282"/>
            </a:avLst>
          </a:prstGeom>
          <a:solidFill>
            <a:srgbClr val="729FCF"/>
          </a:solidFill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609480" y="221400"/>
            <a:ext cx="10968840" cy="12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Характеристика задания: форма ответа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609480" y="1604880"/>
            <a:ext cx="10968840" cy="397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3"/>
          <p:cNvSpPr/>
          <p:nvPr/>
        </p:nvSpPr>
        <p:spPr>
          <a:xfrm>
            <a:off x="8903880" y="5085000"/>
            <a:ext cx="1438200" cy="1258560"/>
          </a:xfrm>
          <a:prstGeom prst="smileyFace">
            <a:avLst>
              <a:gd name="adj" fmla="val 9282"/>
            </a:avLst>
          </a:prstGeom>
          <a:solidFill>
            <a:srgbClr val="FFFFA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 rot="20470800">
            <a:off x="9240840" y="1397160"/>
            <a:ext cx="2698200" cy="1203840"/>
          </a:xfrm>
          <a:prstGeom prst="wedgeRoundRectCallout">
            <a:avLst>
              <a:gd name="adj1" fmla="val -31643"/>
              <a:gd name="adj2" fmla="val 158333"/>
              <a:gd name="adj3" fmla="val 16667"/>
            </a:avLst>
          </a:prstGeom>
          <a:solidFill>
            <a:srgbClr val="FFFFA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Определите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Форму ответа/формат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задания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1043640" y="1125720"/>
            <a:ext cx="7859520" cy="5217840"/>
          </a:xfrm>
          <a:prstGeom prst="rect">
            <a:avLst/>
          </a:prstGeom>
          <a:solidFill>
            <a:srgbClr val="468A1A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6"/>
          <p:cNvSpPr/>
          <p:nvPr/>
        </p:nvSpPr>
        <p:spPr>
          <a:xfrm>
            <a:off x="1355400" y="1279080"/>
            <a:ext cx="5329800" cy="556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ФОРМА ответа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с выбором одного ответа (простой выбор);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на множественный выбор;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на комплексный множественный выбор, предполагающие выбрать по ряду позиций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 (утверждений) один из ответов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(«Верно» или «Неверно», «Да» или «Нет» и т.п.);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на установление соответствия;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на установление последовательности;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на выделение фрагмента текста;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с кратким ответом (в том числе, предполагающие математические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вычисления);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комплексные задания на выбор ответа и его развернутое объяснение</a:t>
            </a:r>
            <a:r>
              <a:rPr lang="ru-RU" sz="16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с развернутыми ответами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905040" y="2592360"/>
            <a:ext cx="10033200" cy="374400"/>
          </a:xfrm>
          <a:prstGeom prst="roundRect">
            <a:avLst>
              <a:gd name="adj" fmla="val 16667"/>
            </a:avLst>
          </a:prstGeom>
          <a:solidFill>
            <a:srgbClr val="7E002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180000" y="120960"/>
            <a:ext cx="11874960" cy="252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Cambria"/>
              </a:rPr>
              <a:t>                              </a:t>
            </a:r>
            <a:r>
              <a:rPr lang="ru-RU" sz="3200" b="1" strike="noStrike" spc="-1">
                <a:solidFill>
                  <a:srgbClr val="000000"/>
                </a:solidFill>
                <a:latin typeface="Cambria"/>
                <a:ea typeface="Cambria"/>
              </a:rPr>
              <a:t>РУКОВОДИТЕЛИ НАПРАВЛЕНИЯ: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mbria"/>
                <a:ea typeface="Cambria"/>
              </a:rPr>
              <a:t>1 группа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905040" y="4237200"/>
            <a:ext cx="10033200" cy="374400"/>
          </a:xfrm>
          <a:prstGeom prst="roundRect">
            <a:avLst>
              <a:gd name="adj" fmla="val 16667"/>
            </a:avLst>
          </a:prstGeom>
          <a:solidFill>
            <a:srgbClr val="7E002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1440000" y="3107520"/>
            <a:ext cx="9030240" cy="94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Женина Л. В.  - 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доцент, кандидат исторических наук, зав.кафедры общего образования ЦНППМПР ИРО ПК 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991080" y="4843440"/>
            <a:ext cx="9946800" cy="51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6"/>
          <p:cNvSpPr/>
          <p:nvPr/>
        </p:nvSpPr>
        <p:spPr>
          <a:xfrm>
            <a:off x="180000" y="3107880"/>
            <a:ext cx="10844640" cy="93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Рисунок 203"/>
          <p:cNvPicPr/>
          <p:nvPr/>
        </p:nvPicPr>
        <p:blipFill>
          <a:blip r:embed="rId2"/>
          <a:srcRect l="32478" t="14373" r="32482" b="17480"/>
          <a:stretch/>
        </p:blipFill>
        <p:spPr>
          <a:xfrm>
            <a:off x="228240" y="74160"/>
            <a:ext cx="6431760" cy="6775560"/>
          </a:xfrm>
          <a:prstGeom prst="rect">
            <a:avLst/>
          </a:prstGeom>
          <a:ln w="0">
            <a:noFill/>
          </a:ln>
        </p:spPr>
      </p:pic>
      <p:pic>
        <p:nvPicPr>
          <p:cNvPr id="205" name="Рисунок 204"/>
          <p:cNvPicPr/>
          <p:nvPr/>
        </p:nvPicPr>
        <p:blipFill>
          <a:blip r:embed="rId3"/>
          <a:srcRect l="13248" t="31444" r="70520" b="10810"/>
          <a:stretch/>
        </p:blipFill>
        <p:spPr>
          <a:xfrm>
            <a:off x="7380000" y="1260000"/>
            <a:ext cx="2340000" cy="468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523520" y="1122840"/>
            <a:ext cx="9138960" cy="23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2"/>
          <p:cNvSpPr/>
          <p:nvPr/>
        </p:nvSpPr>
        <p:spPr>
          <a:xfrm>
            <a:off x="1523520" y="3602160"/>
            <a:ext cx="9138960" cy="16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8" name="object 2_0"/>
          <p:cNvPicPr/>
          <p:nvPr/>
        </p:nvPicPr>
        <p:blipFill>
          <a:blip r:embed="rId2"/>
          <a:stretch/>
        </p:blipFill>
        <p:spPr>
          <a:xfrm>
            <a:off x="0" y="360"/>
            <a:ext cx="12187080" cy="6852600"/>
          </a:xfrm>
          <a:prstGeom prst="rect">
            <a:avLst/>
          </a:prstGeom>
          <a:ln w="0">
            <a:noFill/>
          </a:ln>
        </p:spPr>
      </p:pic>
      <p:sp>
        <p:nvSpPr>
          <p:cNvPr id="209" name="CustomShape 3"/>
          <p:cNvSpPr/>
          <p:nvPr/>
        </p:nvSpPr>
        <p:spPr>
          <a:xfrm>
            <a:off x="1255320" y="1731960"/>
            <a:ext cx="9576000" cy="3643560"/>
          </a:xfrm>
          <a:prstGeom prst="rect">
            <a:avLst/>
          </a:prstGeom>
          <a:solidFill>
            <a:srgbClr val="FFDF79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4"/>
          <p:cNvSpPr/>
          <p:nvPr/>
        </p:nvSpPr>
        <p:spPr>
          <a:xfrm>
            <a:off x="1620000" y="1944360"/>
            <a:ext cx="9042480" cy="411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u="sng" strike="noStrike" spc="-1">
                <a:solidFill>
                  <a:srgbClr val="000000"/>
                </a:solidFill>
                <a:uFillTx/>
                <a:latin typeface="Cambria"/>
                <a:ea typeface="Cambria"/>
              </a:rPr>
              <a:t>Номинация «Пробный кейс заданий»:</a:t>
            </a:r>
            <a:r>
              <a:rPr lang="ru-RU" sz="5400" b="1" strike="noStrike" spc="-1">
                <a:solidFill>
                  <a:srgbClr val="000000"/>
                </a:solidFill>
                <a:latin typeface="Cambria"/>
                <a:ea typeface="Cambria"/>
              </a:rPr>
              <a:t> идея /контекст ситуации и 5 заданий к кейсу</a:t>
            </a:r>
            <a:endParaRPr lang="ru-RU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210"/>
          <p:cNvPicPr/>
          <p:nvPr/>
        </p:nvPicPr>
        <p:blipFill>
          <a:blip r:embed="rId2"/>
          <a:srcRect l="32441" t="20945" r="32130" b="10810"/>
          <a:stretch/>
        </p:blipFill>
        <p:spPr>
          <a:xfrm>
            <a:off x="360" y="360"/>
            <a:ext cx="6299280" cy="6824160"/>
          </a:xfrm>
          <a:prstGeom prst="rect">
            <a:avLst/>
          </a:prstGeom>
          <a:ln w="0">
            <a:noFill/>
          </a:ln>
        </p:spPr>
      </p:pic>
      <p:pic>
        <p:nvPicPr>
          <p:cNvPr id="212" name="Рисунок 211"/>
          <p:cNvPicPr/>
          <p:nvPr/>
        </p:nvPicPr>
        <p:blipFill>
          <a:blip r:embed="rId3"/>
          <a:srcRect l="32441" t="64374" r="32130" b="10810"/>
          <a:stretch/>
        </p:blipFill>
        <p:spPr>
          <a:xfrm>
            <a:off x="6120000" y="2340000"/>
            <a:ext cx="5939640" cy="2339640"/>
          </a:xfrm>
          <a:prstGeom prst="rect">
            <a:avLst/>
          </a:prstGeom>
          <a:ln w="0">
            <a:noFill/>
          </a:ln>
        </p:spPr>
      </p:pic>
      <p:pic>
        <p:nvPicPr>
          <p:cNvPr id="213" name="Рисунок 212"/>
          <p:cNvPicPr/>
          <p:nvPr/>
        </p:nvPicPr>
        <p:blipFill>
          <a:blip r:embed="rId3"/>
          <a:srcRect l="32441" t="26194" r="32130" b="52812"/>
          <a:stretch/>
        </p:blipFill>
        <p:spPr>
          <a:xfrm>
            <a:off x="6120000" y="180360"/>
            <a:ext cx="5939640" cy="197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Рисунок 213"/>
          <p:cNvPicPr/>
          <p:nvPr/>
        </p:nvPicPr>
        <p:blipFill>
          <a:blip r:embed="rId2"/>
          <a:srcRect l="30965" t="20945" r="32130" b="13438"/>
          <a:stretch/>
        </p:blipFill>
        <p:spPr>
          <a:xfrm>
            <a:off x="360360" y="180360"/>
            <a:ext cx="6479280" cy="6479280"/>
          </a:xfrm>
          <a:prstGeom prst="rect">
            <a:avLst/>
          </a:prstGeom>
          <a:ln w="0">
            <a:noFill/>
          </a:ln>
        </p:spPr>
      </p:pic>
      <p:pic>
        <p:nvPicPr>
          <p:cNvPr id="215" name="Рисунок 214"/>
          <p:cNvPicPr/>
          <p:nvPr/>
        </p:nvPicPr>
        <p:blipFill>
          <a:blip r:embed="rId3"/>
          <a:srcRect l="32441" t="41946" r="36559" b="37064"/>
          <a:stretch/>
        </p:blipFill>
        <p:spPr>
          <a:xfrm>
            <a:off x="6480000" y="1080000"/>
            <a:ext cx="5670360" cy="21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Рисунок 215"/>
          <p:cNvPicPr/>
          <p:nvPr/>
        </p:nvPicPr>
        <p:blipFill>
          <a:blip r:embed="rId2"/>
          <a:srcRect l="32441" t="20945" r="32130" b="10810"/>
          <a:stretch/>
        </p:blipFill>
        <p:spPr>
          <a:xfrm>
            <a:off x="360" y="360"/>
            <a:ext cx="6299280" cy="6824160"/>
          </a:xfrm>
          <a:prstGeom prst="rect">
            <a:avLst/>
          </a:prstGeom>
          <a:ln w="0">
            <a:noFill/>
          </a:ln>
        </p:spPr>
      </p:pic>
      <p:pic>
        <p:nvPicPr>
          <p:cNvPr id="217" name="Рисунок 216"/>
          <p:cNvPicPr/>
          <p:nvPr/>
        </p:nvPicPr>
        <p:blipFill>
          <a:blip r:embed="rId3"/>
          <a:srcRect l="32441" t="26194" r="32130" b="66184"/>
          <a:stretch/>
        </p:blipFill>
        <p:spPr>
          <a:xfrm>
            <a:off x="6120000" y="180720"/>
            <a:ext cx="5939640" cy="718560"/>
          </a:xfrm>
          <a:prstGeom prst="rect">
            <a:avLst/>
          </a:prstGeom>
          <a:ln w="0">
            <a:noFill/>
          </a:ln>
        </p:spPr>
      </p:pic>
      <p:pic>
        <p:nvPicPr>
          <p:cNvPr id="218" name="Рисунок 217"/>
          <p:cNvPicPr/>
          <p:nvPr/>
        </p:nvPicPr>
        <p:blipFill>
          <a:blip r:embed="rId4"/>
          <a:srcRect l="13248" t="31444" r="70520" b="10810"/>
          <a:stretch/>
        </p:blipFill>
        <p:spPr>
          <a:xfrm>
            <a:off x="6480000" y="1440000"/>
            <a:ext cx="1618920" cy="3238200"/>
          </a:xfrm>
          <a:prstGeom prst="rect">
            <a:avLst/>
          </a:prstGeom>
          <a:ln w="0">
            <a:noFill/>
          </a:ln>
        </p:spPr>
      </p:pic>
      <p:pic>
        <p:nvPicPr>
          <p:cNvPr id="219" name="Рисунок 323_2"/>
          <p:cNvPicPr/>
          <p:nvPr/>
        </p:nvPicPr>
        <p:blipFill>
          <a:blip r:embed="rId5"/>
          <a:srcRect l="39096" t="44605" r="34073" b="22310"/>
          <a:stretch/>
        </p:blipFill>
        <p:spPr>
          <a:xfrm>
            <a:off x="8158320" y="1080000"/>
            <a:ext cx="3901320" cy="3061080"/>
          </a:xfrm>
          <a:prstGeom prst="rect">
            <a:avLst/>
          </a:prstGeom>
          <a:ln w="0">
            <a:noFill/>
          </a:ln>
        </p:spPr>
      </p:pic>
      <p:pic>
        <p:nvPicPr>
          <p:cNvPr id="220" name="Рисунок 219"/>
          <p:cNvPicPr/>
          <p:nvPr/>
        </p:nvPicPr>
        <p:blipFill>
          <a:blip r:embed="rId6"/>
          <a:srcRect l="13246" t="33823" r="45419" b="16063"/>
          <a:stretch/>
        </p:blipFill>
        <p:spPr>
          <a:xfrm>
            <a:off x="8158320" y="4140000"/>
            <a:ext cx="3959640" cy="269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Рисунок 220"/>
          <p:cNvPicPr/>
          <p:nvPr/>
        </p:nvPicPr>
        <p:blipFill>
          <a:blip r:embed="rId2"/>
          <a:srcRect l="32441" t="20945" r="32130" b="10810"/>
          <a:stretch/>
        </p:blipFill>
        <p:spPr>
          <a:xfrm>
            <a:off x="360" y="360"/>
            <a:ext cx="6299280" cy="6824160"/>
          </a:xfrm>
          <a:prstGeom prst="rect">
            <a:avLst/>
          </a:prstGeom>
          <a:ln w="0">
            <a:noFill/>
          </a:ln>
        </p:spPr>
      </p:pic>
      <p:pic>
        <p:nvPicPr>
          <p:cNvPr id="222" name="Рисунок 221"/>
          <p:cNvPicPr/>
          <p:nvPr/>
        </p:nvPicPr>
        <p:blipFill>
          <a:blip r:embed="rId3"/>
          <a:srcRect l="13248" t="31444" r="70520" b="10810"/>
          <a:stretch/>
        </p:blipFill>
        <p:spPr>
          <a:xfrm>
            <a:off x="6480000" y="3600000"/>
            <a:ext cx="1618920" cy="3238200"/>
          </a:xfrm>
          <a:prstGeom prst="rect">
            <a:avLst/>
          </a:prstGeom>
          <a:ln w="0">
            <a:noFill/>
          </a:ln>
        </p:spPr>
      </p:pic>
      <p:pic>
        <p:nvPicPr>
          <p:cNvPr id="223" name="Рисунок 323_3"/>
          <p:cNvPicPr/>
          <p:nvPr/>
        </p:nvPicPr>
        <p:blipFill>
          <a:blip r:embed="rId4"/>
          <a:srcRect l="39096" t="44605" r="34073" b="22310"/>
          <a:stretch/>
        </p:blipFill>
        <p:spPr>
          <a:xfrm>
            <a:off x="8158320" y="1438560"/>
            <a:ext cx="3901320" cy="3061080"/>
          </a:xfrm>
          <a:prstGeom prst="rect">
            <a:avLst/>
          </a:prstGeom>
          <a:ln w="0">
            <a:noFill/>
          </a:ln>
        </p:spPr>
      </p:pic>
      <p:pic>
        <p:nvPicPr>
          <p:cNvPr id="224" name="Рисунок 223"/>
          <p:cNvPicPr/>
          <p:nvPr/>
        </p:nvPicPr>
        <p:blipFill>
          <a:blip r:embed="rId5"/>
          <a:srcRect l="13246" t="33823" r="45419" b="16063"/>
          <a:stretch/>
        </p:blipFill>
        <p:spPr>
          <a:xfrm>
            <a:off x="7978320" y="4320360"/>
            <a:ext cx="3721320" cy="2537280"/>
          </a:xfrm>
          <a:prstGeom prst="rect">
            <a:avLst/>
          </a:prstGeom>
          <a:ln w="0">
            <a:noFill/>
          </a:ln>
        </p:spPr>
      </p:pic>
      <p:pic>
        <p:nvPicPr>
          <p:cNvPr id="225" name="Рисунок 224"/>
          <p:cNvPicPr/>
          <p:nvPr/>
        </p:nvPicPr>
        <p:blipFill>
          <a:blip r:embed="rId6"/>
          <a:srcRect l="32441" t="33816" r="32130" b="52812"/>
          <a:stretch/>
        </p:blipFill>
        <p:spPr>
          <a:xfrm>
            <a:off x="5940000" y="360"/>
            <a:ext cx="5939640" cy="1260360"/>
          </a:xfrm>
          <a:prstGeom prst="rect">
            <a:avLst/>
          </a:prstGeom>
          <a:ln w="0">
            <a:noFill/>
          </a:ln>
        </p:spPr>
      </p:pic>
      <p:pic>
        <p:nvPicPr>
          <p:cNvPr id="226" name="Рисунок 225"/>
          <p:cNvPicPr/>
          <p:nvPr/>
        </p:nvPicPr>
        <p:blipFill>
          <a:blip r:embed="rId6"/>
          <a:srcRect l="32441" t="64374" r="32130" b="24178"/>
          <a:stretch/>
        </p:blipFill>
        <p:spPr>
          <a:xfrm>
            <a:off x="5940000" y="1261080"/>
            <a:ext cx="5939640" cy="107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Рисунок 226"/>
          <p:cNvPicPr/>
          <p:nvPr/>
        </p:nvPicPr>
        <p:blipFill>
          <a:blip r:embed="rId2"/>
          <a:srcRect l="32441" t="20945" r="32130" b="10810"/>
          <a:stretch/>
        </p:blipFill>
        <p:spPr>
          <a:xfrm>
            <a:off x="360" y="360"/>
            <a:ext cx="6299280" cy="6824160"/>
          </a:xfrm>
          <a:prstGeom prst="rect">
            <a:avLst/>
          </a:prstGeom>
          <a:ln w="0">
            <a:noFill/>
          </a:ln>
        </p:spPr>
      </p:pic>
      <p:pic>
        <p:nvPicPr>
          <p:cNvPr id="228" name="Рисунок 227"/>
          <p:cNvPicPr/>
          <p:nvPr/>
        </p:nvPicPr>
        <p:blipFill>
          <a:blip r:embed="rId3"/>
          <a:srcRect l="13248" t="31444" r="70520" b="10810"/>
          <a:stretch/>
        </p:blipFill>
        <p:spPr>
          <a:xfrm>
            <a:off x="6480000" y="3600000"/>
            <a:ext cx="1618920" cy="3238200"/>
          </a:xfrm>
          <a:prstGeom prst="rect">
            <a:avLst/>
          </a:prstGeom>
          <a:ln w="0">
            <a:noFill/>
          </a:ln>
        </p:spPr>
      </p:pic>
      <p:pic>
        <p:nvPicPr>
          <p:cNvPr id="229" name="Рисунок 323_4"/>
          <p:cNvPicPr/>
          <p:nvPr/>
        </p:nvPicPr>
        <p:blipFill>
          <a:blip r:embed="rId4"/>
          <a:srcRect l="39096" t="44605" r="34073" b="22310"/>
          <a:stretch/>
        </p:blipFill>
        <p:spPr>
          <a:xfrm>
            <a:off x="8158320" y="1438560"/>
            <a:ext cx="3901320" cy="3061080"/>
          </a:xfrm>
          <a:prstGeom prst="rect">
            <a:avLst/>
          </a:prstGeom>
          <a:ln w="0">
            <a:noFill/>
          </a:ln>
        </p:spPr>
      </p:pic>
      <p:pic>
        <p:nvPicPr>
          <p:cNvPr id="230" name="Рисунок 229"/>
          <p:cNvPicPr/>
          <p:nvPr/>
        </p:nvPicPr>
        <p:blipFill>
          <a:blip r:embed="rId5"/>
          <a:srcRect l="13246" t="33823" r="45419" b="16063"/>
          <a:stretch/>
        </p:blipFill>
        <p:spPr>
          <a:xfrm>
            <a:off x="7978320" y="4320360"/>
            <a:ext cx="3721320" cy="2537280"/>
          </a:xfrm>
          <a:prstGeom prst="rect">
            <a:avLst/>
          </a:prstGeom>
          <a:ln w="0">
            <a:noFill/>
          </a:ln>
        </p:spPr>
      </p:pic>
      <p:pic>
        <p:nvPicPr>
          <p:cNvPr id="231" name="Рисунок 230"/>
          <p:cNvPicPr/>
          <p:nvPr/>
        </p:nvPicPr>
        <p:blipFill>
          <a:blip r:embed="rId6"/>
          <a:srcRect l="32441" t="75829" r="32130" b="10810"/>
          <a:stretch/>
        </p:blipFill>
        <p:spPr>
          <a:xfrm>
            <a:off x="6120000" y="180000"/>
            <a:ext cx="5939640" cy="12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Рисунок 231"/>
          <p:cNvPicPr/>
          <p:nvPr/>
        </p:nvPicPr>
        <p:blipFill>
          <a:blip r:embed="rId2"/>
          <a:srcRect l="30965" t="20945" r="32130" b="13438"/>
          <a:stretch/>
        </p:blipFill>
        <p:spPr>
          <a:xfrm>
            <a:off x="720" y="720"/>
            <a:ext cx="6479280" cy="6479280"/>
          </a:xfrm>
          <a:prstGeom prst="rect">
            <a:avLst/>
          </a:prstGeom>
          <a:ln w="0">
            <a:noFill/>
          </a:ln>
        </p:spPr>
      </p:pic>
      <p:pic>
        <p:nvPicPr>
          <p:cNvPr id="233" name="Рисунок 232"/>
          <p:cNvPicPr/>
          <p:nvPr/>
        </p:nvPicPr>
        <p:blipFill>
          <a:blip r:embed="rId3"/>
          <a:srcRect l="32441" t="41946" r="36559" b="37064"/>
          <a:stretch/>
        </p:blipFill>
        <p:spPr>
          <a:xfrm>
            <a:off x="6120000" y="720"/>
            <a:ext cx="5670360" cy="2159640"/>
          </a:xfrm>
          <a:prstGeom prst="rect">
            <a:avLst/>
          </a:prstGeom>
          <a:ln w="0">
            <a:noFill/>
          </a:ln>
        </p:spPr>
      </p:pic>
      <p:pic>
        <p:nvPicPr>
          <p:cNvPr id="234" name="Рисунок 233"/>
          <p:cNvPicPr/>
          <p:nvPr/>
        </p:nvPicPr>
        <p:blipFill>
          <a:blip r:embed="rId4"/>
          <a:srcRect l="13248" t="31444" r="70520" b="10810"/>
          <a:stretch/>
        </p:blipFill>
        <p:spPr>
          <a:xfrm>
            <a:off x="10021320" y="901800"/>
            <a:ext cx="1618920" cy="3238200"/>
          </a:xfrm>
          <a:prstGeom prst="rect">
            <a:avLst/>
          </a:prstGeom>
          <a:ln w="0">
            <a:noFill/>
          </a:ln>
        </p:spPr>
      </p:pic>
      <p:pic>
        <p:nvPicPr>
          <p:cNvPr id="235" name="Рисунок 323_5"/>
          <p:cNvPicPr/>
          <p:nvPr/>
        </p:nvPicPr>
        <p:blipFill>
          <a:blip r:embed="rId5"/>
          <a:srcRect l="39096" t="46562" r="34073" b="22310"/>
          <a:stretch/>
        </p:blipFill>
        <p:spPr>
          <a:xfrm>
            <a:off x="6120000" y="1980000"/>
            <a:ext cx="3901320" cy="2880000"/>
          </a:xfrm>
          <a:prstGeom prst="rect">
            <a:avLst/>
          </a:prstGeom>
          <a:ln w="0">
            <a:noFill/>
          </a:ln>
        </p:spPr>
      </p:pic>
      <p:sp>
        <p:nvSpPr>
          <p:cNvPr id="236" name="TextShape 1"/>
          <p:cNvSpPr txBox="1"/>
          <p:nvPr/>
        </p:nvSpPr>
        <p:spPr>
          <a:xfrm>
            <a:off x="6199920" y="4685760"/>
            <a:ext cx="6580080" cy="2514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ФОРМА ответа</a:t>
            </a:r>
            <a:endParaRPr lang="ru-RU" sz="1400" b="0" strike="noStrike" spc="-1"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с выбором одного ответа (простой выбор);</a:t>
            </a:r>
            <a:endParaRPr lang="ru-RU" sz="1400" b="0" strike="noStrike" spc="-1"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на множественный выбор;</a:t>
            </a:r>
            <a:endParaRPr lang="ru-RU" sz="1400" b="0" strike="noStrike" spc="-1"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на  множественный выбор, выбрать по ряду позиций</a:t>
            </a:r>
            <a:endParaRPr lang="ru-RU" sz="1400" b="0" strike="noStrike" spc="-1"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(«Верно» или «Неверно», «Да»/ «Нет»)</a:t>
            </a:r>
            <a:endParaRPr lang="ru-RU" sz="1400" b="0" strike="noStrike" spc="-1"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на установление соответствия;</a:t>
            </a:r>
            <a:endParaRPr lang="ru-RU" sz="1400" b="0" strike="noStrike" spc="-1"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с кратким ответом (в том числе,предполагающие </a:t>
            </a:r>
            <a:endParaRPr lang="ru-RU" sz="1400" b="0" strike="noStrike" spc="-1"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математические вычисления);</a:t>
            </a:r>
            <a:endParaRPr lang="ru-RU" sz="1400" b="0" strike="noStrike" spc="-1"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задания с развернутыми ответами</a:t>
            </a:r>
            <a:endParaRPr lang="ru-RU" sz="1400" b="0" strike="noStrike" spc="-1">
              <a:latin typeface="Arial"/>
            </a:endParaRPr>
          </a:p>
          <a:p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- задания на выделение фрагмента текста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2"/>
          <p:cNvSpPr/>
          <p:nvPr/>
        </p:nvSpPr>
        <p:spPr>
          <a:xfrm rot="5400000" flipH="1">
            <a:off x="-1418040" y="1418040"/>
            <a:ext cx="6874920" cy="40399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3"/>
          <p:cNvSpPr/>
          <p:nvPr/>
        </p:nvSpPr>
        <p:spPr>
          <a:xfrm rot="16200000">
            <a:off x="-158040" y="2661120"/>
            <a:ext cx="4354920" cy="403776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4"/>
          <p:cNvSpPr/>
          <p:nvPr/>
        </p:nvSpPr>
        <p:spPr>
          <a:xfrm rot="16200000" flipH="1">
            <a:off x="-1180440" y="1637640"/>
            <a:ext cx="6856920" cy="358056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8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5"/>
          <p:cNvSpPr/>
          <p:nvPr/>
        </p:nvSpPr>
        <p:spPr>
          <a:xfrm rot="6097800">
            <a:off x="-745920" y="1200600"/>
            <a:ext cx="4807440" cy="408780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6"/>
          <p:cNvSpPr/>
          <p:nvPr/>
        </p:nvSpPr>
        <p:spPr>
          <a:xfrm>
            <a:off x="659880" y="2766960"/>
            <a:ext cx="2880000" cy="30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7"/>
          <p:cNvSpPr/>
          <p:nvPr/>
        </p:nvSpPr>
        <p:spPr>
          <a:xfrm>
            <a:off x="659880" y="806760"/>
            <a:ext cx="2918880" cy="149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4" name="Рисунок 6"/>
          <p:cNvPicPr/>
          <p:nvPr/>
        </p:nvPicPr>
        <p:blipFill>
          <a:blip r:embed="rId2"/>
          <a:stretch/>
        </p:blipFill>
        <p:spPr>
          <a:xfrm>
            <a:off x="2265120" y="405360"/>
            <a:ext cx="9462240" cy="604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7" name="Рисунок 4" descr="Изображение выглядит как стол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471960" y="737280"/>
            <a:ext cx="11310120" cy="5997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905040" y="2592360"/>
            <a:ext cx="10033200" cy="374400"/>
          </a:xfrm>
          <a:prstGeom prst="roundRect">
            <a:avLst>
              <a:gd name="adj" fmla="val 16667"/>
            </a:avLst>
          </a:prstGeom>
          <a:solidFill>
            <a:srgbClr val="7E002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2"/>
          <p:cNvSpPr/>
          <p:nvPr/>
        </p:nvSpPr>
        <p:spPr>
          <a:xfrm>
            <a:off x="180000" y="120960"/>
            <a:ext cx="11874960" cy="20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ru-RU" sz="3200" b="1" strike="noStrike" spc="-1">
                <a:solidFill>
                  <a:srgbClr val="000000"/>
                </a:solidFill>
                <a:latin typeface="Cambria"/>
                <a:ea typeface="Cambria"/>
              </a:rPr>
              <a:t>ЦЕЛЬ вебинара</a:t>
            </a:r>
            <a:r>
              <a:rPr lang="en-US" sz="3200" b="1" strike="noStrike" spc="-1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ru-RU" sz="3200" b="1" strike="noStrike" spc="-1">
                <a:solidFill>
                  <a:srgbClr val="000000"/>
                </a:solidFill>
                <a:latin typeface="Cambria"/>
                <a:ea typeface="Cambria"/>
              </a:rPr>
              <a:t>№3 -  разбор  кейс-заданий  по финансовой грамотности  в  формате</a:t>
            </a:r>
            <a:r>
              <a:rPr lang="en-US" sz="3200" b="1" strike="noStrike" spc="-1">
                <a:solidFill>
                  <a:srgbClr val="000000"/>
                </a:solidFill>
                <a:latin typeface="Cambria"/>
                <a:ea typeface="Cambria"/>
              </a:rPr>
              <a:t>   PIZA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180000" y="3107880"/>
            <a:ext cx="10290240" cy="264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ПЛАН ВЕБИНАРА: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Разбор кейс-заданий  «Проба пера»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2. Разбор комплекса заданий«Пробный кейс»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991080" y="4843440"/>
            <a:ext cx="9946800" cy="51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5"/>
          <p:cNvSpPr/>
          <p:nvPr/>
        </p:nvSpPr>
        <p:spPr>
          <a:xfrm>
            <a:off x="180000" y="3107880"/>
            <a:ext cx="10844640" cy="93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2"/>
          <p:cNvSpPr/>
          <p:nvPr/>
        </p:nvSpPr>
        <p:spPr>
          <a:xfrm rot="5400000" flipH="1">
            <a:off x="-1418040" y="1418040"/>
            <a:ext cx="6874920" cy="40399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3"/>
          <p:cNvSpPr/>
          <p:nvPr/>
        </p:nvSpPr>
        <p:spPr>
          <a:xfrm rot="16200000">
            <a:off x="-158040" y="2661120"/>
            <a:ext cx="4354920" cy="403776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4"/>
          <p:cNvSpPr/>
          <p:nvPr/>
        </p:nvSpPr>
        <p:spPr>
          <a:xfrm rot="16200000" flipH="1">
            <a:off x="-1180440" y="1637640"/>
            <a:ext cx="6856920" cy="358056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8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5"/>
          <p:cNvSpPr/>
          <p:nvPr/>
        </p:nvSpPr>
        <p:spPr>
          <a:xfrm rot="6097800">
            <a:off x="-745920" y="1200600"/>
            <a:ext cx="4807440" cy="408780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6"/>
          <p:cNvSpPr/>
          <p:nvPr/>
        </p:nvSpPr>
        <p:spPr>
          <a:xfrm>
            <a:off x="659880" y="2766960"/>
            <a:ext cx="2880000" cy="30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7"/>
          <p:cNvSpPr/>
          <p:nvPr/>
        </p:nvSpPr>
        <p:spPr>
          <a:xfrm>
            <a:off x="659880" y="806760"/>
            <a:ext cx="2918880" cy="149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5" name="Рисунок 4" descr="Изображение выглядит как текст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2133720" y="259200"/>
            <a:ext cx="9594000" cy="6119640"/>
          </a:xfrm>
          <a:prstGeom prst="rect">
            <a:avLst/>
          </a:prstGeom>
          <a:ln w="0">
            <a:noFill/>
          </a:ln>
        </p:spPr>
      </p:pic>
      <p:pic>
        <p:nvPicPr>
          <p:cNvPr id="256" name="Рисунок 255"/>
          <p:cNvPicPr/>
          <p:nvPr/>
        </p:nvPicPr>
        <p:blipFill>
          <a:blip r:embed="rId3"/>
          <a:srcRect l="13246" t="33823" r="45419" b="16063"/>
          <a:stretch/>
        </p:blipFill>
        <p:spPr>
          <a:xfrm>
            <a:off x="8338680" y="1782720"/>
            <a:ext cx="3721320" cy="2537280"/>
          </a:xfrm>
          <a:prstGeom prst="rect">
            <a:avLst/>
          </a:prstGeom>
          <a:ln w="0">
            <a:noFill/>
          </a:ln>
        </p:spPr>
      </p:pic>
      <p:sp>
        <p:nvSpPr>
          <p:cNvPr id="257" name="Line 8"/>
          <p:cNvSpPr/>
          <p:nvPr/>
        </p:nvSpPr>
        <p:spPr>
          <a:xfrm flipH="1">
            <a:off x="6300000" y="3240000"/>
            <a:ext cx="2520000" cy="270000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Calibri Light"/>
              </a:rPr>
              <a:t>ХАРАКТЕРИСТИКА  ЗАДАНИЯ №2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259" name="Объект 4" descr="Изображение выглядит как стол"/>
          <p:cNvPicPr/>
          <p:nvPr/>
        </p:nvPicPr>
        <p:blipFill>
          <a:blip r:embed="rId2"/>
          <a:stretch/>
        </p:blipFill>
        <p:spPr>
          <a:xfrm>
            <a:off x="518040" y="1523880"/>
            <a:ext cx="11322720" cy="496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2"/>
          <p:cNvSpPr/>
          <p:nvPr/>
        </p:nvSpPr>
        <p:spPr>
          <a:xfrm rot="5400000" flipH="1">
            <a:off x="-1418040" y="1418040"/>
            <a:ext cx="6874920" cy="40399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3"/>
          <p:cNvSpPr/>
          <p:nvPr/>
        </p:nvSpPr>
        <p:spPr>
          <a:xfrm rot="16200000">
            <a:off x="-158040" y="2661120"/>
            <a:ext cx="4354920" cy="403776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4"/>
          <p:cNvSpPr/>
          <p:nvPr/>
        </p:nvSpPr>
        <p:spPr>
          <a:xfrm rot="16200000" flipH="1">
            <a:off x="-1180440" y="1637640"/>
            <a:ext cx="6856920" cy="358056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8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5"/>
          <p:cNvSpPr/>
          <p:nvPr/>
        </p:nvSpPr>
        <p:spPr>
          <a:xfrm rot="6097800">
            <a:off x="-745920" y="1200600"/>
            <a:ext cx="4807440" cy="408780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CustomShape 6"/>
          <p:cNvSpPr/>
          <p:nvPr/>
        </p:nvSpPr>
        <p:spPr>
          <a:xfrm>
            <a:off x="659880" y="2766960"/>
            <a:ext cx="2880000" cy="30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7"/>
          <p:cNvSpPr/>
          <p:nvPr/>
        </p:nvSpPr>
        <p:spPr>
          <a:xfrm>
            <a:off x="659880" y="806760"/>
            <a:ext cx="2918880" cy="149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7" name="Рисунок 4" descr="Изображение выглядит как текст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1402200" y="478800"/>
            <a:ext cx="10325520" cy="6165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0" name="Рисунок 4" descr="Изображение выглядит как стол"/>
          <p:cNvPicPr/>
          <p:nvPr/>
        </p:nvPicPr>
        <p:blipFill>
          <a:blip r:embed="rId2"/>
          <a:stretch/>
        </p:blipFill>
        <p:spPr>
          <a:xfrm>
            <a:off x="243720" y="167760"/>
            <a:ext cx="8576280" cy="5114160"/>
          </a:xfrm>
          <a:prstGeom prst="rect">
            <a:avLst/>
          </a:prstGeom>
          <a:ln w="0">
            <a:noFill/>
          </a:ln>
        </p:spPr>
      </p:pic>
      <p:pic>
        <p:nvPicPr>
          <p:cNvPr id="271" name="Рисунок 270"/>
          <p:cNvPicPr/>
          <p:nvPr/>
        </p:nvPicPr>
        <p:blipFill>
          <a:blip r:embed="rId3"/>
          <a:srcRect l="13246" t="33823" r="45419" b="16063"/>
          <a:stretch/>
        </p:blipFill>
        <p:spPr>
          <a:xfrm>
            <a:off x="8460000" y="1962720"/>
            <a:ext cx="3721320" cy="253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Calibri Light"/>
              </a:rPr>
              <a:t>Характеристика  задания №3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273" name="Объект 4" descr="Изображение выглядит как стол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1036440" y="1265040"/>
            <a:ext cx="10941480" cy="5592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2"/>
          <p:cNvSpPr/>
          <p:nvPr/>
        </p:nvSpPr>
        <p:spPr>
          <a:xfrm rot="5400000" flipH="1">
            <a:off x="-1418040" y="1418040"/>
            <a:ext cx="6874920" cy="40399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3"/>
          <p:cNvSpPr/>
          <p:nvPr/>
        </p:nvSpPr>
        <p:spPr>
          <a:xfrm rot="16200000">
            <a:off x="-158040" y="2661120"/>
            <a:ext cx="4354920" cy="403776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4"/>
          <p:cNvSpPr/>
          <p:nvPr/>
        </p:nvSpPr>
        <p:spPr>
          <a:xfrm rot="16200000" flipH="1">
            <a:off x="-1180440" y="1637640"/>
            <a:ext cx="6856920" cy="358056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8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5"/>
          <p:cNvSpPr/>
          <p:nvPr/>
        </p:nvSpPr>
        <p:spPr>
          <a:xfrm rot="6097800">
            <a:off x="-745920" y="1200600"/>
            <a:ext cx="4807440" cy="408780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6"/>
          <p:cNvSpPr/>
          <p:nvPr/>
        </p:nvSpPr>
        <p:spPr>
          <a:xfrm>
            <a:off x="659880" y="2766960"/>
            <a:ext cx="2880000" cy="30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7"/>
          <p:cNvSpPr/>
          <p:nvPr/>
        </p:nvSpPr>
        <p:spPr>
          <a:xfrm>
            <a:off x="659880" y="806760"/>
            <a:ext cx="2918880" cy="149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1" name="Рисунок 4" descr="Изображение выглядит как текст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1225800" y="180000"/>
            <a:ext cx="10508400" cy="648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CustomShape 2"/>
          <p:cNvSpPr/>
          <p:nvPr/>
        </p:nvSpPr>
        <p:spPr>
          <a:xfrm rot="16200000" flipH="1">
            <a:off x="2666520" y="-2665800"/>
            <a:ext cx="6857280" cy="12190680"/>
          </a:xfrm>
          <a:prstGeom prst="rect">
            <a:avLst/>
          </a:prstGeom>
          <a:gradFill rotWithShape="0">
            <a:gsLst>
              <a:gs pos="8000">
                <a:srgbClr val="4472C4"/>
              </a:gs>
              <a:gs pos="100000">
                <a:srgbClr val="203864"/>
              </a:gs>
            </a:gsLst>
            <a:lin ang="17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3"/>
          <p:cNvSpPr/>
          <p:nvPr/>
        </p:nvSpPr>
        <p:spPr>
          <a:xfrm rot="10800000" flipH="1">
            <a:off x="-2520" y="720"/>
            <a:ext cx="9070200" cy="6856920"/>
          </a:xfrm>
          <a:prstGeom prst="rect">
            <a:avLst/>
          </a:prstGeom>
          <a:gradFill rotWithShape="0">
            <a:gsLst>
              <a:gs pos="8000">
                <a:srgbClr val="000000">
                  <a:alpha val="52156"/>
                </a:srgbClr>
              </a:gs>
              <a:gs pos="100000">
                <a:srgbClr val="4472C4"/>
              </a:gs>
            </a:gsLst>
            <a:lin ang="15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4"/>
          <p:cNvSpPr/>
          <p:nvPr/>
        </p:nvSpPr>
        <p:spPr>
          <a:xfrm rot="16200000" flipH="1">
            <a:off x="3649320" y="-1685160"/>
            <a:ext cx="4893840" cy="12192840"/>
          </a:xfrm>
          <a:prstGeom prst="rect">
            <a:avLst/>
          </a:prstGeom>
          <a:gradFill rotWithShape="0">
            <a:gsLst>
              <a:gs pos="0">
                <a:srgbClr val="9DC3E6">
                  <a:alpha val="0"/>
                </a:srgbClr>
              </a:gs>
              <a:gs pos="100000">
                <a:srgbClr val="000000">
                  <a:alpha val="46274"/>
                </a:srgbClr>
              </a:gs>
            </a:gsLst>
            <a:lin ang="6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6" name="Объект 4" descr="Изображение выглядит как текст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1020960" y="180000"/>
            <a:ext cx="10240560" cy="648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Calibri Light"/>
              </a:rPr>
              <a:t>ХАРАКТЕРИСТИКА ЗАДАНИЯ №4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288" name="Объект 4" descr="Изображение выглядит как стол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685800" y="1523880"/>
            <a:ext cx="10667160" cy="5119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2"/>
          <p:cNvSpPr/>
          <p:nvPr/>
        </p:nvSpPr>
        <p:spPr>
          <a:xfrm>
            <a:off x="4484160" y="1756440"/>
            <a:ext cx="1079640" cy="4735800"/>
          </a:xfrm>
          <a:custGeom>
            <a:avLst/>
            <a:gdLst/>
            <a:ahLst/>
            <a:cxnLst/>
            <a:rect l="l" t="t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3"/>
          <p:cNvSpPr/>
          <p:nvPr/>
        </p:nvSpPr>
        <p:spPr>
          <a:xfrm>
            <a:off x="4876920" y="1357920"/>
            <a:ext cx="686880" cy="4302360"/>
          </a:xfrm>
          <a:custGeom>
            <a:avLst/>
            <a:gdLst/>
            <a:ahLst/>
            <a:cxnLst/>
            <a:rect l="l" t="t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4"/>
          <p:cNvSpPr/>
          <p:nvPr/>
        </p:nvSpPr>
        <p:spPr>
          <a:xfrm>
            <a:off x="4878720" y="1135080"/>
            <a:ext cx="408600" cy="4168440"/>
          </a:xfrm>
          <a:custGeom>
            <a:avLst/>
            <a:gdLst/>
            <a:ahLst/>
            <a:cxnLst/>
            <a:rect l="l" t="t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5"/>
          <p:cNvSpPr/>
          <p:nvPr/>
        </p:nvSpPr>
        <p:spPr>
          <a:xfrm>
            <a:off x="0" y="1123920"/>
            <a:ext cx="5288040" cy="397728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6"/>
          <p:cNvSpPr/>
          <p:nvPr/>
        </p:nvSpPr>
        <p:spPr>
          <a:xfrm>
            <a:off x="795240" y="1357920"/>
            <a:ext cx="4321440" cy="354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7"/>
          <p:cNvSpPr/>
          <p:nvPr/>
        </p:nvSpPr>
        <p:spPr>
          <a:xfrm>
            <a:off x="792720" y="5301360"/>
            <a:ext cx="3492360" cy="108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6" name="Рисунок 4" descr="Изображение выглядит как стол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1943280" y="0"/>
            <a:ext cx="905724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Calibri Light"/>
              </a:rPr>
              <a:t>ХАРАКТЕРИСТИКА ЗАДАНИЯ №5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298" name="Объект 4"/>
          <p:cNvPicPr/>
          <p:nvPr/>
        </p:nvPicPr>
        <p:blipFill>
          <a:blip r:embed="rId2"/>
          <a:stretch/>
        </p:blipFill>
        <p:spPr>
          <a:xfrm>
            <a:off x="838080" y="1295280"/>
            <a:ext cx="11079360" cy="556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599640" y="1800360"/>
            <a:ext cx="7736760" cy="374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Cambria"/>
                <a:ea typeface="Cambria"/>
              </a:rPr>
              <a:t>ПРОДВИЖЕНИЕ ПРОЕКТА «ОБРАЗОВАТЕЛЬНЫЙ ЛИФТ: ШНОР-2022». ФОРМИРОВАНИЕ ФУНКЦИОНАЛЬНОЙ ГРАМОТНОСТИ </a:t>
            </a:r>
            <a:endParaRPr lang="ru-RU" sz="4000" b="0" strike="noStrike" spc="-1">
              <a:latin typeface="Arial"/>
            </a:endParaRPr>
          </a:p>
        </p:txBody>
      </p:sp>
      <p:grpSp>
        <p:nvGrpSpPr>
          <p:cNvPr id="131" name="Group 2"/>
          <p:cNvGrpSpPr/>
          <p:nvPr/>
        </p:nvGrpSpPr>
        <p:grpSpPr>
          <a:xfrm>
            <a:off x="749160" y="3706920"/>
            <a:ext cx="10688400" cy="2708280"/>
            <a:chOff x="749160" y="3706920"/>
            <a:chExt cx="10688400" cy="2708280"/>
          </a:xfrm>
        </p:grpSpPr>
        <p:sp>
          <p:nvSpPr>
            <p:cNvPr id="132" name="CustomShape 3"/>
            <p:cNvSpPr/>
            <p:nvPr/>
          </p:nvSpPr>
          <p:spPr>
            <a:xfrm>
              <a:off x="749160" y="6033600"/>
              <a:ext cx="10688400" cy="6840"/>
            </a:xfrm>
            <a:custGeom>
              <a:avLst/>
              <a:gdLst/>
              <a:ahLst/>
              <a:cxnLst/>
              <a:rect l="l" t="t" r="r" b="b"/>
              <a:pathLst>
                <a:path w="10693400" h="11429">
                  <a:moveTo>
                    <a:pt x="10693400" y="11163"/>
                  </a:moveTo>
                  <a:lnTo>
                    <a:pt x="0" y="11163"/>
                  </a:lnTo>
                  <a:lnTo>
                    <a:pt x="0" y="0"/>
                  </a:lnTo>
                  <a:lnTo>
                    <a:pt x="10693400" y="0"/>
                  </a:lnTo>
                  <a:lnTo>
                    <a:pt x="10693400" y="11163"/>
                  </a:lnTo>
                  <a:close/>
                </a:path>
              </a:pathLst>
            </a:custGeom>
            <a:solidFill>
              <a:srgbClr val="1B1B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33" name="object 10"/>
            <p:cNvPicPr/>
            <p:nvPr/>
          </p:nvPicPr>
          <p:blipFill>
            <a:blip r:embed="rId2"/>
            <a:stretch/>
          </p:blipFill>
          <p:spPr>
            <a:xfrm>
              <a:off x="9811440" y="3706920"/>
              <a:ext cx="1160640" cy="2433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4" name="object 11"/>
            <p:cNvPicPr/>
            <p:nvPr/>
          </p:nvPicPr>
          <p:blipFill>
            <a:blip r:embed="rId3"/>
            <a:stretch/>
          </p:blipFill>
          <p:spPr>
            <a:xfrm>
              <a:off x="1405080" y="3753360"/>
              <a:ext cx="963360" cy="26618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5" name="CustomShape 4"/>
          <p:cNvSpPr/>
          <p:nvPr/>
        </p:nvSpPr>
        <p:spPr>
          <a:xfrm>
            <a:off x="1405080" y="1853280"/>
            <a:ext cx="2021040" cy="152532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Рисунок 298"/>
          <p:cNvPicPr/>
          <p:nvPr/>
        </p:nvPicPr>
        <p:blipFill>
          <a:blip r:embed="rId2"/>
          <a:srcRect l="30961" t="15692" r="33602" b="8185"/>
          <a:stretch/>
        </p:blipFill>
        <p:spPr>
          <a:xfrm>
            <a:off x="6480360" y="0"/>
            <a:ext cx="5579640" cy="6742080"/>
          </a:xfrm>
          <a:prstGeom prst="rect">
            <a:avLst/>
          </a:prstGeom>
          <a:ln w="0">
            <a:noFill/>
          </a:ln>
        </p:spPr>
      </p:pic>
      <p:pic>
        <p:nvPicPr>
          <p:cNvPr id="300" name="Рисунок 299"/>
          <p:cNvPicPr/>
          <p:nvPr/>
        </p:nvPicPr>
        <p:blipFill>
          <a:blip r:embed="rId3"/>
          <a:srcRect l="32437" t="15692" r="32126" b="42306"/>
          <a:stretch/>
        </p:blipFill>
        <p:spPr>
          <a:xfrm>
            <a:off x="360000" y="360720"/>
            <a:ext cx="6209280" cy="413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Рисунок 300"/>
          <p:cNvPicPr/>
          <p:nvPr/>
        </p:nvPicPr>
        <p:blipFill>
          <a:blip r:embed="rId2"/>
          <a:srcRect l="30961" t="15692" r="32126" b="13435"/>
          <a:stretch/>
        </p:blipFill>
        <p:spPr>
          <a:xfrm>
            <a:off x="360360" y="180000"/>
            <a:ext cx="6119640" cy="6609240"/>
          </a:xfrm>
          <a:prstGeom prst="rect">
            <a:avLst/>
          </a:prstGeom>
          <a:ln w="0">
            <a:noFill/>
          </a:ln>
        </p:spPr>
      </p:pic>
      <p:pic>
        <p:nvPicPr>
          <p:cNvPr id="302" name="Рисунок 301"/>
          <p:cNvPicPr/>
          <p:nvPr/>
        </p:nvPicPr>
        <p:blipFill>
          <a:blip r:embed="rId3"/>
          <a:srcRect l="32437" t="20941" r="32126" b="16059"/>
          <a:stretch/>
        </p:blipFill>
        <p:spPr>
          <a:xfrm>
            <a:off x="6660360" y="540000"/>
            <a:ext cx="5400000" cy="54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Рисунок 302"/>
          <p:cNvPicPr/>
          <p:nvPr/>
        </p:nvPicPr>
        <p:blipFill>
          <a:blip r:embed="rId2"/>
          <a:srcRect l="30961" t="13067" r="32126" b="8185"/>
          <a:stretch/>
        </p:blipFill>
        <p:spPr>
          <a:xfrm>
            <a:off x="360000" y="180360"/>
            <a:ext cx="5400000" cy="648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CustomShape 2"/>
          <p:cNvSpPr/>
          <p:nvPr/>
        </p:nvSpPr>
        <p:spPr>
          <a:xfrm flipH="1">
            <a:off x="842040" y="1766880"/>
            <a:ext cx="821880" cy="4231800"/>
          </a:xfrm>
          <a:custGeom>
            <a:avLst/>
            <a:gdLst/>
            <a:ahLst/>
            <a:cxnLst/>
            <a:rect l="l" t="t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3"/>
          <p:cNvSpPr/>
          <p:nvPr/>
        </p:nvSpPr>
        <p:spPr>
          <a:xfrm flipH="1">
            <a:off x="842040" y="1423800"/>
            <a:ext cx="686880" cy="3819600"/>
          </a:xfrm>
          <a:custGeom>
            <a:avLst/>
            <a:gdLst/>
            <a:ahLst/>
            <a:cxnLst/>
            <a:rect l="l" t="t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4"/>
          <p:cNvSpPr/>
          <p:nvPr/>
        </p:nvSpPr>
        <p:spPr>
          <a:xfrm flipH="1">
            <a:off x="1182600" y="1239480"/>
            <a:ext cx="346320" cy="3699000"/>
          </a:xfrm>
          <a:custGeom>
            <a:avLst/>
            <a:gdLst/>
            <a:ahLst/>
            <a:cxnLst/>
            <a:rect l="l" t="t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5"/>
          <p:cNvSpPr/>
          <p:nvPr/>
        </p:nvSpPr>
        <p:spPr>
          <a:xfrm flipH="1">
            <a:off x="1182600" y="1230480"/>
            <a:ext cx="10207800" cy="35305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6"/>
          <p:cNvSpPr/>
          <p:nvPr/>
        </p:nvSpPr>
        <p:spPr>
          <a:xfrm>
            <a:off x="1870920" y="1607760"/>
            <a:ext cx="9235440" cy="287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6600" b="1" strike="noStrike" spc="-1">
                <a:solidFill>
                  <a:srgbClr val="FFFFFF"/>
                </a:solidFill>
                <a:latin typeface="Calibri Light"/>
              </a:rPr>
              <a:t>Кейс  «Конкурс эрудитов»</a:t>
            </a:r>
            <a:endParaRPr lang="ru-RU" sz="6600" b="0" strike="noStrike" spc="-1">
              <a:latin typeface="Arial"/>
            </a:endParaRPr>
          </a:p>
        </p:txBody>
      </p:sp>
      <p:sp>
        <p:nvSpPr>
          <p:cNvPr id="310" name="CustomShape 7"/>
          <p:cNvSpPr/>
          <p:nvPr/>
        </p:nvSpPr>
        <p:spPr>
          <a:xfrm>
            <a:off x="1987560" y="4810320"/>
            <a:ext cx="9002160" cy="1075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1" name="Picture 2"/>
          <p:cNvPicPr/>
          <p:nvPr/>
        </p:nvPicPr>
        <p:blipFill>
          <a:blip r:embed="rId2"/>
          <a:stretch/>
        </p:blipFill>
        <p:spPr>
          <a:xfrm>
            <a:off x="6723000" y="259560"/>
            <a:ext cx="4884480" cy="2541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500"/>
                                  </p:stCondLst>
                                  <p:iterate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2"/>
          <p:cNvSpPr/>
          <p:nvPr/>
        </p:nvSpPr>
        <p:spPr>
          <a:xfrm rot="5400000" flipH="1">
            <a:off x="-1418040" y="1418040"/>
            <a:ext cx="6874920" cy="40399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3"/>
          <p:cNvSpPr/>
          <p:nvPr/>
        </p:nvSpPr>
        <p:spPr>
          <a:xfrm rot="16200000">
            <a:off x="-158040" y="2661120"/>
            <a:ext cx="4354920" cy="403776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4"/>
          <p:cNvSpPr/>
          <p:nvPr/>
        </p:nvSpPr>
        <p:spPr>
          <a:xfrm rot="16200000" flipH="1">
            <a:off x="-1180440" y="1637640"/>
            <a:ext cx="6856920" cy="358056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8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5"/>
          <p:cNvSpPr/>
          <p:nvPr/>
        </p:nvSpPr>
        <p:spPr>
          <a:xfrm rot="6097800">
            <a:off x="-745920" y="1200600"/>
            <a:ext cx="4807440" cy="408780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CustomShape 6"/>
          <p:cNvSpPr/>
          <p:nvPr/>
        </p:nvSpPr>
        <p:spPr>
          <a:xfrm>
            <a:off x="659880" y="2766960"/>
            <a:ext cx="2880000" cy="30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7"/>
          <p:cNvSpPr/>
          <p:nvPr/>
        </p:nvSpPr>
        <p:spPr>
          <a:xfrm>
            <a:off x="659880" y="806760"/>
            <a:ext cx="2918880" cy="149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9" name="Рисунок 4" descr="Изображение выглядит как текст, стол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1298880" y="478800"/>
            <a:ext cx="10428480" cy="611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Calibri Light"/>
              </a:rPr>
              <a:t>ХАРАКТЕРИСТИКА ЗАДАНИЯ №1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321" name="Объект 4" descr="Изображение выглядит как стол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838080" y="1422360"/>
            <a:ext cx="11352960" cy="554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ustomShape 2"/>
          <p:cNvSpPr/>
          <p:nvPr/>
        </p:nvSpPr>
        <p:spPr>
          <a:xfrm rot="5400000" flipH="1">
            <a:off x="-1418040" y="1418040"/>
            <a:ext cx="6874920" cy="40399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CustomShape 3"/>
          <p:cNvSpPr/>
          <p:nvPr/>
        </p:nvSpPr>
        <p:spPr>
          <a:xfrm rot="16200000">
            <a:off x="-158040" y="2661120"/>
            <a:ext cx="4354920" cy="403776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CustomShape 4"/>
          <p:cNvSpPr/>
          <p:nvPr/>
        </p:nvSpPr>
        <p:spPr>
          <a:xfrm rot="16200000" flipH="1">
            <a:off x="-1180440" y="1637640"/>
            <a:ext cx="6856920" cy="358056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8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5"/>
          <p:cNvSpPr/>
          <p:nvPr/>
        </p:nvSpPr>
        <p:spPr>
          <a:xfrm rot="6097800">
            <a:off x="-745920" y="1200600"/>
            <a:ext cx="4807440" cy="408780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6"/>
          <p:cNvSpPr/>
          <p:nvPr/>
        </p:nvSpPr>
        <p:spPr>
          <a:xfrm>
            <a:off x="659880" y="2766960"/>
            <a:ext cx="2880000" cy="30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7"/>
          <p:cNvSpPr/>
          <p:nvPr/>
        </p:nvSpPr>
        <p:spPr>
          <a:xfrm>
            <a:off x="659880" y="806760"/>
            <a:ext cx="2918880" cy="149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9" name="Рисунок 4" descr="Изображение выглядит как стол"/>
          <p:cNvPicPr/>
          <p:nvPr/>
        </p:nvPicPr>
        <p:blipFill>
          <a:blip r:embed="rId2"/>
          <a:stretch/>
        </p:blipFill>
        <p:spPr>
          <a:xfrm>
            <a:off x="1051920" y="182160"/>
            <a:ext cx="10479240" cy="6510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Calibri Light"/>
              </a:rPr>
              <a:t>Характеристика  задания №2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331" name="Объект 4" descr="Изображение выглядит как стол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365760" y="1690560"/>
            <a:ext cx="11459880" cy="5166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2"/>
          <p:cNvSpPr/>
          <p:nvPr/>
        </p:nvSpPr>
        <p:spPr>
          <a:xfrm rot="5400000" flipH="1">
            <a:off x="-1418040" y="1418040"/>
            <a:ext cx="6874920" cy="40399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CustomShape 3"/>
          <p:cNvSpPr/>
          <p:nvPr/>
        </p:nvSpPr>
        <p:spPr>
          <a:xfrm rot="16200000">
            <a:off x="-158040" y="2661120"/>
            <a:ext cx="4354920" cy="403776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CustomShape 4"/>
          <p:cNvSpPr/>
          <p:nvPr/>
        </p:nvSpPr>
        <p:spPr>
          <a:xfrm rot="16200000" flipH="1">
            <a:off x="-1180440" y="1637640"/>
            <a:ext cx="6856920" cy="358056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8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5"/>
          <p:cNvSpPr/>
          <p:nvPr/>
        </p:nvSpPr>
        <p:spPr>
          <a:xfrm rot="6097800">
            <a:off x="-745920" y="1200600"/>
            <a:ext cx="4807440" cy="408780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CustomShape 6"/>
          <p:cNvSpPr/>
          <p:nvPr/>
        </p:nvSpPr>
        <p:spPr>
          <a:xfrm>
            <a:off x="659880" y="2766960"/>
            <a:ext cx="2880000" cy="30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7"/>
          <p:cNvSpPr/>
          <p:nvPr/>
        </p:nvSpPr>
        <p:spPr>
          <a:xfrm>
            <a:off x="659880" y="806760"/>
            <a:ext cx="2918880" cy="149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9" name="Рисунок 6" descr="Изображение выглядит как текст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1454760" y="270000"/>
            <a:ext cx="10272600" cy="6327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Calibri Light"/>
              </a:rPr>
              <a:t>ХАРАКТЕРИСТИКА ЗАДАНИЯ №3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341" name="Объект 4" descr="Изображение выглядит как текст, стол"/>
          <p:cNvPicPr/>
          <p:nvPr/>
        </p:nvPicPr>
        <p:blipFill>
          <a:blip r:embed="rId2"/>
          <a:stretch/>
        </p:blipFill>
        <p:spPr>
          <a:xfrm>
            <a:off x="518040" y="1447920"/>
            <a:ext cx="11673000" cy="5409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51720" y="180360"/>
            <a:ext cx="4324320" cy="6656400"/>
          </a:xfrm>
          <a:prstGeom prst="roundRect">
            <a:avLst>
              <a:gd name="adj" fmla="val 16667"/>
            </a:avLst>
          </a:prstGeom>
          <a:solidFill>
            <a:srgbClr val="7E002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4568040" y="441360"/>
            <a:ext cx="748728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mbria"/>
                <a:ea typeface="Cambria"/>
              </a:rPr>
              <a:t>                ГРАФИК ПРОЕКТА.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540000" y="180360"/>
            <a:ext cx="3956400" cy="603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38400">
              <a:lnSpc>
                <a:spcPct val="100000"/>
              </a:lnSpc>
              <a:buClr>
                <a:srgbClr val="333333"/>
              </a:buClr>
              <a:buFont typeface="StarSymbol"/>
              <a:buAutoNum type="arabicPeriod"/>
            </a:pPr>
            <a:r>
              <a:rPr lang="ru-RU" sz="1400" b="1" u="sng" strike="noStrike" spc="-1">
                <a:solidFill>
                  <a:srgbClr val="FFFFD7"/>
                </a:solidFill>
                <a:uFillTx/>
                <a:latin typeface="Georgia"/>
                <a:ea typeface="Calibri"/>
              </a:rPr>
              <a:t>Установочный семинар/вебинар – 12 мая в 16.00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FFD7"/>
                </a:solidFill>
                <a:latin typeface="Georgia"/>
                <a:ea typeface="Calibri"/>
              </a:rPr>
              <a:t>1. Вебинар-консультация ( обсуждение выполнения  заданий/определение новых – 17/16 июня в 16.00 (обсуждение ТЗ 1)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FFFFFF"/>
                </a:solidFill>
                <a:uFillTx/>
                <a:latin typeface="Georgia"/>
                <a:ea typeface="Calibri"/>
              </a:rPr>
              <a:t>Промежуточный семинар/вебинар – 29 августа в 16.00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FFFFFF"/>
                </a:solidFill>
                <a:uFillTx/>
                <a:latin typeface="Georgia"/>
                <a:ea typeface="Calibri"/>
              </a:rPr>
              <a:t>2.</a:t>
            </a:r>
            <a:r>
              <a:rPr lang="ru-RU" sz="1800" b="1" strike="noStrike" spc="-1">
                <a:solidFill>
                  <a:srgbClr val="FFFFFF"/>
                </a:solidFill>
                <a:latin typeface="Georgia"/>
                <a:ea typeface="Calibri"/>
              </a:rPr>
              <a:t>Вебинар-консультация (обсуждение выполнения  заданий  / программ ( УРОЧНОЙ/ВНЕУРОЧНОЙ РАБОТЫ) – 8/9 сентября в 15.00 и  16.00 </a:t>
            </a:r>
            <a:r>
              <a:rPr lang="ru-RU" sz="1500" b="1" strike="noStrike" spc="-1">
                <a:solidFill>
                  <a:srgbClr val="FFFFD7"/>
                </a:solidFill>
                <a:latin typeface="Georgia"/>
                <a:ea typeface="Calibri"/>
              </a:rPr>
              <a:t>(обсуждение ТЗ 2)</a:t>
            </a:r>
            <a:endParaRPr lang="ru-RU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Georgia"/>
                <a:ea typeface="Calibri"/>
              </a:rPr>
              <a:t>3. Вебинар-консультация (обсуждение выполнения  заданий - </a:t>
            </a:r>
            <a:r>
              <a:rPr lang="ru-RU" sz="1500" b="1" strike="noStrike" spc="-1">
                <a:solidFill>
                  <a:srgbClr val="FFFFD7"/>
                </a:solidFill>
                <a:latin typeface="Georgia"/>
                <a:ea typeface="Calibri"/>
              </a:rPr>
              <a:t>(обсуждение ТЗ 3)</a:t>
            </a:r>
            <a:r>
              <a:rPr lang="ru-RU" sz="1800" b="1" strike="noStrike" spc="-1">
                <a:solidFill>
                  <a:srgbClr val="FFFFFF"/>
                </a:solidFill>
                <a:latin typeface="Georgia"/>
                <a:ea typeface="Calibri"/>
              </a:rPr>
              <a:t> – 30 сентября в 16.00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FFFFFF"/>
                </a:solidFill>
                <a:uFillTx/>
                <a:latin typeface="Georgia"/>
                <a:ea typeface="Calibri"/>
              </a:rPr>
              <a:t>Итоговый семинар/вебинар – 20 октября в 16.00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Georgia"/>
                <a:ea typeface="Calibri"/>
              </a:rPr>
              <a:t>ИТОГОВАЯ КОНФЕРЕНЦИЯ ПО ПРОЕКТУ - ноябрь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39" name="Рисунок 291"/>
          <p:cNvPicPr/>
          <p:nvPr/>
        </p:nvPicPr>
        <p:blipFill>
          <a:blip r:embed="rId2"/>
          <a:srcRect l="24783" t="48297" r="26563" b="34831"/>
          <a:stretch/>
        </p:blipFill>
        <p:spPr>
          <a:xfrm>
            <a:off x="4679280" y="2340360"/>
            <a:ext cx="7195680" cy="2516040"/>
          </a:xfrm>
          <a:prstGeom prst="rect">
            <a:avLst/>
          </a:prstGeom>
          <a:ln w="0">
            <a:noFill/>
          </a:ln>
        </p:spPr>
      </p:pic>
      <p:pic>
        <p:nvPicPr>
          <p:cNvPr id="140" name="Рисунок 292"/>
          <p:cNvPicPr/>
          <p:nvPr/>
        </p:nvPicPr>
        <p:blipFill>
          <a:blip r:embed="rId3"/>
          <a:srcRect l="24783" t="20812" r="26563" b="58278"/>
          <a:stretch/>
        </p:blipFill>
        <p:spPr>
          <a:xfrm>
            <a:off x="4679640" y="1080360"/>
            <a:ext cx="7195320" cy="1436040"/>
          </a:xfrm>
          <a:prstGeom prst="rect">
            <a:avLst/>
          </a:prstGeom>
          <a:ln w="0">
            <a:noFill/>
          </a:ln>
        </p:spPr>
      </p:pic>
      <p:sp>
        <p:nvSpPr>
          <p:cNvPr id="141" name="Line 4"/>
          <p:cNvSpPr/>
          <p:nvPr/>
        </p:nvSpPr>
        <p:spPr>
          <a:xfrm>
            <a:off x="6838920" y="1800000"/>
            <a:ext cx="1080000" cy="3419640"/>
          </a:xfrm>
          <a:prstGeom prst="line">
            <a:avLst/>
          </a:prstGeom>
          <a:ln w="1260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5"/>
          <p:cNvSpPr/>
          <p:nvPr/>
        </p:nvSpPr>
        <p:spPr>
          <a:xfrm>
            <a:off x="8098920" y="5219640"/>
            <a:ext cx="391284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Перенос вебинара на 8-9 сентября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3" name="Line 6"/>
          <p:cNvSpPr/>
          <p:nvPr/>
        </p:nvSpPr>
        <p:spPr>
          <a:xfrm flipV="1">
            <a:off x="8098920" y="4499640"/>
            <a:ext cx="1619640" cy="720000"/>
          </a:xfrm>
          <a:prstGeom prst="line">
            <a:avLst/>
          </a:prstGeom>
          <a:ln w="1260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CustomShape 2"/>
          <p:cNvSpPr/>
          <p:nvPr/>
        </p:nvSpPr>
        <p:spPr>
          <a:xfrm rot="5400000" flipH="1">
            <a:off x="-1418040" y="1418040"/>
            <a:ext cx="6874920" cy="40399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CustomShape 3"/>
          <p:cNvSpPr/>
          <p:nvPr/>
        </p:nvSpPr>
        <p:spPr>
          <a:xfrm rot="16200000">
            <a:off x="-158040" y="2661120"/>
            <a:ext cx="4354920" cy="403776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" name="CustomShape 4"/>
          <p:cNvSpPr/>
          <p:nvPr/>
        </p:nvSpPr>
        <p:spPr>
          <a:xfrm rot="16200000" flipH="1">
            <a:off x="-1180440" y="1637640"/>
            <a:ext cx="6856920" cy="358056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8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6" name="CustomShape 5"/>
          <p:cNvSpPr/>
          <p:nvPr/>
        </p:nvSpPr>
        <p:spPr>
          <a:xfrm rot="6097800">
            <a:off x="-745920" y="1200600"/>
            <a:ext cx="4807440" cy="408780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7" name="CustomShape 6"/>
          <p:cNvSpPr/>
          <p:nvPr/>
        </p:nvSpPr>
        <p:spPr>
          <a:xfrm>
            <a:off x="659880" y="2766960"/>
            <a:ext cx="2880000" cy="30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7"/>
          <p:cNvSpPr/>
          <p:nvPr/>
        </p:nvSpPr>
        <p:spPr>
          <a:xfrm>
            <a:off x="659880" y="806760"/>
            <a:ext cx="2918880" cy="149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9" name="Рисунок 4" descr="Изображение выглядит как текст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1051560" y="478800"/>
            <a:ext cx="10675800" cy="5899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Calibri Light"/>
              </a:rPr>
              <a:t>Характеристика  задания №4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351" name="Объект 4" descr="Изображение выглядит как стол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472320" y="1356480"/>
            <a:ext cx="11871360" cy="5500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180000" y="-169200"/>
            <a:ext cx="10970640" cy="12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468A1A"/>
                </a:solidFill>
                <a:latin typeface="Times New Roman"/>
                <a:ea typeface="DejaVu Sans"/>
              </a:rPr>
              <a:t>АЛГОРИТМ ВЫПОЛНЕНИЯ ТЗ 3 (8 тактов)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609480" y="1604880"/>
            <a:ext cx="6556680" cy="397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Определиться с содержательной областью задания </a:t>
            </a:r>
            <a:endParaRPr lang="ru-RU" sz="2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Определиться с контекстом задания </a:t>
            </a:r>
            <a:endParaRPr lang="ru-RU" sz="2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Сформулировать ситуацию и тему кейса заданий</a:t>
            </a:r>
            <a:endParaRPr lang="ru-RU" sz="2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Подобрать тексты, визуальный ряд  ( фото, рисунок, диаграммы, таблицы, инфографику и пр.) </a:t>
            </a:r>
            <a:endParaRPr lang="ru-RU" sz="2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5. Сформулировать задания, выбрав разную  форму для каждого задания ( не менее 5)</a:t>
            </a:r>
            <a:endParaRPr lang="ru-RU" sz="2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6.При составлении каждого задания определить познавательную деятельность ( компетентностную область)</a:t>
            </a:r>
            <a:endParaRPr lang="ru-RU" sz="2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7. Составить общую характеристику задания</a:t>
            </a:r>
            <a:endParaRPr lang="ru-RU" sz="2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8. Продумать критерии оценивания</a:t>
            </a:r>
            <a:endParaRPr lang="ru-RU" sz="2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endParaRPr lang="ru-RU" sz="2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endParaRPr lang="ru-RU" sz="2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endParaRPr lang="ru-RU" sz="2200" b="0" strike="noStrike" spc="-1">
              <a:latin typeface="Arial"/>
            </a:endParaRPr>
          </a:p>
        </p:txBody>
      </p:sp>
      <p:pic>
        <p:nvPicPr>
          <p:cNvPr id="354" name="Рисунок 323"/>
          <p:cNvPicPr/>
          <p:nvPr/>
        </p:nvPicPr>
        <p:blipFill>
          <a:blip r:embed="rId2"/>
          <a:srcRect l="39096" t="44605" r="34073" b="22310"/>
          <a:stretch/>
        </p:blipFill>
        <p:spPr>
          <a:xfrm>
            <a:off x="7238880" y="1000440"/>
            <a:ext cx="4818600" cy="378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1040760" y="430560"/>
            <a:ext cx="651708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mbria"/>
                <a:ea typeface="Cambria"/>
              </a:rPr>
              <a:t>ТЕХНИЧЕСКОЕ ЗАДАНИЕ 3</a:t>
            </a:r>
            <a:r>
              <a:rPr lang="ru-RU" sz="1800" b="1" strike="noStrike" spc="-1">
                <a:solidFill>
                  <a:srgbClr val="808080"/>
                </a:solidFill>
                <a:latin typeface="Georgia"/>
                <a:ea typeface="Cambria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925560" y="1367640"/>
            <a:ext cx="9953280" cy="5290560"/>
          </a:xfrm>
          <a:prstGeom prst="roundRect">
            <a:avLst>
              <a:gd name="adj" fmla="val 16667"/>
            </a:avLst>
          </a:prstGeom>
          <a:solidFill>
            <a:srgbClr val="FFDF79"/>
          </a:solidFill>
          <a:ln w="25560">
            <a:solidFill>
              <a:srgbClr val="FFDF7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Разработка авторского кейса по ФГ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( определение темы, класса и 5 заданий, объединенных данной темой)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Срок выполнения задания: 2 этапа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1. до 22/23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 сентября 2022 года - подбор материалов для кейса- характеристика авторской идеи, разработка одного-двух заданий, консультирование по характеристике заданий.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ОТПРАВИТЬ МАТЕРИАЛЫ КУРАТОРАМ </a:t>
            </a: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до 20 сентября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2. до 20 октября — подготовка выступления с презентация авторских кейсов на Итоговом вебинаре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ОТПРАВИТЬ МАТЕРИАЛЫ КУРАТОРАМ </a:t>
            </a: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до 15 октября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1118520" y="1740240"/>
            <a:ext cx="10035360" cy="4506120"/>
          </a:xfrm>
          <a:prstGeom prst="roundRect">
            <a:avLst>
              <a:gd name="adj" fmla="val 16667"/>
            </a:avLst>
          </a:prstGeom>
          <a:solidFill>
            <a:srgbClr val="9ECB7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457200" indent="-452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Документ </a:t>
            </a:r>
            <a:r>
              <a:rPr lang="en-US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Word</a:t>
            </a:r>
            <a:endParaRPr lang="ru-RU" sz="2800" b="0" strike="noStrike" spc="-1">
              <a:latin typeface="Arial"/>
            </a:endParaRPr>
          </a:p>
          <a:p>
            <a:pPr marL="457200" indent="-452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Название документа</a:t>
            </a:r>
            <a:endParaRPr lang="ru-RU" sz="2800" b="0" strike="noStrike" spc="-1">
              <a:latin typeface="Arial"/>
            </a:endParaRPr>
          </a:p>
          <a:p>
            <a:pPr marL="457200" indent="-452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Общие сведения о выполненной работе</a:t>
            </a:r>
            <a:endParaRPr lang="ru-RU" sz="2800" b="0" strike="noStrike" spc="-1">
              <a:latin typeface="Arial"/>
            </a:endParaRPr>
          </a:p>
          <a:p>
            <a:pPr marL="749880" lvl="1" indent="-452520">
              <a:lnSpc>
                <a:spcPct val="100000"/>
              </a:lnSpc>
              <a:buClr>
                <a:srgbClr val="000000"/>
              </a:buClr>
              <a:buFont typeface="StarSymbol"/>
              <a:buAutoNum type="alphaLcPeriod"/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Формулировка заданий (не менее 5), объединенных одной темой</a:t>
            </a:r>
            <a:endParaRPr lang="ru-RU" sz="2800" b="0" strike="noStrike" spc="-1">
              <a:latin typeface="Arial"/>
            </a:endParaRPr>
          </a:p>
          <a:p>
            <a:pPr marL="749880" lvl="1" indent="-452520">
              <a:lnSpc>
                <a:spcPct val="100000"/>
              </a:lnSpc>
              <a:buClr>
                <a:srgbClr val="000000"/>
              </a:buClr>
              <a:buFont typeface="StarSymbol"/>
              <a:buAutoNum type="alphaLcPeriod"/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Краткая характеристика заданий (в сооьвествии с предложенной табличной форме)</a:t>
            </a:r>
            <a:endParaRPr lang="ru-RU" sz="2800" b="0" strike="noStrike" spc="-1">
              <a:latin typeface="Arial"/>
            </a:endParaRPr>
          </a:p>
          <a:p>
            <a:pPr marL="749880" lvl="1" indent="-452520">
              <a:lnSpc>
                <a:spcPct val="100000"/>
              </a:lnSpc>
              <a:buClr>
                <a:srgbClr val="000000"/>
              </a:buClr>
              <a:buFont typeface="StarSymbol"/>
              <a:buAutoNum type="alphaLcPeriod"/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Система оценивания заданий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914400" y="516240"/>
            <a:ext cx="10239840" cy="106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mbria"/>
                <a:ea typeface="Cambria"/>
              </a:rPr>
              <a:t>ОБЩИЕ ТРЕБОВАНИЯ К ОФОРМЛЕНИЮ ОТЧЁТА ПО ВЫПОЛНЕНИЮ технического задания 3  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59" name="Рисунок 2"/>
          <p:cNvPicPr/>
          <p:nvPr/>
        </p:nvPicPr>
        <p:blipFill>
          <a:blip r:embed="rId2"/>
          <a:srcRect l="16124" t="26198" r="30734" b="26565"/>
          <a:stretch/>
        </p:blipFill>
        <p:spPr>
          <a:xfrm>
            <a:off x="365400" y="7101360"/>
            <a:ext cx="11337840" cy="565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1523520" y="1122840"/>
            <a:ext cx="9138960" cy="23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2"/>
          <p:cNvSpPr/>
          <p:nvPr/>
        </p:nvSpPr>
        <p:spPr>
          <a:xfrm>
            <a:off x="1523520" y="3602160"/>
            <a:ext cx="9138960" cy="16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2" name="object 2_1"/>
          <p:cNvPicPr/>
          <p:nvPr/>
        </p:nvPicPr>
        <p:blipFill>
          <a:blip r:embed="rId2"/>
          <a:stretch/>
        </p:blipFill>
        <p:spPr>
          <a:xfrm>
            <a:off x="0" y="360"/>
            <a:ext cx="12187080" cy="6852600"/>
          </a:xfrm>
          <a:prstGeom prst="rect">
            <a:avLst/>
          </a:prstGeom>
          <a:ln w="0">
            <a:noFill/>
          </a:ln>
        </p:spPr>
      </p:pic>
      <p:sp>
        <p:nvSpPr>
          <p:cNvPr id="363" name="CustomShape 3"/>
          <p:cNvSpPr/>
          <p:nvPr/>
        </p:nvSpPr>
        <p:spPr>
          <a:xfrm>
            <a:off x="1255320" y="1731960"/>
            <a:ext cx="9576000" cy="3643560"/>
          </a:xfrm>
          <a:prstGeom prst="rect">
            <a:avLst/>
          </a:prstGeom>
          <a:solidFill>
            <a:srgbClr val="FFDF79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6000" b="1" strike="noStrike" spc="-1">
                <a:solidFill>
                  <a:srgbClr val="343A40"/>
                </a:solidFill>
                <a:latin typeface="Cambria"/>
                <a:ea typeface="Cambria"/>
              </a:rPr>
              <a:t>СПАСИБО ЗА РАБОТУ, КОЛЛЕГИ</a:t>
            </a:r>
            <a:r>
              <a:rPr lang="ru-RU" sz="6000" b="0" strike="noStrike" spc="-1">
                <a:solidFill>
                  <a:srgbClr val="343A40"/>
                </a:solidFill>
                <a:latin typeface="Cambria"/>
                <a:ea typeface="Cambria"/>
              </a:rPr>
              <a:t>!</a:t>
            </a:r>
            <a:endParaRPr lang="ru-RU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7AE6DF-3823-68B3-1777-0E5F04E6FB3B}"/>
              </a:ext>
            </a:extLst>
          </p:cNvPr>
          <p:cNvSpPr txBox="1"/>
          <p:nvPr/>
        </p:nvSpPr>
        <p:spPr>
          <a:xfrm>
            <a:off x="3047104" y="3108524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>
                <a:effectLst/>
                <a:latin typeface="Arial" panose="020B0604020202020204" pitchFamily="34" charset="0"/>
                <a:hlinkClick r:id="rId2"/>
              </a:rPr>
              <a:t>https://events.webinar.ru/51207185/1858067970/record-new/538090125</a:t>
            </a:r>
            <a:r>
              <a:rPr lang="en-US" b="0" i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53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8818920" y="1549080"/>
            <a:ext cx="3058200" cy="5109120"/>
          </a:xfrm>
          <a:prstGeom prst="roundRect">
            <a:avLst>
              <a:gd name="adj" fmla="val 16667"/>
            </a:avLst>
          </a:prstGeom>
          <a:solidFill>
            <a:srgbClr val="8DA9DB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Техническое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Задание 3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55">
                <a:solidFill>
                  <a:srgbClr val="000000"/>
                </a:solidFill>
                <a:latin typeface="Cambria"/>
                <a:ea typeface="Cambria"/>
              </a:rPr>
              <a:t>Создать авторский кейс заданий по финансовой грамотности   формате PISA (не менее 5 заданий, объединенных одной темой)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4499280" y="712440"/>
            <a:ext cx="4138200" cy="5945760"/>
          </a:xfrm>
          <a:prstGeom prst="roundRect">
            <a:avLst>
              <a:gd name="adj" fmla="val 16667"/>
            </a:avLst>
          </a:prstGeom>
          <a:solidFill>
            <a:srgbClr val="FFDF79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Техническое Задание 2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Проектирование рабочей программы урочной/внеурочной  деятельности  с использованием конструктора ИСРО РАО, с включением заданий PISA в образовательный процесс</a:t>
            </a:r>
            <a:endParaRPr lang="ru-RU" sz="2800" b="0" strike="noStrike" spc="-1"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2109"/>
              </a:spcBef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720000" y="720360"/>
            <a:ext cx="3590280" cy="5577840"/>
          </a:xfrm>
          <a:prstGeom prst="roundRect">
            <a:avLst>
              <a:gd name="adj" fmla="val 16667"/>
            </a:avLst>
          </a:prstGeom>
          <a:solidFill>
            <a:srgbClr val="9ECB7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Техническое Задание 1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Апробация заданий банка РЭШ для организации работы школьников в урочной /внеурочной деятельности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1014480" y="73440"/>
            <a:ext cx="1032264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mbria"/>
                <a:ea typeface="Cambria"/>
              </a:rPr>
              <a:t>ТЕХНИЧЕСКИЕ ЗАДАНИЯ (ТЗ) ПРОЕКТА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80000" y="3107880"/>
            <a:ext cx="10844640" cy="93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2"/>
          <p:cNvSpPr/>
          <p:nvPr/>
        </p:nvSpPr>
        <p:spPr>
          <a:xfrm>
            <a:off x="480240" y="3045240"/>
            <a:ext cx="8659440" cy="283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mbria"/>
                <a:ea typeface="Cambria"/>
              </a:rPr>
              <a:t> Краткий  анализ присланных материалов участников проекта «Образовательный лифт:ШНОР-2022»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9000000" y="180000"/>
            <a:ext cx="3058200" cy="5109120"/>
          </a:xfrm>
          <a:prstGeom prst="roundRect">
            <a:avLst>
              <a:gd name="adj" fmla="val 16667"/>
            </a:avLst>
          </a:prstGeom>
          <a:solidFill>
            <a:srgbClr val="8DA9DB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Техническое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Задание 3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55">
                <a:solidFill>
                  <a:srgbClr val="000000"/>
                </a:solidFill>
                <a:latin typeface="Cambria"/>
                <a:ea typeface="Cambria"/>
              </a:rPr>
              <a:t>Создать авторский кейс заданий по финансовой грамотности   формате PISA (не менее 5 заданий, объединенных одной темой)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360000" y="5400000"/>
            <a:ext cx="1079640" cy="899640"/>
          </a:xfrm>
          <a:prstGeom prst="smileyFace">
            <a:avLst>
              <a:gd name="adj" fmla="val 9282"/>
            </a:avLst>
          </a:prstGeom>
          <a:solidFill>
            <a:srgbClr val="729FCF"/>
          </a:solidFill>
          <a:ln w="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523520" y="1122840"/>
            <a:ext cx="9138960" cy="23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"/>
          <p:cNvSpPr/>
          <p:nvPr/>
        </p:nvSpPr>
        <p:spPr>
          <a:xfrm>
            <a:off x="1523520" y="3602160"/>
            <a:ext cx="9138960" cy="16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object 2_2"/>
          <p:cNvPicPr/>
          <p:nvPr/>
        </p:nvPicPr>
        <p:blipFill>
          <a:blip r:embed="rId2"/>
          <a:stretch/>
        </p:blipFill>
        <p:spPr>
          <a:xfrm>
            <a:off x="0" y="360"/>
            <a:ext cx="12187080" cy="6852600"/>
          </a:xfrm>
          <a:prstGeom prst="rect">
            <a:avLst/>
          </a:prstGeom>
          <a:ln w="0">
            <a:noFill/>
          </a:ln>
        </p:spPr>
      </p:pic>
      <p:sp>
        <p:nvSpPr>
          <p:cNvPr id="155" name="CustomShape 3"/>
          <p:cNvSpPr/>
          <p:nvPr/>
        </p:nvSpPr>
        <p:spPr>
          <a:xfrm>
            <a:off x="1255320" y="1731960"/>
            <a:ext cx="9576000" cy="3643560"/>
          </a:xfrm>
          <a:prstGeom prst="rect">
            <a:avLst/>
          </a:prstGeom>
          <a:solidFill>
            <a:srgbClr val="FFDF79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4"/>
          <p:cNvSpPr/>
          <p:nvPr/>
        </p:nvSpPr>
        <p:spPr>
          <a:xfrm>
            <a:off x="1620000" y="1944360"/>
            <a:ext cx="9042480" cy="411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u="sng" strike="noStrike" spc="-1">
                <a:solidFill>
                  <a:srgbClr val="000000"/>
                </a:solidFill>
                <a:uFillTx/>
                <a:latin typeface="Cambria"/>
                <a:ea typeface="Cambria"/>
              </a:rPr>
              <a:t>Номинация «Проба пера»:</a:t>
            </a:r>
            <a:r>
              <a:rPr lang="ru-RU" sz="5400" b="1" strike="noStrike" spc="-1">
                <a:solidFill>
                  <a:srgbClr val="000000"/>
                </a:solidFill>
                <a:latin typeface="Cambria"/>
                <a:ea typeface="Cambria"/>
              </a:rPr>
              <a:t> идея авторского кейса/контекст ситуации и 1-2 задания  к кейсу</a:t>
            </a:r>
            <a:endParaRPr lang="ru-RU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2"/>
          <p:cNvSpPr/>
          <p:nvPr/>
        </p:nvSpPr>
        <p:spPr>
          <a:xfrm rot="5400000" flipH="1">
            <a:off x="-1418040" y="1418040"/>
            <a:ext cx="6874920" cy="40399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3"/>
          <p:cNvSpPr/>
          <p:nvPr/>
        </p:nvSpPr>
        <p:spPr>
          <a:xfrm rot="16200000">
            <a:off x="-158040" y="2661120"/>
            <a:ext cx="4354920" cy="403776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4"/>
          <p:cNvSpPr/>
          <p:nvPr/>
        </p:nvSpPr>
        <p:spPr>
          <a:xfrm rot="16200000" flipH="1">
            <a:off x="-1180440" y="1637640"/>
            <a:ext cx="6856920" cy="358056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8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5"/>
          <p:cNvSpPr/>
          <p:nvPr/>
        </p:nvSpPr>
        <p:spPr>
          <a:xfrm rot="6097800">
            <a:off x="-745920" y="1200600"/>
            <a:ext cx="4807440" cy="408780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6"/>
          <p:cNvSpPr/>
          <p:nvPr/>
        </p:nvSpPr>
        <p:spPr>
          <a:xfrm>
            <a:off x="659880" y="2766960"/>
            <a:ext cx="2880000" cy="30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7"/>
          <p:cNvSpPr/>
          <p:nvPr/>
        </p:nvSpPr>
        <p:spPr>
          <a:xfrm>
            <a:off x="659880" y="806760"/>
            <a:ext cx="2918880" cy="149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Рисунок 6_1"/>
          <p:cNvPicPr/>
          <p:nvPr/>
        </p:nvPicPr>
        <p:blipFill>
          <a:blip r:embed="rId2"/>
          <a:stretch/>
        </p:blipFill>
        <p:spPr>
          <a:xfrm>
            <a:off x="2265120" y="405360"/>
            <a:ext cx="9462240" cy="604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539</TotalTime>
  <Words>921</Words>
  <Application>Microsoft Office PowerPoint</Application>
  <PresentationFormat>Широкоэкранный</PresentationFormat>
  <Paragraphs>141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56</vt:i4>
      </vt:variant>
    </vt:vector>
  </HeadingPairs>
  <TitlesOfParts>
    <vt:vector size="68" baseType="lpstr">
      <vt:lpstr>Arial</vt:lpstr>
      <vt:lpstr>Calibri</vt:lpstr>
      <vt:lpstr>Calibri Light</vt:lpstr>
      <vt:lpstr>Cambria</vt:lpstr>
      <vt:lpstr>Georgia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Кальсина Екатерина Александровна</dc:creator>
  <dc:description/>
  <cp:lastModifiedBy>Кальсина Екатерина Александровна</cp:lastModifiedBy>
  <cp:revision>13</cp:revision>
  <dcterms:created xsi:type="dcterms:W3CDTF">2022-09-20T08:45:11Z</dcterms:created>
  <dcterms:modified xsi:type="dcterms:W3CDTF">2022-10-04T07:35:23Z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37</vt:i4>
  </property>
</Properties>
</file>