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94" r:id="rId4"/>
    <p:sldId id="260" r:id="rId5"/>
    <p:sldId id="263" r:id="rId6"/>
    <p:sldId id="283" r:id="rId7"/>
    <p:sldId id="292" r:id="rId8"/>
    <p:sldId id="291" r:id="rId9"/>
    <p:sldId id="271" r:id="rId10"/>
    <p:sldId id="286" r:id="rId11"/>
    <p:sldId id="287" r:id="rId12"/>
    <p:sldId id="288" r:id="rId13"/>
    <p:sldId id="284" r:id="rId14"/>
    <p:sldId id="285" r:id="rId15"/>
    <p:sldId id="278" r:id="rId16"/>
    <p:sldId id="279" r:id="rId17"/>
    <p:sldId id="280" r:id="rId18"/>
    <p:sldId id="296" r:id="rId19"/>
    <p:sldId id="297" r:id="rId20"/>
    <p:sldId id="289" r:id="rId21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0000"/>
    <a:srgbClr val="FFFF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6" autoAdjust="0"/>
    <p:restoredTop sz="94660"/>
  </p:normalViewPr>
  <p:slideViewPr>
    <p:cSldViewPr snapToGrid="0">
      <p:cViewPr varScale="1">
        <p:scale>
          <a:sx n="37" d="100"/>
          <a:sy n="37" d="100"/>
        </p:scale>
        <p:origin x="-624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Успеваемость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2012-2013</c:v>
                </c:pt>
                <c:pt idx="1">
                  <c:v>2013-2014</c:v>
                </c:pt>
                <c:pt idx="2">
                  <c:v>2014-2015</c:v>
                </c:pt>
                <c:pt idx="3">
                  <c:v>2015-2016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Качество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2012-2013</c:v>
                </c:pt>
                <c:pt idx="1">
                  <c:v>2013-2014</c:v>
                </c:pt>
                <c:pt idx="2">
                  <c:v>2014-2015</c:v>
                </c:pt>
                <c:pt idx="3">
                  <c:v>2015-2016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72</c:v>
                </c:pt>
                <c:pt idx="1">
                  <c:v>73</c:v>
                </c:pt>
                <c:pt idx="2">
                  <c:v>80</c:v>
                </c:pt>
                <c:pt idx="3">
                  <c:v>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211392"/>
        <c:axId val="81212928"/>
      </c:barChart>
      <c:catAx>
        <c:axId val="81211392"/>
        <c:scaling>
          <c:orientation val="minMax"/>
        </c:scaling>
        <c:delete val="0"/>
        <c:axPos val="l"/>
        <c:majorTickMark val="out"/>
        <c:minorTickMark val="none"/>
        <c:tickLblPos val="nextTo"/>
        <c:crossAx val="81212928"/>
        <c:crosses val="autoZero"/>
        <c:auto val="1"/>
        <c:lblAlgn val="ctr"/>
        <c:lblOffset val="100"/>
        <c:noMultiLvlLbl val="0"/>
      </c:catAx>
      <c:valAx>
        <c:axId val="8121292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12113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Успеваемость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2012-2013</c:v>
                </c:pt>
                <c:pt idx="1">
                  <c:v>2013-2014</c:v>
                </c:pt>
                <c:pt idx="2">
                  <c:v>2014-2015</c:v>
                </c:pt>
                <c:pt idx="3">
                  <c:v>2015-2016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Качество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2012-2013</c:v>
                </c:pt>
                <c:pt idx="1">
                  <c:v>2013-2014</c:v>
                </c:pt>
                <c:pt idx="2">
                  <c:v>2014-2015</c:v>
                </c:pt>
                <c:pt idx="3">
                  <c:v>2015-2016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61</c:v>
                </c:pt>
                <c:pt idx="1">
                  <c:v>64</c:v>
                </c:pt>
                <c:pt idx="2">
                  <c:v>72</c:v>
                </c:pt>
                <c:pt idx="3">
                  <c:v>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262080"/>
        <c:axId val="81263616"/>
      </c:barChart>
      <c:catAx>
        <c:axId val="81262080"/>
        <c:scaling>
          <c:orientation val="minMax"/>
        </c:scaling>
        <c:delete val="0"/>
        <c:axPos val="l"/>
        <c:majorTickMark val="out"/>
        <c:minorTickMark val="none"/>
        <c:tickLblPos val="nextTo"/>
        <c:crossAx val="81263616"/>
        <c:crosses val="autoZero"/>
        <c:auto val="1"/>
        <c:lblAlgn val="ctr"/>
        <c:lblOffset val="100"/>
        <c:noMultiLvlLbl val="0"/>
      </c:catAx>
      <c:valAx>
        <c:axId val="812636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12620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Флешмобы, кол-во участников</c:v>
                </c:pt>
                <c:pt idx="1">
                  <c:v>Детский "проектный офис", кол-во проектов</c:v>
                </c:pt>
                <c:pt idx="2">
                  <c:v>Профессиональные пробы, % старшеклассников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83</c:v>
                </c:pt>
                <c:pt idx="1">
                  <c:v>1</c:v>
                </c:pt>
                <c:pt idx="2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Флешмобы, кол-во участников</c:v>
                </c:pt>
                <c:pt idx="1">
                  <c:v>Детский "проектный офис", кол-во проектов</c:v>
                </c:pt>
                <c:pt idx="2">
                  <c:v>Профессиональные пробы, % старшеклассников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256</c:v>
                </c:pt>
                <c:pt idx="1">
                  <c:v>42</c:v>
                </c:pt>
                <c:pt idx="2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024000"/>
        <c:axId val="91046272"/>
      </c:barChart>
      <c:catAx>
        <c:axId val="91024000"/>
        <c:scaling>
          <c:orientation val="minMax"/>
        </c:scaling>
        <c:delete val="1"/>
        <c:axPos val="l"/>
        <c:majorTickMark val="none"/>
        <c:minorTickMark val="none"/>
        <c:tickLblPos val="none"/>
        <c:crossAx val="91046272"/>
        <c:crosses val="autoZero"/>
        <c:auto val="1"/>
        <c:lblAlgn val="ctr"/>
        <c:lblOffset val="100"/>
        <c:noMultiLvlLbl val="0"/>
      </c:catAx>
      <c:valAx>
        <c:axId val="91046272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910240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FAF7D-B40D-4652-B50C-1296337D4CC2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8996B-9264-4B9B-AD34-B84DCA1457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9D543-C243-4A95-AB7C-17B2203A3DA4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CE42B-0F41-486A-A441-146BE45798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7B6BC-C340-40AC-8389-AE34E144A67D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2AC77-CECF-4FE4-9AAB-3BFA82979D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278DD-935E-4A8E-A8C0-19FED495B2AE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C0E96-B64E-44E9-8668-F9ACCA34D6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B81C6-09A4-431D-B9DD-554F89633486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EA72F-292A-42B2-94F5-87E0523718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1B436-CFB1-4DB4-8F10-98D5B0B95A0E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465B7-1D85-49DF-82EA-1230732C9C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4CFD6-B5EF-4A2D-BB5D-88C2CFDA8D0A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C2F12-F114-4DEA-8996-FB3C48581A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36E3B-D66A-4472-A582-88A05F3ABDA1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69672-D06B-4268-82DF-0DBF866986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A8863-352A-4C3E-8FAB-4BB4EFF26F55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8567C-33A6-4680-9188-3B190CC10F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4051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4040188" y="0"/>
            <a:ext cx="63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465138" y="6459538"/>
            <a:ext cx="261937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15296D4-495A-4314-933C-45B2C59CB522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538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BE1DFDB-B5DF-430B-9D04-7FB3A5278E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0" y="4914900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DE44F-7439-4C9F-982E-0CD83DA213BD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67D19-9A9A-437A-9119-51577F6B0F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12192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07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963" y="1846263"/>
            <a:ext cx="100584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58792A-495E-4079-89B3-33E18E3C9E02}" type="datetimeFigureOut">
              <a:rPr lang="ru-RU"/>
              <a:pPr>
                <a:defRPr/>
              </a:pPr>
              <a:t>31.10.2017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cap="all" baseline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A9ED67-7CF2-41E8-B317-29F07E358D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800" y="1738313"/>
            <a:ext cx="9966325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58" r:id="rId2"/>
    <p:sldLayoutId id="2147483764" r:id="rId3"/>
    <p:sldLayoutId id="2147483759" r:id="rId4"/>
    <p:sldLayoutId id="2147483760" r:id="rId5"/>
    <p:sldLayoutId id="2147483761" r:id="rId6"/>
    <p:sldLayoutId id="2147483765" r:id="rId7"/>
    <p:sldLayoutId id="2147483766" r:id="rId8"/>
    <p:sldLayoutId id="2147483767" r:id="rId9"/>
    <p:sldLayoutId id="2147483762" r:id="rId10"/>
    <p:sldLayoutId id="2147483768" r:id="rId11"/>
  </p:sldLayoutIdLst>
  <p:transition>
    <p:fade/>
  </p:transition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800"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file:///E:\&#1054;&#1073;&#1097;&#1072;&#1103;%20&#1087;&#1072;&#1087;&#1082;&#1072;\&#1050;&#1086;&#1085;&#1082;&#1091;&#1088;&#1089;\&#1050;&#1088;&#1072;&#1081;\%20%20http:\www.art-education.ru\electronic-journal\predmety-iskusstva-v-sisteme-sovremennogo-obshchego-obrazovaniya-detey-na-prime-1" TargetMode="External"/><Relationship Id="rId7" Type="http://schemas.openxmlformats.org/officeDocument/2006/relationships/hyperlink" Target="http://&#1084;&#1080;&#1085;&#1086;&#1073;&#1088;&#1085;&#1072;&#1091;&#1082;&#1080;.&#1088;&#1092;/&#1076;&#1086;&#1082;&#1091;&#1084;&#1077;&#1085;&#1090;&#1099;/543" TargetMode="External"/><Relationship Id="rId2" Type="http://schemas.openxmlformats.org/officeDocument/2006/relationships/hyperlink" Target="http://www.gif.ru/texts/txt-gnirenko-dipl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ermedu.ru/Files/1302201411292767.pdf" TargetMode="External"/><Relationship Id="rId5" Type="http://schemas.openxmlformats.org/officeDocument/2006/relationships/hyperlink" Target="https://www.rae.ru/forum2012/pdf/2513.pdf" TargetMode="External"/><Relationship Id="rId4" Type="http://schemas.openxmlformats.org/officeDocument/2006/relationships/hyperlink" Target="http://www.art-education.ru/electronic-journal/predmety-iskusstva-v-sisteme-sovremennogo-obshchego-obrazovaniya-detey-na-prime-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66254" y="1415535"/>
            <a:ext cx="12358254" cy="2761610"/>
          </a:xfrm>
        </p:spPr>
        <p:txBody>
          <a:bodyPr>
            <a:normAutofit fontScale="90000"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2200" b="1" spc="60" dirty="0" smtClean="0">
                <a:solidFill>
                  <a:srgbClr val="C00000"/>
                </a:solidFill>
                <a:latin typeface="Franklin Gothic Medium" pitchFamily="34" charset="0"/>
              </a:rPr>
              <a:t/>
            </a:r>
            <a:br>
              <a:rPr lang="ru-RU" sz="2200" b="1" spc="60" dirty="0" smtClean="0">
                <a:solidFill>
                  <a:srgbClr val="C00000"/>
                </a:solidFill>
                <a:latin typeface="Franklin Gothic Medium" pitchFamily="34" charset="0"/>
              </a:rPr>
            </a:br>
            <a:r>
              <a:rPr lang="ru-RU" sz="2200" b="1" spc="60" dirty="0" smtClean="0">
                <a:solidFill>
                  <a:srgbClr val="C00000"/>
                </a:solidFill>
                <a:latin typeface="Franklin Gothic Medium" pitchFamily="34" charset="0"/>
              </a:rPr>
              <a:t>                                                                                                       </a:t>
            </a:r>
            <a:r>
              <a:rPr lang="ru-RU" sz="2900" b="1" spc="60" dirty="0" smtClean="0">
                <a:solidFill>
                  <a:srgbClr val="C00000"/>
                </a:solidFill>
                <a:latin typeface="Franklin Gothic Medium" pitchFamily="34" charset="0"/>
              </a:rPr>
              <a:t>ЭСТЕТИКА </a:t>
            </a:r>
            <a:r>
              <a:rPr lang="ru-RU" sz="2900" b="1" spc="60" dirty="0">
                <a:solidFill>
                  <a:srgbClr val="C00000"/>
                </a:solidFill>
                <a:latin typeface="Franklin Gothic Medium" pitchFamily="34" charset="0"/>
              </a:rPr>
              <a:t>ВЗАИМОДЕЙСТВИЯ</a:t>
            </a:r>
            <a:r>
              <a:rPr lang="ru-RU" sz="2200" b="1" spc="60" dirty="0">
                <a:solidFill>
                  <a:srgbClr val="C00000"/>
                </a:solidFill>
                <a:latin typeface="Franklin Gothic Medium" pitchFamily="34" charset="0"/>
              </a:rPr>
              <a:t/>
            </a:r>
            <a:br>
              <a:rPr lang="ru-RU" sz="2200" b="1" spc="60" dirty="0">
                <a:solidFill>
                  <a:srgbClr val="C00000"/>
                </a:solidFill>
                <a:latin typeface="Franklin Gothic Medium" pitchFamily="34" charset="0"/>
              </a:rPr>
            </a:br>
            <a:r>
              <a:rPr lang="ru-RU" sz="2200" b="1" spc="60" dirty="0" smtClean="0">
                <a:solidFill>
                  <a:srgbClr val="C00000"/>
                </a:solidFill>
                <a:latin typeface="Franklin Gothic Medium" pitchFamily="34" charset="0"/>
              </a:rPr>
              <a:t>                                                       </a:t>
            </a:r>
            <a:r>
              <a:rPr lang="ru-RU" sz="2900" b="1" spc="60" dirty="0" smtClean="0">
                <a:solidFill>
                  <a:srgbClr val="C00000"/>
                </a:solidFill>
                <a:latin typeface="Franklin Gothic Medium" pitchFamily="34" charset="0"/>
              </a:rPr>
              <a:t>ОБРАЗОВАТЕЛЬНЫЙ </a:t>
            </a:r>
            <a:r>
              <a:rPr lang="ru-RU" sz="2900" b="1" spc="60" dirty="0">
                <a:solidFill>
                  <a:srgbClr val="C00000"/>
                </a:solidFill>
                <a:latin typeface="Franklin Gothic Medium" pitchFamily="34" charset="0"/>
              </a:rPr>
              <a:t>ПРОДУКТ</a:t>
            </a:r>
            <a:r>
              <a:rPr lang="ru-RU" sz="2900" b="1" spc="60" dirty="0" smtClean="0">
                <a:solidFill>
                  <a:srgbClr val="C00000"/>
                </a:solidFill>
                <a:latin typeface="Franklin Gothic Medium" pitchFamily="34" charset="0"/>
              </a:rPr>
              <a:t/>
            </a:r>
            <a:br>
              <a:rPr lang="ru-RU" sz="2900" b="1" spc="60" dirty="0" smtClean="0">
                <a:solidFill>
                  <a:srgbClr val="C00000"/>
                </a:solidFill>
                <a:latin typeface="Franklin Gothic Medium" pitchFamily="34" charset="0"/>
              </a:rPr>
            </a:br>
            <a:r>
              <a:rPr lang="ru-RU" sz="2900" b="1" spc="60" dirty="0" smtClean="0">
                <a:solidFill>
                  <a:srgbClr val="C00000"/>
                </a:solidFill>
                <a:latin typeface="Franklin Gothic Medium" pitchFamily="34" charset="0"/>
              </a:rPr>
              <a:t>      СОВРЕМЕННОЕ ИСКУССТВО </a:t>
            </a:r>
            <a:br>
              <a:rPr lang="ru-RU" sz="2900" b="1" spc="60" dirty="0" smtClean="0">
                <a:solidFill>
                  <a:srgbClr val="C00000"/>
                </a:solidFill>
                <a:latin typeface="Franklin Gothic Medium" pitchFamily="34" charset="0"/>
              </a:rPr>
            </a:br>
            <a:r>
              <a:rPr lang="ru-RU" sz="2900" b="1" spc="60" dirty="0" smtClean="0">
                <a:solidFill>
                  <a:srgbClr val="C00000"/>
                </a:solidFill>
                <a:latin typeface="Franklin Gothic Medium" pitchFamily="34" charset="0"/>
              </a:rPr>
              <a:t> </a:t>
            </a:r>
            <a:endParaRPr lang="ru-RU" sz="2900" b="1" spc="60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51911" y="4746709"/>
            <a:ext cx="11453311" cy="1352550"/>
          </a:xfrm>
        </p:spPr>
        <p:txBody>
          <a:bodyPr>
            <a:noAutofit/>
          </a:bodyPr>
          <a:lstStyle/>
          <a:p>
            <a:pPr algn="r" eaLnBrk="1" hangingPunct="1"/>
            <a:r>
              <a:rPr lang="ru-RU" sz="2000" b="1" cap="none" dirty="0" smtClean="0">
                <a:solidFill>
                  <a:schemeClr val="tx1"/>
                </a:solidFill>
                <a:latin typeface="Franklin Gothic Medium" pitchFamily="34" charset="0"/>
                <a:ea typeface="Verdana" pitchFamily="34" charset="0"/>
                <a:cs typeface="Verdana" pitchFamily="34" charset="0"/>
              </a:rPr>
              <a:t>РАСТОРГУЕВ МАКСИМ ВЛАДИМИРОВИЧ</a:t>
            </a:r>
          </a:p>
          <a:p>
            <a:pPr algn="r" eaLnBrk="1" hangingPunct="1"/>
            <a:r>
              <a:rPr lang="ru-RU" sz="2000" cap="none" dirty="0" smtClean="0">
                <a:solidFill>
                  <a:schemeClr val="tx1"/>
                </a:solidFill>
                <a:latin typeface="Franklin Gothic Medium" pitchFamily="34" charset="0"/>
              </a:rPr>
              <a:t>УЧИТЕЛЬ МУЗЫКИ, ИСКУССТВА И МИРОВОЙ ХУДОЖЕСТВЕННОЙ КУЛЬТУРЫ</a:t>
            </a:r>
          </a:p>
          <a:p>
            <a:pPr algn="r" eaLnBrk="1" hangingPunct="1"/>
            <a:r>
              <a:rPr lang="ru-RU" sz="2000" cap="none" dirty="0" smtClean="0">
                <a:solidFill>
                  <a:schemeClr val="tx1"/>
                </a:solidFill>
                <a:latin typeface="Franklin Gothic Medium" pitchFamily="34" charset="0"/>
              </a:rPr>
              <a:t>МАОУ </a:t>
            </a:r>
            <a:r>
              <a:rPr lang="en-US" sz="2000" cap="none" dirty="0" smtClean="0">
                <a:solidFill>
                  <a:schemeClr val="tx1"/>
                </a:solidFill>
                <a:latin typeface="Franklin Gothic Medium" pitchFamily="34" charset="0"/>
              </a:rPr>
              <a:t>“</a:t>
            </a:r>
            <a:r>
              <a:rPr lang="ru-RU" sz="2000" cap="none" dirty="0" smtClean="0">
                <a:solidFill>
                  <a:schemeClr val="tx1"/>
                </a:solidFill>
                <a:latin typeface="Franklin Gothic Medium" pitchFamily="34" charset="0"/>
              </a:rPr>
              <a:t>ПРЕДМЕТНО-ЯЗЫКОВАЯ ШКОЛА </a:t>
            </a:r>
            <a:r>
              <a:rPr lang="en-US" sz="2000" cap="none" dirty="0" smtClean="0">
                <a:solidFill>
                  <a:schemeClr val="tx1"/>
                </a:solidFill>
                <a:latin typeface="Franklin Gothic Medium" pitchFamily="34" charset="0"/>
              </a:rPr>
              <a:t>“</a:t>
            </a:r>
            <a:r>
              <a:rPr lang="ru-RU" sz="2000" cap="none" dirty="0" smtClean="0">
                <a:solidFill>
                  <a:schemeClr val="tx1"/>
                </a:solidFill>
                <a:latin typeface="Franklin Gothic Medium" pitchFamily="34" charset="0"/>
              </a:rPr>
              <a:t>ДУПЛЕКС</a:t>
            </a:r>
            <a:r>
              <a:rPr lang="en-US" sz="2000" cap="none" dirty="0" smtClean="0">
                <a:solidFill>
                  <a:schemeClr val="tx1"/>
                </a:solidFill>
                <a:latin typeface="Franklin Gothic Medium" pitchFamily="34" charset="0"/>
              </a:rPr>
              <a:t>”</a:t>
            </a:r>
            <a:r>
              <a:rPr lang="ru-RU" sz="2000" cap="none" dirty="0" smtClean="0">
                <a:solidFill>
                  <a:schemeClr val="tx1"/>
                </a:solidFill>
                <a:latin typeface="Franklin Gothic Medium" pitchFamily="34" charset="0"/>
              </a:rPr>
              <a:t> Г. ПЕРМЬ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Дмитрий Александрови\Рабочий стол\Новая папка (15)\-zXqZ3QAPnc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2299060" y="174286"/>
            <a:ext cx="7406641" cy="6143669"/>
          </a:xfrm>
          <a:prstGeom prst="rect">
            <a:avLst/>
          </a:prstGeom>
          <a:noFill/>
          <a:ln w="25400" cap="rnd">
            <a:solidFill>
              <a:srgbClr val="C00000"/>
            </a:solidFill>
            <a:prstDash val="sysDot"/>
          </a:ln>
        </p:spPr>
      </p:pic>
      <p:pic>
        <p:nvPicPr>
          <p:cNvPr id="1027" name="Picture 3" descr="C:\Documents and Settings\Дмитрий Александрови\Рабочий стол\Новая папка (15)\702HfxgLD4cп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382280" y="3929067"/>
            <a:ext cx="1465731" cy="128588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30362" y="993168"/>
            <a:ext cx="3896568" cy="2065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ПЕРФОМАНС</a:t>
            </a:r>
          </a:p>
          <a:p>
            <a:pPr>
              <a:lnSpc>
                <a:spcPct val="115000"/>
              </a:lnSpc>
            </a:pPr>
            <a:endParaRPr lang="ru-RU" sz="75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15000"/>
              </a:lnSpc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- по сценарию</a:t>
            </a:r>
          </a:p>
          <a:p>
            <a:pPr>
              <a:lnSpc>
                <a:spcPct val="115000"/>
              </a:lnSpc>
            </a:pPr>
            <a:r>
              <a:rPr lang="ru-RU" sz="3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15000"/>
              </a:lnSpc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- в заданном месте и времени</a:t>
            </a:r>
          </a:p>
          <a:p>
            <a:pPr>
              <a:lnSpc>
                <a:spcPct val="115000"/>
              </a:lnSpc>
            </a:pPr>
            <a:r>
              <a:rPr lang="ru-RU" sz="3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15000"/>
              </a:lnSpc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- нет грани между участниками </a:t>
            </a:r>
          </a:p>
          <a:p>
            <a:pPr>
              <a:lnSpc>
                <a:spcPct val="115000"/>
              </a:lnSpc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 и зрителями</a:t>
            </a:r>
            <a:endParaRPr lang="ru-RU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05235" y="4286257"/>
            <a:ext cx="45720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МОМЕНТ МАНЕКЕН - </a:t>
            </a:r>
            <a:r>
              <a:rPr lang="en-US" sz="15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CHALLENGE</a:t>
            </a:r>
            <a:endParaRPr lang="ru-RU" sz="1500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00486" y="4572009"/>
            <a:ext cx="419102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b="1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замереть в определённой позе</a:t>
            </a:r>
            <a:endParaRPr lang="ru-RU" sz="1500" b="1" dirty="0">
              <a:solidFill>
                <a:srgbClr val="FF99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www.logospike.com/wp-content/uploads/2014/11/Music_notes_clipart.jp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874254"/>
            <a:ext cx="1809719" cy="1523578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1904971" y="4643446"/>
            <a:ext cx="2000264" cy="1588"/>
          </a:xfrm>
          <a:prstGeom prst="line">
            <a:avLst/>
          </a:prstGeom>
          <a:ln w="38100" cap="sq">
            <a:solidFill>
              <a:srgbClr val="00B0F0"/>
            </a:solidFill>
            <a:prstDash val="sysDash"/>
            <a:miter lim="800000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382016" y="4643446"/>
            <a:ext cx="2000264" cy="1588"/>
          </a:xfrm>
          <a:prstGeom prst="line">
            <a:avLst/>
          </a:prstGeom>
          <a:ln w="38100" cap="sq">
            <a:solidFill>
              <a:srgbClr val="00B0F0"/>
            </a:solidFill>
            <a:prstDash val="sysDash"/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285973" y="4857761"/>
            <a:ext cx="2000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взаимодействие</a:t>
            </a:r>
            <a:endParaRPr lang="ru-RU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305550" y="857232"/>
            <a:ext cx="323852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- материальное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/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нематериальное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 воплощение</a:t>
            </a:r>
          </a:p>
          <a:p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- результативность и 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 критериальная оценка</a:t>
            </a:r>
          </a:p>
          <a:p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- личная значимость для  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 участника</a:t>
            </a:r>
          </a:p>
          <a:p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В. Р. </a:t>
            </a:r>
            <a:r>
              <a:rPr lang="ru-RU" sz="1400" b="1" i="1" dirty="0" err="1" smtClean="0">
                <a:latin typeface="Arial" pitchFamily="34" charset="0"/>
                <a:cs typeface="Arial" pitchFamily="34" charset="0"/>
              </a:rPr>
              <a:t>Имакаев</a:t>
            </a:r>
            <a:endParaRPr lang="ru-RU" sz="1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214109" y="486979"/>
            <a:ext cx="323852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образовательный</a:t>
            </a:r>
            <a:r>
              <a:rPr lang="ru-RU" sz="13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продукт</a:t>
            </a:r>
            <a:endParaRPr lang="ru-RU" sz="1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191515" y="4143381"/>
            <a:ext cx="1428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рефлексия</a:t>
            </a:r>
            <a:endParaRPr lang="ru-RU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345783" y="5143513"/>
            <a:ext cx="16557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эстетика взаимодействия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Дмитрий Александрови\Рабочий стол\Новая папка (15)\uLBmOrjBRus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2000222" y="174284"/>
            <a:ext cx="8191557" cy="6143668"/>
          </a:xfrm>
          <a:prstGeom prst="rect">
            <a:avLst/>
          </a:prstGeom>
          <a:noFill/>
          <a:ln w="25400" cap="rnd">
            <a:solidFill>
              <a:srgbClr val="C00000"/>
            </a:solidFill>
            <a:prstDash val="sysDot"/>
          </a:ln>
        </p:spPr>
      </p:pic>
      <p:pic>
        <p:nvPicPr>
          <p:cNvPr id="2051" name="Picture 3" descr="C:\Documents and Settings\Дмитрий Александрови\Рабочий стол\Новая папка (15)\702HfxgLD4cа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42966" y="2714621"/>
            <a:ext cx="1810380" cy="136683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143493" y="428605"/>
            <a:ext cx="4953035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</a:pP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ИНСТАЛЛЯЦИЯ</a:t>
            </a:r>
          </a:p>
          <a:p>
            <a:pPr>
              <a:lnSpc>
                <a:spcPct val="115000"/>
              </a:lnSpc>
            </a:pPr>
            <a:endParaRPr lang="ru-RU" sz="3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r">
              <a:lnSpc>
                <a:spcPct val="115000"/>
              </a:lnSpc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- пространственная композиция</a:t>
            </a:r>
          </a:p>
          <a:p>
            <a:pPr algn="r">
              <a:lnSpc>
                <a:spcPct val="115000"/>
              </a:lnSpc>
            </a:pPr>
            <a:r>
              <a:rPr lang="ru-RU" sz="3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r">
              <a:lnSpc>
                <a:spcPct val="115000"/>
              </a:lnSpc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- разные материалы и формы</a:t>
            </a:r>
          </a:p>
          <a:p>
            <a:pPr algn="r">
              <a:lnSpc>
                <a:spcPct val="115000"/>
              </a:lnSpc>
            </a:pPr>
            <a:r>
              <a:rPr lang="ru-RU" sz="3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r">
              <a:lnSpc>
                <a:spcPct val="115000"/>
              </a:lnSpc>
            </a:pP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- художественное целое</a:t>
            </a:r>
            <a:endParaRPr lang="ru-RU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81224" y="4758563"/>
            <a:ext cx="4857784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latin typeface="Arial" pitchFamily="34" charset="0"/>
                <a:cs typeface="Arial" pitchFamily="34" charset="0"/>
              </a:rPr>
              <a:t>- из природных объектов,  </a:t>
            </a:r>
          </a:p>
          <a:p>
            <a:r>
              <a:rPr lang="ru-RU" sz="1300" b="1" dirty="0" smtClean="0">
                <a:latin typeface="Arial" pitchFamily="34" charset="0"/>
                <a:cs typeface="Arial" pitchFamily="34" charset="0"/>
              </a:rPr>
              <a:t>  промышленных </a:t>
            </a:r>
            <a:r>
              <a:rPr lang="en-US" sz="1300" b="1" dirty="0" smtClean="0">
                <a:latin typeface="Arial" pitchFamily="34" charset="0"/>
                <a:cs typeface="Arial" pitchFamily="34" charset="0"/>
              </a:rPr>
              <a:t>/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бытовых предметов,</a:t>
            </a:r>
          </a:p>
          <a:p>
            <a:r>
              <a:rPr lang="ru-RU" sz="1300" b="1" dirty="0" smtClean="0">
                <a:latin typeface="Arial" pitchFamily="34" charset="0"/>
                <a:cs typeface="Arial" pitchFamily="34" charset="0"/>
              </a:rPr>
              <a:t>  фрагментов текстовой и визуальной информации…</a:t>
            </a:r>
          </a:p>
          <a:p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300" b="1" dirty="0" smtClean="0">
                <a:latin typeface="Arial" pitchFamily="34" charset="0"/>
                <a:cs typeface="Arial" pitchFamily="34" charset="0"/>
              </a:rPr>
              <a:t>- ситуативность</a:t>
            </a:r>
          </a:p>
          <a:p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300" b="1" dirty="0" smtClean="0">
                <a:latin typeface="Arial" pitchFamily="34" charset="0"/>
                <a:cs typeface="Arial" pitchFamily="34" charset="0"/>
              </a:rPr>
              <a:t>- опора на личный опыт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81224" y="4453624"/>
            <a:ext cx="323852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образовательный продукт</a:t>
            </a:r>
            <a:endParaRPr lang="ru-RU" sz="1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666976" y="3429000"/>
            <a:ext cx="2667019" cy="1588"/>
          </a:xfrm>
          <a:prstGeom prst="line">
            <a:avLst/>
          </a:prstGeom>
          <a:ln w="38100" cap="sq">
            <a:solidFill>
              <a:srgbClr val="0070C0"/>
            </a:solidFill>
            <a:prstDash val="sysDash"/>
            <a:miter lim="800000"/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2190723" y="2143117"/>
            <a:ext cx="19050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моделирование</a:t>
            </a:r>
            <a:endParaRPr lang="ru-RU" sz="1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296704" y="3013436"/>
            <a:ext cx="27622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учебное </a:t>
            </a:r>
          </a:p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         сотрудничество</a:t>
            </a:r>
            <a:endParaRPr lang="ru-RU" sz="1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57477" y="3000373"/>
            <a:ext cx="257176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СТРОИТЕЛЬСТВО</a:t>
            </a:r>
            <a:endParaRPr lang="ru-RU" sz="1500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48641" y="4111131"/>
            <a:ext cx="14515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инсталляция архитектурного объекта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52992" y="3143248"/>
            <a:ext cx="762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sym typeface="Wingdings 2"/>
              </a:rPr>
              <a:t>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jamaica-reggae-music-vacation.com/images/ochoriosjazzfestival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3869213"/>
            <a:ext cx="1904971" cy="1723747"/>
          </a:xfrm>
          <a:prstGeom prst="rect">
            <a:avLst/>
          </a:prstGeom>
          <a:noFill/>
        </p:spPr>
      </p:pic>
      <p:pic>
        <p:nvPicPr>
          <p:cNvPr id="3074" name="Picture 2" descr="C:\Documents and Settings\Дмитрий Александрови\Рабочий стол\Новая папка (15)\gBZ75a3d64Y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2170040" y="174284"/>
            <a:ext cx="7692419" cy="6162698"/>
          </a:xfrm>
          <a:prstGeom prst="rect">
            <a:avLst/>
          </a:prstGeom>
          <a:noFill/>
          <a:ln w="25400" cap="rnd">
            <a:solidFill>
              <a:srgbClr val="C00000"/>
            </a:solidFill>
            <a:prstDash val="sysDot"/>
          </a:ln>
        </p:spPr>
      </p:pic>
      <p:pic>
        <p:nvPicPr>
          <p:cNvPr id="3076" name="Picture 4" descr="C:\Documents and Settings\Дмитрий Александрови\Рабочий стол\Новая папка (15)\702HfxgLD4cй.JP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339964" y="3670663"/>
            <a:ext cx="2028277" cy="180145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09984" y="284095"/>
            <a:ext cx="4572032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ХЭППЕНИНГ</a:t>
            </a:r>
          </a:p>
          <a:p>
            <a:pPr>
              <a:lnSpc>
                <a:spcPct val="115000"/>
              </a:lnSpc>
            </a:pPr>
            <a:endParaRPr lang="ru-RU" sz="3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действо</a:t>
            </a:r>
          </a:p>
          <a:p>
            <a:pPr algn="ctr">
              <a:lnSpc>
                <a:spcPct val="115000"/>
              </a:lnSpc>
            </a:pPr>
            <a:r>
              <a:rPr lang="ru-RU" sz="3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lnSpc>
                <a:spcPct val="115000"/>
              </a:lnSpc>
            </a:pPr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активное участие аудитории</a:t>
            </a:r>
          </a:p>
          <a:p>
            <a:pPr algn="ctr">
              <a:lnSpc>
                <a:spcPct val="115000"/>
              </a:lnSpc>
            </a:pPr>
            <a:r>
              <a:rPr lang="ru-RU" sz="3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lnSpc>
                <a:spcPct val="115000"/>
              </a:lnSpc>
            </a:pPr>
            <a:r>
              <a:rPr lang="ru-RU" sz="17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импровизация</a:t>
            </a:r>
            <a:endParaRPr lang="ru-RU" sz="1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14470" y="4714884"/>
            <a:ext cx="7620053" cy="1588"/>
          </a:xfrm>
          <a:prstGeom prst="line">
            <a:avLst/>
          </a:prstGeom>
          <a:ln w="38100" cap="sq">
            <a:solidFill>
              <a:srgbClr val="00B0F0"/>
            </a:solidFill>
            <a:prstDash val="sysDash"/>
            <a:miter lim="800000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9849423" y="5079014"/>
            <a:ext cx="20900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названия инструментов, </a:t>
            </a:r>
          </a:p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способы игры, </a:t>
            </a:r>
          </a:p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навык совместного музицирования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48243" y="5786455"/>
            <a:ext cx="20955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ИСПОЛНЕНИЕ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10248" y="4429133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 2"/>
              </a:rPr>
              <a:t></a:t>
            </a:r>
            <a:endParaRPr lang="ru-RU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424487" y="2010852"/>
            <a:ext cx="323852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образовательный продукт</a:t>
            </a:r>
            <a:endParaRPr lang="ru-RU" sz="1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286237" y="5214951"/>
            <a:ext cx="12382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ансамбль</a:t>
            </a:r>
            <a:endParaRPr lang="ru-RU" sz="1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7" y="4929199"/>
            <a:ext cx="7620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соло</a:t>
            </a:r>
            <a:endParaRPr lang="ru-RU" sz="1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571989" y="3500438"/>
            <a:ext cx="2000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эмоциональный контекст</a:t>
            </a:r>
            <a:endParaRPr lang="ru-RU" sz="1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810933" y="2341916"/>
            <a:ext cx="2857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близко к реальности,</a:t>
            </a:r>
          </a:p>
          <a:p>
            <a:pPr algn="ctr"/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практикоориентированность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168442" y="168693"/>
            <a:ext cx="7363326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900" dirty="0">
                <a:solidFill>
                  <a:srgbClr val="C00000"/>
                </a:solidFill>
                <a:latin typeface="Franklin Gothic Medium" pitchFamily="34" charset="0"/>
              </a:rPr>
              <a:t>СОЗДАНИЕ ОБРАЗОВАТЕЛЬНОГО ПРОДУКТА </a:t>
            </a:r>
            <a:endParaRPr lang="ru-RU" altLang="ru-RU" sz="2900" dirty="0" smtClean="0">
              <a:solidFill>
                <a:srgbClr val="C00000"/>
              </a:solidFill>
              <a:latin typeface="Franklin Gothic Medium" pitchFamily="34" charset="0"/>
            </a:endParaRPr>
          </a:p>
          <a:p>
            <a:pPr algn="ctr" eaLnBrk="1" hangingPunct="1"/>
            <a:r>
              <a:rPr lang="ru-RU" altLang="ru-RU" sz="2900" dirty="0" smtClean="0">
                <a:solidFill>
                  <a:srgbClr val="C00000"/>
                </a:solidFill>
                <a:latin typeface="Franklin Gothic Medium" pitchFamily="34" charset="0"/>
              </a:rPr>
              <a:t>СРЕДСТВАМИ </a:t>
            </a:r>
            <a:r>
              <a:rPr lang="ru-RU" altLang="ru-RU" sz="2900" dirty="0">
                <a:solidFill>
                  <a:srgbClr val="C00000"/>
                </a:solidFill>
                <a:latin typeface="Franklin Gothic Medium" pitchFamily="34" charset="0"/>
              </a:rPr>
              <a:t>СОВРЕМЕННОГО ИСКУССТВА</a:t>
            </a:r>
          </a:p>
        </p:txBody>
      </p:sp>
      <p:pic>
        <p:nvPicPr>
          <p:cNvPr id="28674" name="Picture 2" descr="C:\Documents and Settings\Дмитрий Александрови\Рабочий стол\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1547" y="1305427"/>
            <a:ext cx="2375104" cy="4734426"/>
          </a:xfrm>
          <a:prstGeom prst="rect">
            <a:avLst/>
          </a:prstGeom>
          <a:noFill/>
        </p:spPr>
      </p:pic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6180437" y="1643808"/>
            <a:ext cx="5718757" cy="1323439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900" dirty="0" smtClean="0">
                <a:solidFill>
                  <a:schemeClr val="bg1"/>
                </a:solidFill>
                <a:latin typeface="Franklin Gothic Medium" pitchFamily="34" charset="0"/>
                <a:cs typeface="Arial" pitchFamily="34" charset="0"/>
              </a:rPr>
              <a:t>ЭТАП СОЗДАНИЯ ОБРАЗОВАТЕЛЬНОГО ПРОДУКТА – </a:t>
            </a:r>
            <a:r>
              <a:rPr lang="ru-RU" sz="1900" dirty="0" smtClean="0">
                <a:solidFill>
                  <a:schemeClr val="bg1"/>
                </a:solidFill>
                <a:latin typeface="Franklin Gothic Medium" pitchFamily="34" charset="0"/>
                <a:cs typeface="Arial" pitchFamily="34" charset="0"/>
              </a:rPr>
              <a:t>одной из форм современного искусства</a:t>
            </a:r>
            <a:endParaRPr lang="ru-RU" altLang="ru-RU" sz="1900" dirty="0">
              <a:solidFill>
                <a:schemeClr val="bg1"/>
              </a:solidFill>
              <a:latin typeface="Franklin Gothic Medium" pitchFamily="34" charset="0"/>
              <a:cs typeface="Arial" pitchFamily="34" charset="0"/>
            </a:endParaRPr>
          </a:p>
          <a:p>
            <a:pPr algn="ctr">
              <a:defRPr/>
            </a:pPr>
            <a:endParaRPr lang="ru-RU" altLang="ru-RU" sz="300" dirty="0" smtClean="0">
              <a:solidFill>
                <a:schemeClr val="bg1"/>
              </a:solidFill>
              <a:latin typeface="Franklin Gothic Medium" pitchFamily="34" charset="0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8638678" y="3282718"/>
            <a:ext cx="2875546" cy="384721"/>
          </a:xfrm>
          <a:prstGeom prst="rect">
            <a:avLst/>
          </a:prstGeom>
          <a:noFill/>
          <a:ln w="25400" cap="rnd">
            <a:solidFill>
              <a:srgbClr val="002060"/>
            </a:solidFill>
            <a:prstDash val="sysDot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</a:rPr>
              <a:t>ИНТЕРПРЕТАЦИЯ ТЕКСТА</a:t>
            </a:r>
            <a:endParaRPr lang="ru-RU" altLang="ru-RU" sz="1900" i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8634667" y="4073693"/>
            <a:ext cx="2875546" cy="677108"/>
          </a:xfrm>
          <a:prstGeom prst="rect">
            <a:avLst/>
          </a:prstGeom>
          <a:noFill/>
          <a:ln w="25400" cap="rnd">
            <a:solidFill>
              <a:srgbClr val="002060"/>
            </a:solidFill>
            <a:prstDash val="sysDot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</a:rPr>
              <a:t>ФОРМИРОВАНИЕ ОБЩЕГО КОНТЕКСТА</a:t>
            </a:r>
            <a:endParaRPr lang="ru-RU" altLang="ru-RU" sz="1900" i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8642689" y="5105315"/>
            <a:ext cx="2875546" cy="677108"/>
          </a:xfrm>
          <a:prstGeom prst="rect">
            <a:avLst/>
          </a:prstGeom>
          <a:noFill/>
          <a:ln w="25400" cap="rnd">
            <a:solidFill>
              <a:srgbClr val="002060"/>
            </a:solidFill>
            <a:prstDash val="sysDot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</a:rPr>
              <a:t>ПРЕЗЕНТАЦИЯ ГОТОВОГО ПРОДУКТА</a:t>
            </a:r>
            <a:endParaRPr lang="ru-RU" altLang="ru-RU" sz="1900" i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pic>
        <p:nvPicPr>
          <p:cNvPr id="28675" name="Picture 3" descr="C:\Documents and Settings\Дмитрий Александрови\Рабочий стол\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5098" y="1311442"/>
            <a:ext cx="2381929" cy="4728411"/>
          </a:xfrm>
          <a:prstGeom prst="rect">
            <a:avLst/>
          </a:prstGeom>
          <a:noFill/>
        </p:spPr>
      </p:pic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1689100" y="1567607"/>
            <a:ext cx="3822705" cy="1477328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altLang="ru-RU" sz="2900" dirty="0" smtClean="0">
                <a:solidFill>
                  <a:schemeClr val="bg1"/>
                </a:solidFill>
                <a:latin typeface="Franklin Gothic Medium" pitchFamily="34" charset="0"/>
                <a:cs typeface="Arial" pitchFamily="34" charset="0"/>
              </a:rPr>
              <a:t>СОЦИАЛЬНО-КОММУНИКАТИВНЫЕ НАВЫКИ</a:t>
            </a:r>
            <a:endParaRPr lang="ru-RU" altLang="ru-RU" sz="1900" dirty="0">
              <a:solidFill>
                <a:schemeClr val="bg1"/>
              </a:solidFill>
              <a:latin typeface="Franklin Gothic Medium" pitchFamily="34" charset="0"/>
              <a:cs typeface="Arial" pitchFamily="34" charset="0"/>
            </a:endParaRPr>
          </a:p>
          <a:p>
            <a:pPr algn="ctr">
              <a:defRPr/>
            </a:pPr>
            <a:endParaRPr lang="ru-RU" altLang="ru-RU" sz="300" dirty="0" smtClean="0">
              <a:solidFill>
                <a:schemeClr val="bg1"/>
              </a:solidFill>
              <a:latin typeface="Franklin Gothic Medium" pitchFamily="34" charset="0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32877" y="3134325"/>
            <a:ext cx="2875546" cy="877163"/>
          </a:xfrm>
          <a:prstGeom prst="rect">
            <a:avLst/>
          </a:prstGeom>
          <a:noFill/>
          <a:ln w="25400" cap="rnd">
            <a:solidFill>
              <a:srgbClr val="002060"/>
            </a:solidFill>
            <a:prstDash val="sysDot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УМЕНИЕ СЛУШАТЬ, ПОНИМАТЬ </a:t>
            </a:r>
          </a:p>
          <a:p>
            <a:pPr algn="ctr"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ДРУГУЮ ТОЧКУ ЗРЕНИЯ</a:t>
            </a:r>
            <a:endParaRPr lang="ru-RU" altLang="ru-RU" sz="17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352931" y="4104869"/>
            <a:ext cx="2875546" cy="1138773"/>
          </a:xfrm>
          <a:prstGeom prst="rect">
            <a:avLst/>
          </a:prstGeom>
          <a:noFill/>
          <a:ln w="25400" cap="rnd">
            <a:solidFill>
              <a:srgbClr val="002060"/>
            </a:solidFill>
            <a:prstDash val="sysDot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УМЕНИЕ АРГУМЕНТИРОВАТЬ И ПРИХОДИТЬ К КОМПРОМИССУ</a:t>
            </a:r>
            <a:endParaRPr lang="ru-RU" altLang="ru-RU" sz="17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324857" y="5340112"/>
            <a:ext cx="2875546" cy="615553"/>
          </a:xfrm>
          <a:prstGeom prst="rect">
            <a:avLst/>
          </a:prstGeom>
          <a:noFill/>
          <a:ln w="25400" cap="rnd">
            <a:solidFill>
              <a:srgbClr val="002060"/>
            </a:solidFill>
            <a:prstDash val="sysDot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УМЕНИЕ ВЫСКАЗЫВАТЬ И ПРЕДЬЯВЛЯТЬ СВОЁ</a:t>
            </a:r>
            <a:endParaRPr lang="ru-RU" altLang="ru-RU" sz="17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10800000" flipV="1">
            <a:off x="3213169" y="3561347"/>
            <a:ext cx="263958" cy="15020"/>
          </a:xfrm>
          <a:prstGeom prst="line">
            <a:avLst/>
          </a:prstGeom>
          <a:ln w="25400" cap="rnd">
            <a:solidFill>
              <a:srgbClr val="002060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0800000">
            <a:off x="3245255" y="4679261"/>
            <a:ext cx="219841" cy="1023"/>
          </a:xfrm>
          <a:prstGeom prst="line">
            <a:avLst/>
          </a:prstGeom>
          <a:ln w="25400" cap="rnd">
            <a:solidFill>
              <a:srgbClr val="002060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0800000">
            <a:off x="3241246" y="5649809"/>
            <a:ext cx="219841" cy="1023"/>
          </a:xfrm>
          <a:prstGeom prst="line">
            <a:avLst/>
          </a:prstGeom>
          <a:ln w="25400" cap="rnd">
            <a:solidFill>
              <a:srgbClr val="002060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0800000">
            <a:off x="8157410" y="4414873"/>
            <a:ext cx="469240" cy="3"/>
          </a:xfrm>
          <a:prstGeom prst="line">
            <a:avLst/>
          </a:prstGeom>
          <a:ln w="25400" cap="rnd">
            <a:solidFill>
              <a:srgbClr val="002060"/>
            </a:solidFill>
            <a:prstDash val="sysDot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0800000">
            <a:off x="8165431" y="3485147"/>
            <a:ext cx="469240" cy="3"/>
          </a:xfrm>
          <a:prstGeom prst="line">
            <a:avLst/>
          </a:prstGeom>
          <a:ln w="25400" cap="rnd">
            <a:solidFill>
              <a:srgbClr val="002060"/>
            </a:solidFill>
            <a:prstDash val="sysDot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0800000">
            <a:off x="8165431" y="5434264"/>
            <a:ext cx="469240" cy="3"/>
          </a:xfrm>
          <a:prstGeom prst="line">
            <a:avLst/>
          </a:prstGeom>
          <a:ln w="25400" cap="rnd">
            <a:solidFill>
              <a:srgbClr val="002060"/>
            </a:solidFill>
            <a:prstDash val="sysDot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C:\Documents and Settings\Дмитрий Александрови\Мои документы\Downloads\4fe233_9c7ce9085d3a4e8e8fb73f715f1310da-mv2_d_2922_1968_s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055" y="942678"/>
            <a:ext cx="3103418" cy="2161648"/>
          </a:xfrm>
          <a:prstGeom prst="rect">
            <a:avLst/>
          </a:prstGeom>
          <a:noFill/>
          <a:ln w="25400" cap="rnd">
            <a:solidFill>
              <a:srgbClr val="C00000"/>
            </a:solidFill>
            <a:prstDash val="sysDot"/>
          </a:ln>
        </p:spPr>
      </p:pic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2866117" y="282077"/>
            <a:ext cx="7136846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900" dirty="0" smtClean="0">
                <a:solidFill>
                  <a:srgbClr val="C00000"/>
                </a:solidFill>
                <a:latin typeface="Franklin Gothic Medium" pitchFamily="34" charset="0"/>
              </a:rPr>
              <a:t>ОБРАЗОВАТЕЛЬНЫЕ ПРОДУКТЫ НА УРОКЕ</a:t>
            </a:r>
            <a:endParaRPr lang="ru-RU" altLang="ru-RU" sz="2900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938439" y="3305585"/>
            <a:ext cx="2161675" cy="461665"/>
          </a:xfrm>
          <a:prstGeom prst="rect">
            <a:avLst/>
          </a:prstGeom>
          <a:noFill/>
          <a:ln w="25400" cap="rnd">
            <a:solidFill>
              <a:srgbClr val="002060"/>
            </a:solidFill>
            <a:prstDash val="sysDot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eaLnBrk="1" hangingPunct="1"/>
            <a:r>
              <a:rPr lang="ru-RU" altLang="ru-RU" sz="2400" dirty="0" smtClean="0">
                <a:solidFill>
                  <a:srgbClr val="C00000"/>
                </a:solidFill>
                <a:latin typeface="Franklin Gothic Medium" pitchFamily="34" charset="0"/>
              </a:rPr>
              <a:t>ПЕРФОРМАНС</a:t>
            </a:r>
            <a:endParaRPr lang="ru-RU" altLang="ru-RU" sz="2400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sp>
        <p:nvSpPr>
          <p:cNvPr id="14" name="Прямоугольник 2"/>
          <p:cNvSpPr>
            <a:spLocks noChangeArrowheads="1"/>
          </p:cNvSpPr>
          <p:nvPr/>
        </p:nvSpPr>
        <p:spPr bwMode="auto">
          <a:xfrm>
            <a:off x="812948" y="3754395"/>
            <a:ext cx="2527791" cy="2385268"/>
          </a:xfrm>
          <a:prstGeom prst="rect">
            <a:avLst/>
          </a:prstGeom>
          <a:noFill/>
          <a:ln w="25400" cap="rnd">
            <a:noFill/>
            <a:prstDash val="sys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название по темам </a:t>
            </a:r>
          </a:p>
          <a:p>
            <a:pPr algn="r"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(5-9 класс)</a:t>
            </a:r>
          </a:p>
          <a:p>
            <a:pPr eaLnBrk="1" hangingPunct="1"/>
            <a:endParaRPr lang="ru-RU" altLang="ru-RU" sz="600" dirty="0" smtClean="0">
              <a:solidFill>
                <a:srgbClr val="002060"/>
              </a:solidFill>
              <a:latin typeface="Franklin Gothic Medium" pitchFamily="34" charset="0"/>
            </a:endParaRPr>
          </a:p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БОГИ ОЛИМПА</a:t>
            </a:r>
          </a:p>
          <a:p>
            <a:pPr eaLnBrk="1" hangingPunct="1"/>
            <a:endParaRPr lang="ru-RU" altLang="ru-RU" sz="600" dirty="0" smtClean="0">
              <a:solidFill>
                <a:srgbClr val="002060"/>
              </a:solidFill>
              <a:latin typeface="Franklin Gothic Medium" pitchFamily="34" charset="0"/>
            </a:endParaRPr>
          </a:p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ВАВИЛОНСКАЯ БАШНЯ</a:t>
            </a:r>
          </a:p>
          <a:p>
            <a:pPr eaLnBrk="1" hangingPunct="1"/>
            <a:endParaRPr lang="ru-RU" altLang="ru-RU" sz="600" dirty="0" smtClean="0">
              <a:solidFill>
                <a:srgbClr val="002060"/>
              </a:solidFill>
              <a:latin typeface="Franklin Gothic Medium" pitchFamily="34" charset="0"/>
            </a:endParaRPr>
          </a:p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КАЛИНКА</a:t>
            </a:r>
          </a:p>
          <a:p>
            <a:pPr eaLnBrk="1" hangingPunct="1"/>
            <a:endParaRPr lang="ru-RU" altLang="ru-RU" sz="600" dirty="0" smtClean="0">
              <a:solidFill>
                <a:srgbClr val="002060"/>
              </a:solidFill>
              <a:latin typeface="Franklin Gothic Medium" pitchFamily="34" charset="0"/>
            </a:endParaRPr>
          </a:p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ЛИЧНОСТЬ И ТОЛПА</a:t>
            </a:r>
          </a:p>
          <a:p>
            <a:pPr eaLnBrk="1" hangingPunct="1"/>
            <a:endParaRPr lang="ru-RU" altLang="ru-RU" sz="600" dirty="0" smtClean="0">
              <a:solidFill>
                <a:srgbClr val="002060"/>
              </a:solidFill>
              <a:latin typeface="Franklin Gothic Medium" pitchFamily="34" charset="0"/>
            </a:endParaRPr>
          </a:p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ИСКУССТВО И ВЛАСТЬ</a:t>
            </a:r>
            <a:endParaRPr lang="ru-RU" altLang="ru-RU" sz="17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4565808" y="3175056"/>
            <a:ext cx="2213805" cy="461665"/>
          </a:xfrm>
          <a:prstGeom prst="rect">
            <a:avLst/>
          </a:prstGeom>
          <a:noFill/>
          <a:ln w="25400" cap="rnd">
            <a:solidFill>
              <a:srgbClr val="002060"/>
            </a:solidFill>
            <a:prstDash val="sysDot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eaLnBrk="1" hangingPunct="1"/>
            <a:r>
              <a:rPr lang="ru-RU" altLang="ru-RU" sz="2400" dirty="0" smtClean="0">
                <a:solidFill>
                  <a:srgbClr val="C00000"/>
                </a:solidFill>
                <a:latin typeface="Franklin Gothic Medium" pitchFamily="34" charset="0"/>
              </a:rPr>
              <a:t>ИНСТАЛЛЯЦИЯ</a:t>
            </a:r>
            <a:endParaRPr lang="ru-RU" altLang="ru-RU" sz="2400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8967938" y="3127656"/>
            <a:ext cx="1856868" cy="461665"/>
          </a:xfrm>
          <a:prstGeom prst="rect">
            <a:avLst/>
          </a:prstGeom>
          <a:noFill/>
          <a:ln w="25400" cap="rnd">
            <a:solidFill>
              <a:srgbClr val="002060"/>
            </a:solidFill>
            <a:prstDash val="sysDot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eaLnBrk="1" hangingPunct="1"/>
            <a:r>
              <a:rPr lang="ru-RU" altLang="ru-RU" sz="2400" dirty="0" smtClean="0">
                <a:solidFill>
                  <a:srgbClr val="C00000"/>
                </a:solidFill>
                <a:latin typeface="Franklin Gothic Medium" pitchFamily="34" charset="0"/>
              </a:rPr>
              <a:t>ХЭППЕНИНГ</a:t>
            </a:r>
            <a:endParaRPr lang="ru-RU" altLang="ru-RU" sz="2400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pic>
        <p:nvPicPr>
          <p:cNvPr id="20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5018" y="966475"/>
            <a:ext cx="3200400" cy="2029784"/>
          </a:xfrm>
          <a:prstGeom prst="rect">
            <a:avLst/>
          </a:prstGeom>
          <a:noFill/>
          <a:ln w="25400" cap="rnd">
            <a:solidFill>
              <a:srgbClr val="C00000"/>
            </a:solidFill>
            <a:prstDash val="sysDot"/>
            <a:round/>
            <a:headEnd/>
            <a:tailEnd/>
          </a:ln>
        </p:spPr>
      </p:pic>
      <p:pic>
        <p:nvPicPr>
          <p:cNvPr id="21" name="Picture 10" descr="E:\4fe233_612d2e03320e43bf97f4a82dfa4feda2-mv2_d_3592_2160_s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06691" y="933339"/>
            <a:ext cx="3322898" cy="2097149"/>
          </a:xfrm>
          <a:prstGeom prst="rect">
            <a:avLst/>
          </a:prstGeom>
          <a:noFill/>
          <a:ln w="25400" cap="rnd">
            <a:solidFill>
              <a:srgbClr val="C00000"/>
            </a:solidFill>
            <a:prstDash val="sysDot"/>
            <a:round/>
            <a:headEnd/>
            <a:tailEnd/>
          </a:ln>
        </p:spPr>
      </p:pic>
      <p:sp>
        <p:nvSpPr>
          <p:cNvPr id="22" name="Прямоугольник 2"/>
          <p:cNvSpPr>
            <a:spLocks noChangeArrowheads="1"/>
          </p:cNvSpPr>
          <p:nvPr/>
        </p:nvSpPr>
        <p:spPr bwMode="auto">
          <a:xfrm>
            <a:off x="4450513" y="3611833"/>
            <a:ext cx="3127917" cy="2646878"/>
          </a:xfrm>
          <a:prstGeom prst="rect">
            <a:avLst/>
          </a:prstGeom>
          <a:noFill/>
          <a:ln w="25400" cap="rnd">
            <a:noFill/>
            <a:prstDash val="sys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название по темам </a:t>
            </a:r>
          </a:p>
          <a:p>
            <a:pPr algn="r"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(5-9 класс)</a:t>
            </a:r>
          </a:p>
          <a:p>
            <a:pPr eaLnBrk="1" hangingPunct="1"/>
            <a:endParaRPr lang="ru-RU" altLang="ru-RU" sz="600" dirty="0" smtClean="0">
              <a:solidFill>
                <a:srgbClr val="002060"/>
              </a:solidFill>
              <a:latin typeface="Franklin Gothic Medium" pitchFamily="34" charset="0"/>
            </a:endParaRPr>
          </a:p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12 ПОДВИГОВ ГЕРАКЛА</a:t>
            </a:r>
          </a:p>
          <a:p>
            <a:pPr eaLnBrk="1" hangingPunct="1"/>
            <a:endParaRPr lang="ru-RU" altLang="ru-RU" sz="600" dirty="0" smtClean="0">
              <a:solidFill>
                <a:srgbClr val="002060"/>
              </a:solidFill>
              <a:latin typeface="Franklin Gothic Medium" pitchFamily="34" charset="0"/>
            </a:endParaRPr>
          </a:p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ВСЕМИРНЫЙ ПОТОП</a:t>
            </a:r>
          </a:p>
          <a:p>
            <a:pPr eaLnBrk="1" hangingPunct="1"/>
            <a:endParaRPr lang="ru-RU" altLang="ru-RU" sz="600" dirty="0" smtClean="0">
              <a:solidFill>
                <a:srgbClr val="002060"/>
              </a:solidFill>
              <a:latin typeface="Franklin Gothic Medium" pitchFamily="34" charset="0"/>
            </a:endParaRPr>
          </a:p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КАРНАВАЛ – УДИВИТЕЛЬНЫЙ МИР</a:t>
            </a:r>
          </a:p>
          <a:p>
            <a:pPr eaLnBrk="1" hangingPunct="1"/>
            <a:endParaRPr lang="ru-RU" altLang="ru-RU" sz="600" dirty="0" smtClean="0">
              <a:solidFill>
                <a:srgbClr val="002060"/>
              </a:solidFill>
              <a:latin typeface="Franklin Gothic Medium" pitchFamily="34" charset="0"/>
            </a:endParaRPr>
          </a:p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ВРЕМЯ ПЕРВЫХ</a:t>
            </a:r>
          </a:p>
          <a:p>
            <a:pPr eaLnBrk="1" hangingPunct="1"/>
            <a:endParaRPr lang="ru-RU" altLang="ru-RU" sz="600" dirty="0" smtClean="0">
              <a:solidFill>
                <a:srgbClr val="002060"/>
              </a:solidFill>
              <a:latin typeface="Franklin Gothic Medium" pitchFamily="34" charset="0"/>
            </a:endParaRPr>
          </a:p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ТЕМА СУДЬБЫ В ИСКУССТВЕ</a:t>
            </a:r>
            <a:endParaRPr lang="ru-RU" altLang="ru-RU" sz="17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23" name="Прямоугольник 2"/>
          <p:cNvSpPr>
            <a:spLocks noChangeArrowheads="1"/>
          </p:cNvSpPr>
          <p:nvPr/>
        </p:nvSpPr>
        <p:spPr bwMode="auto">
          <a:xfrm>
            <a:off x="8866499" y="3576462"/>
            <a:ext cx="2704257" cy="2646878"/>
          </a:xfrm>
          <a:prstGeom prst="rect">
            <a:avLst/>
          </a:prstGeom>
          <a:noFill/>
          <a:ln w="25400" cap="rnd">
            <a:noFill/>
            <a:prstDash val="sys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название по темам </a:t>
            </a:r>
          </a:p>
          <a:p>
            <a:pPr algn="r"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(5-9 класс)</a:t>
            </a:r>
          </a:p>
          <a:p>
            <a:pPr eaLnBrk="1" hangingPunct="1"/>
            <a:endParaRPr lang="ru-RU" altLang="ru-RU" sz="600" dirty="0" smtClean="0">
              <a:solidFill>
                <a:srgbClr val="002060"/>
              </a:solidFill>
              <a:latin typeface="Franklin Gothic Medium" pitchFamily="34" charset="0"/>
            </a:endParaRPr>
          </a:p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НАРЦИСС И ЭХО</a:t>
            </a:r>
          </a:p>
          <a:p>
            <a:pPr eaLnBrk="1" hangingPunct="1"/>
            <a:endParaRPr lang="ru-RU" altLang="ru-RU" sz="600" dirty="0" smtClean="0">
              <a:solidFill>
                <a:srgbClr val="002060"/>
              </a:solidFill>
              <a:latin typeface="Franklin Gothic Medium" pitchFamily="34" charset="0"/>
            </a:endParaRPr>
          </a:p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СОТВОРЕНИЕ МИРА</a:t>
            </a:r>
          </a:p>
          <a:p>
            <a:pPr eaLnBrk="1" hangingPunct="1"/>
            <a:endParaRPr lang="ru-RU" altLang="ru-RU" sz="600" dirty="0" smtClean="0">
              <a:solidFill>
                <a:srgbClr val="002060"/>
              </a:solidFill>
              <a:latin typeface="Franklin Gothic Medium" pitchFamily="34" charset="0"/>
            </a:endParaRPr>
          </a:p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МУЗЫКАЛЬНЫЙ </a:t>
            </a:r>
            <a:r>
              <a:rPr lang="en-US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TRIBUTE</a:t>
            </a:r>
            <a:endParaRPr lang="ru-RU" altLang="ru-RU" sz="1700" dirty="0" smtClean="0">
              <a:solidFill>
                <a:srgbClr val="002060"/>
              </a:solidFill>
              <a:latin typeface="Franklin Gothic Medium" pitchFamily="34" charset="0"/>
            </a:endParaRPr>
          </a:p>
          <a:p>
            <a:pPr eaLnBrk="1" hangingPunct="1"/>
            <a:endParaRPr lang="ru-RU" altLang="ru-RU" sz="600" dirty="0" smtClean="0">
              <a:solidFill>
                <a:srgbClr val="002060"/>
              </a:solidFill>
              <a:latin typeface="Franklin Gothic Medium" pitchFamily="34" charset="0"/>
            </a:endParaRPr>
          </a:p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ПОЯВЛЕНИЕ ДЖАЗА</a:t>
            </a:r>
          </a:p>
          <a:p>
            <a:pPr eaLnBrk="1" hangingPunct="1"/>
            <a:endParaRPr lang="ru-RU" altLang="ru-RU" sz="600" dirty="0" smtClean="0">
              <a:solidFill>
                <a:srgbClr val="002060"/>
              </a:solidFill>
              <a:latin typeface="Franklin Gothic Medium" pitchFamily="34" charset="0"/>
            </a:endParaRPr>
          </a:p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ИСКУССТВО СЛУЧАЙНОСТЕЙ</a:t>
            </a:r>
            <a:endParaRPr lang="ru-RU" altLang="ru-RU" sz="17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98550" y="387437"/>
            <a:ext cx="5266155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900" dirty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ПРЕДМЕТНЫЙ </a:t>
            </a:r>
            <a:r>
              <a:rPr lang="ru-RU" sz="29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РЕЗУЛЬТАТ</a:t>
            </a:r>
            <a:endParaRPr lang="ru-RU" sz="2900" dirty="0">
              <a:solidFill>
                <a:srgbClr val="C00000"/>
              </a:solidFill>
              <a:latin typeface="Franklin Gothic Medium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2029850"/>
          <a:ext cx="5870054" cy="39205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5704764" y="2059421"/>
          <a:ext cx="6487235" cy="39205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78925" y="1269242"/>
            <a:ext cx="23793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solidFill>
                  <a:srgbClr val="920000"/>
                </a:solidFill>
                <a:latin typeface="Franklin Gothic Medium" pitchFamily="34" charset="0"/>
              </a:rPr>
              <a:t>Начальная школа</a:t>
            </a:r>
            <a:endParaRPr lang="ru-RU" sz="2200" dirty="0">
              <a:solidFill>
                <a:srgbClr val="920000"/>
              </a:solidFill>
              <a:latin typeface="Franklin Gothic Medium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90680" y="1298813"/>
            <a:ext cx="22653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>
                <a:solidFill>
                  <a:srgbClr val="920000"/>
                </a:solidFill>
                <a:latin typeface="Franklin Gothic Medium" pitchFamily="34" charset="0"/>
              </a:rPr>
              <a:t>Основная школа</a:t>
            </a:r>
            <a:endParaRPr lang="ru-RU" sz="2200" dirty="0">
              <a:solidFill>
                <a:srgbClr val="920000"/>
              </a:solidFill>
              <a:latin typeface="Franklin Gothic Medium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08227" y="5977719"/>
            <a:ext cx="163773" cy="1501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531057" y="5868537"/>
            <a:ext cx="167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успеваемость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89427" y="5966346"/>
            <a:ext cx="163773" cy="1501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525905" y="5857165"/>
            <a:ext cx="1132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качество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119659" y="1925616"/>
            <a:ext cx="3848683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Номинации: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2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Публичное выступление</a:t>
            </a:r>
            <a:r>
              <a:rPr lang="en-US" sz="2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endParaRPr lang="ru-RU" sz="22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2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Аргументация </a:t>
            </a:r>
            <a:r>
              <a:rPr lang="ru-RU" sz="2200" dirty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в </a:t>
            </a:r>
            <a:r>
              <a:rPr lang="ru-RU" sz="2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дискуссии</a:t>
            </a:r>
            <a:r>
              <a:rPr lang="en-US" sz="2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endParaRPr lang="ru-RU" sz="2200" dirty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147704" y="1297266"/>
            <a:ext cx="2277884" cy="553998"/>
          </a:xfrm>
          <a:prstGeom prst="rect">
            <a:avLst/>
          </a:prstGeom>
          <a:noFill/>
          <a:ln w="28575">
            <a:noFill/>
            <a:prstDash val="sysDot"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МОНИТОРИНГ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600" dirty="0">
              <a:solidFill>
                <a:srgbClr val="C00000"/>
              </a:solidFill>
              <a:latin typeface="Franklin Gothic Medium" pitchFamily="34" charset="0"/>
              <a:cs typeface="Arial" panose="020B0604020202020204" pitchFamily="34" charset="0"/>
            </a:endParaRP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8503921" y="1993121"/>
            <a:ext cx="3514719" cy="1446550"/>
          </a:xfrm>
          <a:prstGeom prst="rect">
            <a:avLst/>
          </a:prstGeom>
          <a:noFill/>
          <a:ln w="25400" cap="rnd">
            <a:noFill/>
            <a:prstDash val="sysDot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eaLnBrk="1" hangingPunct="1"/>
            <a:r>
              <a:rPr lang="ru-RU" altLang="ru-RU" sz="2200" dirty="0" smtClean="0">
                <a:solidFill>
                  <a:srgbClr val="002060"/>
                </a:solidFill>
                <a:latin typeface="Franklin Gothic Medium" pitchFamily="34" charset="0"/>
              </a:rPr>
              <a:t>Сборник научных </a:t>
            </a:r>
            <a:r>
              <a:rPr lang="ru-RU" altLang="ru-RU" sz="2200" dirty="0">
                <a:solidFill>
                  <a:srgbClr val="002060"/>
                </a:solidFill>
                <a:latin typeface="Franklin Gothic Medium" pitchFamily="34" charset="0"/>
              </a:rPr>
              <a:t>и методических материалов</a:t>
            </a:r>
          </a:p>
          <a:p>
            <a:pPr eaLnBrk="1" hangingPunct="1"/>
            <a:r>
              <a:rPr lang="ru-RU" altLang="ru-RU" sz="2200" dirty="0" smtClean="0">
                <a:solidFill>
                  <a:srgbClr val="002060"/>
                </a:solidFill>
                <a:latin typeface="Franklin Gothic Medium" pitchFamily="34" charset="0"/>
              </a:rPr>
              <a:t>под </a:t>
            </a:r>
            <a:r>
              <a:rPr lang="ru-RU" altLang="ru-RU" sz="2200" dirty="0">
                <a:solidFill>
                  <a:srgbClr val="002060"/>
                </a:solidFill>
                <a:latin typeface="Franklin Gothic Medium" pitchFamily="34" charset="0"/>
              </a:rPr>
              <a:t>редакцией </a:t>
            </a:r>
          </a:p>
          <a:p>
            <a:pPr eaLnBrk="1" hangingPunct="1"/>
            <a:r>
              <a:rPr lang="ru-RU" altLang="ru-RU" sz="2200" dirty="0">
                <a:solidFill>
                  <a:srgbClr val="002060"/>
                </a:solidFill>
                <a:latin typeface="Franklin Gothic Medium" pitchFamily="34" charset="0"/>
              </a:rPr>
              <a:t>В</a:t>
            </a:r>
            <a:r>
              <a:rPr lang="ru-RU" altLang="ru-RU" sz="2200" dirty="0" smtClean="0">
                <a:solidFill>
                  <a:srgbClr val="002060"/>
                </a:solidFill>
                <a:latin typeface="Franklin Gothic Medium" pitchFamily="34" charset="0"/>
              </a:rPr>
              <a:t>. </a:t>
            </a:r>
            <a:r>
              <a:rPr lang="ru-RU" altLang="ru-RU" sz="2200" dirty="0" err="1" smtClean="0">
                <a:solidFill>
                  <a:srgbClr val="002060"/>
                </a:solidFill>
                <a:latin typeface="Franklin Gothic Medium" pitchFamily="34" charset="0"/>
              </a:rPr>
              <a:t>Имакаева</a:t>
            </a:r>
            <a:r>
              <a:rPr lang="ru-RU" altLang="ru-RU" sz="2200" dirty="0">
                <a:solidFill>
                  <a:srgbClr val="002060"/>
                </a:solidFill>
                <a:latin typeface="Franklin Gothic Medium" pitchFamily="34" charset="0"/>
              </a:rPr>
              <a:t>, ПГНИУ, 2014</a:t>
            </a:r>
            <a:endParaRPr lang="ru-RU" altLang="ru-RU" sz="2200" i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22537" name="Rectangle 5"/>
          <p:cNvSpPr>
            <a:spLocks noChangeArrowheads="1"/>
          </p:cNvSpPr>
          <p:nvPr/>
        </p:nvSpPr>
        <p:spPr bwMode="auto">
          <a:xfrm>
            <a:off x="387062" y="5483674"/>
            <a:ext cx="3344612" cy="615553"/>
          </a:xfrm>
          <a:prstGeom prst="rect">
            <a:avLst/>
          </a:prstGeom>
          <a:noFill/>
          <a:ln w="25400" cap="rnd">
            <a:solidFill>
              <a:srgbClr val="002060"/>
            </a:solidFill>
            <a:prstDash val="sysDot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eaLnBrk="1" hangingPunct="1"/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Оценивались </a:t>
            </a:r>
            <a:r>
              <a:rPr lang="ru-RU" altLang="ru-RU" sz="1700" dirty="0">
                <a:solidFill>
                  <a:srgbClr val="002060"/>
                </a:solidFill>
                <a:latin typeface="Franklin Gothic Medium" pitchFamily="34" charset="0"/>
              </a:rPr>
              <a:t>обучающиеся </a:t>
            </a:r>
            <a:r>
              <a:rPr lang="ru-RU" altLang="ru-RU" sz="1700" dirty="0" smtClean="0">
                <a:solidFill>
                  <a:srgbClr val="002060"/>
                </a:solidFill>
                <a:latin typeface="Franklin Gothic Medium" pitchFamily="34" charset="0"/>
              </a:rPr>
              <a:t>5-9 классов – 434 человека</a:t>
            </a:r>
          </a:p>
        </p:txBody>
      </p:sp>
      <p:sp>
        <p:nvSpPr>
          <p:cNvPr id="22538" name="Прямоугольник 10"/>
          <p:cNvSpPr>
            <a:spLocks noChangeArrowheads="1"/>
          </p:cNvSpPr>
          <p:nvPr/>
        </p:nvSpPr>
        <p:spPr bwMode="auto">
          <a:xfrm>
            <a:off x="827209" y="234069"/>
            <a:ext cx="5254124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sz="2900" dirty="0">
                <a:solidFill>
                  <a:srgbClr val="C00000"/>
                </a:solidFill>
                <a:latin typeface="Franklin Gothic Medium" pitchFamily="34" charset="0"/>
              </a:rPr>
              <a:t>МЕТАПРЕДМЕТНЫЙ РЕЗУЛЬТАТ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72056" y="1656524"/>
            <a:ext cx="344746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C0000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Модули: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 </a:t>
            </a:r>
            <a:endParaRPr lang="ru-RU" sz="2000" dirty="0">
              <a:solidFill>
                <a:srgbClr val="C0000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20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Аргументация</a:t>
            </a:r>
            <a:r>
              <a:rPr lang="en-US" sz="20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endParaRPr lang="ru-RU" sz="20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20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Речевая коммуникация</a:t>
            </a:r>
            <a:r>
              <a:rPr lang="en-US" sz="20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endParaRPr lang="ru-RU" sz="20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20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Учебное сотрудничество</a:t>
            </a:r>
            <a:r>
              <a:rPr lang="en-US" sz="20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endParaRPr lang="ru-RU" sz="20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20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Смысловое чтение</a:t>
            </a:r>
            <a:r>
              <a:rPr lang="en-US" sz="20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 </a:t>
            </a:r>
            <a:endParaRPr lang="ru-RU" sz="2000" dirty="0">
              <a:solidFill>
                <a:srgbClr val="C00000"/>
              </a:solidFill>
              <a:latin typeface="Franklin Gothic Medium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567" y="4982802"/>
            <a:ext cx="186948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" dirty="0" smtClean="0">
                <a:solidFill>
                  <a:srgbClr val="002060"/>
                </a:solidFill>
                <a:latin typeface="Franklin Gothic Medium" pitchFamily="34" charset="0"/>
              </a:rPr>
              <a:t>+ 10 баллов</a:t>
            </a:r>
            <a:endParaRPr lang="ru-RU" sz="25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466841" y="836069"/>
            <a:ext cx="507665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600" dirty="0">
              <a:solidFill>
                <a:srgbClr val="C0000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КРАЕВАЯ </a:t>
            </a:r>
            <a:endParaRPr lang="ru-RU" sz="2400" dirty="0" smtClean="0">
              <a:solidFill>
                <a:srgbClr val="C0000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МЕТАПРЕДМЕТНАЯ ОЛИМПИАДА</a:t>
            </a:r>
            <a:endParaRPr lang="ru-RU" sz="2400" dirty="0">
              <a:solidFill>
                <a:srgbClr val="C00000"/>
              </a:solidFill>
              <a:latin typeface="Franklin Gothic Medium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8478826" y="1279847"/>
            <a:ext cx="337198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ПРЕЗЕНТАЦИЯ ОПЫТА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600" dirty="0">
              <a:solidFill>
                <a:srgbClr val="C00000"/>
              </a:solidFill>
              <a:latin typeface="Franklin Gothic Medium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925503" y="4659985"/>
            <a:ext cx="24020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ФЛЕШМОБЫ,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количество участников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600" dirty="0">
              <a:solidFill>
                <a:srgbClr val="C00000"/>
              </a:solidFill>
              <a:latin typeface="Franklin Gothic Medium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56643" y="3525188"/>
            <a:ext cx="3245953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ДЕТСКИЙ </a:t>
            </a:r>
            <a:r>
              <a:rPr lang="en-US" sz="17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7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ПРОЕКТНЫЙ ОФИС</a:t>
            </a:r>
            <a:r>
              <a:rPr lang="en-US" sz="17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7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, 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количество проектов</a:t>
            </a:r>
            <a:endParaRPr lang="ru-RU" sz="1700" dirty="0">
              <a:solidFill>
                <a:srgbClr val="C00000"/>
              </a:solidFill>
              <a:latin typeface="Franklin Gothic Medium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7545" y="2280326"/>
            <a:ext cx="400184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ПРОФЕССИОНАЛЬНЫЕ ПРОБЫ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CC0000"/>
                </a:solidFill>
                <a:latin typeface="Franklin Gothic Medium" pitchFamily="34" charset="0"/>
                <a:cs typeface="Arial" panose="020B0604020202020204" pitchFamily="34" charset="0"/>
              </a:rPr>
              <a:t>% старшеклассников </a:t>
            </a:r>
            <a:endParaRPr lang="ru-RU" sz="1600" dirty="0">
              <a:solidFill>
                <a:srgbClr val="CC0000"/>
              </a:solidFill>
              <a:latin typeface="Franklin Gothic Medium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0"/>
          <p:cNvSpPr>
            <a:spLocks noChangeArrowheads="1"/>
          </p:cNvSpPr>
          <p:nvPr/>
        </p:nvSpPr>
        <p:spPr bwMode="auto">
          <a:xfrm>
            <a:off x="1086516" y="628057"/>
            <a:ext cx="4339726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sz="2900" dirty="0" smtClean="0">
                <a:solidFill>
                  <a:srgbClr val="C00000"/>
                </a:solidFill>
                <a:latin typeface="Franklin Gothic Medium" pitchFamily="34" charset="0"/>
              </a:rPr>
              <a:t>ЛИЧНОСТНЫЙ </a:t>
            </a:r>
            <a:r>
              <a:rPr lang="ru-RU" sz="2900" dirty="0">
                <a:solidFill>
                  <a:srgbClr val="C00000"/>
                </a:solidFill>
                <a:latin typeface="Franklin Gothic Medium" pitchFamily="34" charset="0"/>
              </a:rPr>
              <a:t>РЕЗУЛЬТАТ</a:t>
            </a:r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4244453" y="1715953"/>
          <a:ext cx="7486556" cy="4616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673755" y="5130390"/>
            <a:ext cx="1844031" cy="369332"/>
          </a:xfrm>
          <a:prstGeom prst="rect">
            <a:avLst/>
          </a:prstGeom>
          <a:solidFill>
            <a:srgbClr val="FFFFFF"/>
          </a:solidFill>
          <a:ln w="28575">
            <a:solidFill>
              <a:srgbClr val="002060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+173 участника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75027" y="3456913"/>
            <a:ext cx="1484702" cy="369332"/>
          </a:xfrm>
          <a:prstGeom prst="rect">
            <a:avLst/>
          </a:prstGeom>
          <a:solidFill>
            <a:srgbClr val="FFFFFF"/>
          </a:solidFill>
          <a:ln w="28575">
            <a:solidFill>
              <a:srgbClr val="002060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+24 проекта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54222" y="2284895"/>
            <a:ext cx="2715167" cy="369332"/>
          </a:xfrm>
          <a:prstGeom prst="rect">
            <a:avLst/>
          </a:prstGeom>
          <a:solidFill>
            <a:srgbClr val="FFFFFF"/>
          </a:solidFill>
          <a:ln w="28575">
            <a:solidFill>
              <a:srgbClr val="002060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+9% старшеклассников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8607" y="5191848"/>
            <a:ext cx="37667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Весёлые старты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, 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Полоса препятствий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, </a:t>
            </a:r>
            <a:endParaRPr lang="en-US" sz="12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Кулинарный поединок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, 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Спасение дельфинов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, </a:t>
            </a:r>
            <a:endParaRPr lang="en-US" sz="12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История кошек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, 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В гостях у сказки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, 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Сделай сам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, 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Открытка к 8 марта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, 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День необычной прически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, 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Танцем в лето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endParaRPr lang="ru-RU" sz="12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45659" y="2803562"/>
            <a:ext cx="40806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Артист хора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, 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Артист оркестра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, 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Дирижёр оркестра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, </a:t>
            </a:r>
            <a:endParaRPr lang="en-US" sz="12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Солист-вокалист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, 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Художник-оформитель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, 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Дизайнер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, 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“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Менеджер культурных проектов</a:t>
            </a:r>
            <a:r>
              <a:rPr lang="en-US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”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 </a:t>
            </a:r>
            <a:endParaRPr lang="ru-RU" sz="1200" dirty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86" r="19455" b="42728"/>
          <a:stretch/>
        </p:blipFill>
        <p:spPr bwMode="auto">
          <a:xfrm>
            <a:off x="2473036" y="1574223"/>
            <a:ext cx="7169728" cy="2689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75486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805"/>
          <a:stretch/>
        </p:blipFill>
        <p:spPr bwMode="auto">
          <a:xfrm>
            <a:off x="436418" y="1345621"/>
            <a:ext cx="11554686" cy="298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8644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Дмитрий Александрови\Рабочий стол\2.JPG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/>
          </a:blip>
          <a:stretch>
            <a:fillRect/>
          </a:stretch>
        </p:blipFill>
        <p:spPr bwMode="auto">
          <a:xfrm>
            <a:off x="9047777" y="1405932"/>
            <a:ext cx="2766360" cy="3803746"/>
          </a:xfrm>
          <a:prstGeom prst="rect">
            <a:avLst/>
          </a:prstGeom>
          <a:noFill/>
          <a:ln w="12700" cap="rnd">
            <a:solidFill>
              <a:srgbClr val="C00000"/>
            </a:solidFill>
            <a:prstDash val="sysDot"/>
          </a:ln>
          <a:extLst/>
        </p:spPr>
      </p:pic>
      <p:sp>
        <p:nvSpPr>
          <p:cNvPr id="11267" name="Прямоугольник 4"/>
          <p:cNvSpPr>
            <a:spLocks noChangeArrowheads="1"/>
          </p:cNvSpPr>
          <p:nvPr/>
        </p:nvSpPr>
        <p:spPr bwMode="auto">
          <a:xfrm>
            <a:off x="6689725" y="703263"/>
            <a:ext cx="522605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en-US" altLang="ru-RU" sz="2900" dirty="0">
                <a:solidFill>
                  <a:srgbClr val="C00000"/>
                </a:solidFill>
                <a:latin typeface="Franklin Gothic Medium" pitchFamily="34" charset="0"/>
              </a:rPr>
              <a:t>“</a:t>
            </a:r>
            <a:r>
              <a:rPr lang="ru-RU" altLang="ru-RU" sz="2900" dirty="0">
                <a:solidFill>
                  <a:srgbClr val="C00000"/>
                </a:solidFill>
                <a:latin typeface="Franklin Gothic Medium" pitchFamily="34" charset="0"/>
              </a:rPr>
              <a:t>п</a:t>
            </a:r>
            <a:r>
              <a:rPr lang="el-GR" altLang="ru-RU" sz="2900" dirty="0">
                <a:solidFill>
                  <a:srgbClr val="C00000"/>
                </a:solidFill>
                <a:latin typeface="Franklin Gothic Medium" pitchFamily="34" charset="0"/>
              </a:rPr>
              <a:t>όλη </a:t>
            </a:r>
            <a:r>
              <a:rPr lang="ru-RU" altLang="ru-RU" sz="2900" dirty="0">
                <a:solidFill>
                  <a:srgbClr val="C00000"/>
                </a:solidFill>
                <a:latin typeface="Franklin Gothic Medium" pitchFamily="34" charset="0"/>
              </a:rPr>
              <a:t>–</a:t>
            </a:r>
            <a:r>
              <a:rPr lang="el-GR" altLang="ru-RU" sz="2900" dirty="0">
                <a:solidFill>
                  <a:srgbClr val="C00000"/>
                </a:solidFill>
                <a:latin typeface="Franklin Gothic Medium" pitchFamily="34" charset="0"/>
              </a:rPr>
              <a:t> ενότητα των διαφορών</a:t>
            </a:r>
            <a:r>
              <a:rPr lang="en-US" altLang="ru-RU" sz="2900" dirty="0">
                <a:solidFill>
                  <a:srgbClr val="C00000"/>
                </a:solidFill>
                <a:latin typeface="Franklin Gothic Medium" pitchFamily="34" charset="0"/>
              </a:rPr>
              <a:t>”</a:t>
            </a:r>
            <a:endParaRPr lang="ru-RU" altLang="ru-RU" sz="2900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pic>
        <p:nvPicPr>
          <p:cNvPr id="11268" name="Picture 6" descr="C:\Documents and Settings\Дмитрий Александрови\Рабочий стол\Аристотель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238" y="877888"/>
            <a:ext cx="6096000" cy="4572000"/>
          </a:xfrm>
          <a:prstGeom prst="rect">
            <a:avLst/>
          </a:prstGeom>
          <a:noFill/>
          <a:ln w="12700" cap="rnd">
            <a:solidFill>
              <a:srgbClr val="002060"/>
            </a:solidFill>
            <a:prstDash val="sysDot"/>
            <a:round/>
            <a:headEnd/>
            <a:tailEnd/>
          </a:ln>
        </p:spPr>
      </p:pic>
      <p:pic>
        <p:nvPicPr>
          <p:cNvPr id="8" name="Picture 4" descr="C:\Documents and Settings\Дмитрий Александрови\Рабочий стол\1.JPG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  <a:extLst/>
          </a:blip>
          <a:stretch>
            <a:fillRect/>
          </a:stretch>
        </p:blipFill>
        <p:spPr bwMode="auto">
          <a:xfrm rot="539755">
            <a:off x="5931595" y="1400578"/>
            <a:ext cx="2761503" cy="3797067"/>
          </a:xfrm>
          <a:prstGeom prst="rect">
            <a:avLst/>
          </a:prstGeom>
          <a:noFill/>
          <a:ln w="12700" cap="rnd">
            <a:solidFill>
              <a:srgbClr val="C00000"/>
            </a:solidFill>
            <a:prstDash val="sysDot"/>
          </a:ln>
          <a:extLst/>
        </p:spPr>
      </p:pic>
      <p:sp>
        <p:nvSpPr>
          <p:cNvPr id="11270" name="Прямоугольник 8"/>
          <p:cNvSpPr>
            <a:spLocks noChangeArrowheads="1"/>
          </p:cNvSpPr>
          <p:nvPr/>
        </p:nvSpPr>
        <p:spPr bwMode="auto">
          <a:xfrm>
            <a:off x="284163" y="5475288"/>
            <a:ext cx="21455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dirty="0" smtClean="0">
                <a:solidFill>
                  <a:srgbClr val="002060"/>
                </a:solidFill>
                <a:latin typeface="Franklin Gothic Medium" pitchFamily="34" charset="0"/>
              </a:rPr>
              <a:t>АРИСТОТЕЛЬ</a:t>
            </a:r>
            <a:endParaRPr lang="ru-RU" altLang="ru-RU" sz="24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9" name="Прямоугольник 50"/>
          <p:cNvSpPr>
            <a:spLocks noChangeArrowheads="1"/>
          </p:cNvSpPr>
          <p:nvPr/>
        </p:nvSpPr>
        <p:spPr bwMode="auto">
          <a:xfrm>
            <a:off x="6152605" y="5515563"/>
            <a:ext cx="574103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1" hangingPunct="1"/>
            <a:r>
              <a:rPr lang="ru-RU" altLang="ru-RU" sz="1400" b="1" dirty="0" smtClean="0">
                <a:solidFill>
                  <a:srgbClr val="002060"/>
                </a:solidFill>
                <a:cs typeface="Arial" charset="0"/>
              </a:rPr>
              <a:t>в </a:t>
            </a:r>
            <a:r>
              <a:rPr lang="ru-RU" altLang="ru-RU" sz="1400" b="1" dirty="0">
                <a:solidFill>
                  <a:srgbClr val="002060"/>
                </a:solidFill>
                <a:cs typeface="Arial" charset="0"/>
              </a:rPr>
              <a:t>оформлении презентации использованы фото инсталляции </a:t>
            </a:r>
            <a:endParaRPr lang="ru-RU" altLang="ru-RU" sz="1400" b="1" dirty="0" smtClean="0">
              <a:solidFill>
                <a:srgbClr val="002060"/>
              </a:solidFill>
              <a:cs typeface="Arial" charset="0"/>
            </a:endParaRPr>
          </a:p>
          <a:p>
            <a:pPr algn="r" eaLnBrk="1" hangingPunct="1"/>
            <a:r>
              <a:rPr lang="en-US" altLang="ru-RU" sz="1400" b="1" i="1" dirty="0" smtClean="0">
                <a:solidFill>
                  <a:srgbClr val="002060"/>
                </a:solidFill>
                <a:cs typeface="Arial" charset="0"/>
              </a:rPr>
              <a:t>“</a:t>
            </a:r>
            <a:r>
              <a:rPr lang="ru-RU" altLang="ru-RU" sz="1400" b="1" i="1" dirty="0">
                <a:solidFill>
                  <a:srgbClr val="002060"/>
                </a:solidFill>
                <a:cs typeface="Arial" charset="0"/>
              </a:rPr>
              <a:t>Каменные поля</a:t>
            </a:r>
            <a:r>
              <a:rPr lang="en-US" altLang="ru-RU" sz="1400" b="1" i="1" dirty="0">
                <a:solidFill>
                  <a:srgbClr val="002060"/>
                </a:solidFill>
                <a:cs typeface="Arial" charset="0"/>
              </a:rPr>
              <a:t>”</a:t>
            </a:r>
            <a:r>
              <a:rPr lang="ru-RU" altLang="ru-RU" sz="1400" b="1" i="1" dirty="0">
                <a:solidFill>
                  <a:srgbClr val="002060"/>
                </a:solidFill>
                <a:cs typeface="Arial" charset="0"/>
              </a:rPr>
              <a:t> Джузеппе </a:t>
            </a:r>
            <a:r>
              <a:rPr lang="ru-RU" altLang="ru-RU" sz="1400" b="1" i="1" dirty="0" err="1">
                <a:solidFill>
                  <a:srgbClr val="002060"/>
                </a:solidFill>
                <a:cs typeface="Arial" charset="0"/>
              </a:rPr>
              <a:t>Рандаццо</a:t>
            </a:r>
            <a:endParaRPr lang="ru-RU" altLang="ru-RU" sz="1400" b="1" i="1" dirty="0">
              <a:solidFill>
                <a:srgbClr val="002060"/>
              </a:solidFill>
              <a:cs typeface="Arial" charset="0"/>
            </a:endParaRPr>
          </a:p>
          <a:p>
            <a:pPr algn="r" eaLnBrk="1" hangingPunct="1"/>
            <a:r>
              <a:rPr lang="ru-RU" altLang="ru-RU" sz="1400" b="1" dirty="0">
                <a:solidFill>
                  <a:srgbClr val="002060"/>
                </a:solidFill>
                <a:cs typeface="Arial" charset="0"/>
              </a:rPr>
              <a:t>Инсталляция – форма современного искусства</a:t>
            </a:r>
            <a:endParaRPr lang="ru-RU" altLang="ru-RU" sz="1400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6963" y="705393"/>
            <a:ext cx="10058400" cy="90070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920000"/>
                </a:solidFill>
                <a:latin typeface="Franklin Gothic Medium" pitchFamily="34" charset="0"/>
              </a:rPr>
              <a:t>ЛИТЕРАТУРА и СЕТЕВЫЕ РЕСУРСЫ</a:t>
            </a:r>
            <a:endParaRPr lang="ru-RU" sz="3200" b="1" dirty="0">
              <a:solidFill>
                <a:srgbClr val="920000"/>
              </a:solidFill>
              <a:latin typeface="Franklin Gothic Medium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9270" y="1780948"/>
            <a:ext cx="11025050" cy="4554538"/>
          </a:xfrm>
        </p:spPr>
        <p:txBody>
          <a:bodyPr/>
          <a:lstStyle/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600" dirty="0" err="1" smtClean="0">
                <a:solidFill>
                  <a:srgbClr val="920000"/>
                </a:solidFill>
                <a:latin typeface="Franklin Gothic Medium" pitchFamily="34" charset="0"/>
              </a:rPr>
              <a:t>Выготский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 Л.С. –  Педагогическая психология / под ред. В.В.Давыдова. – М.: АСТ: </a:t>
            </a:r>
            <a:r>
              <a:rPr lang="ru-RU" sz="1600" dirty="0" err="1" smtClean="0">
                <a:solidFill>
                  <a:srgbClr val="920000"/>
                </a:solidFill>
                <a:latin typeface="Franklin Gothic Medium" pitchFamily="34" charset="0"/>
              </a:rPr>
              <a:t>Астрель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, 2010.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600" dirty="0" err="1" smtClean="0">
                <a:solidFill>
                  <a:srgbClr val="920000"/>
                </a:solidFill>
                <a:latin typeface="Franklin Gothic Medium" pitchFamily="34" charset="0"/>
              </a:rPr>
              <a:t>Гниренко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 Ю.В. – Перформанс как явление современного отечественного искусства. – </a:t>
            </a:r>
            <a:r>
              <a:rPr lang="en-US" sz="1600" dirty="0" smtClean="0">
                <a:solidFill>
                  <a:srgbClr val="920000"/>
                </a:solidFill>
                <a:latin typeface="Franklin Gothic Medium" pitchFamily="34" charset="0"/>
              </a:rPr>
              <a:t>URL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: </a:t>
            </a:r>
            <a:r>
              <a:rPr lang="ru-RU" sz="1600" u="sng" dirty="0" smtClean="0">
                <a:solidFill>
                  <a:srgbClr val="920000"/>
                </a:solidFill>
                <a:latin typeface="Franklin Gothic Medium" pitchFamily="34" charset="0"/>
                <a:hlinkClick r:id="rId2"/>
              </a:rPr>
              <a:t>http://www.gif.ru/texts/txt-gnirenko-diplom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.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Иванов В.М., </a:t>
            </a:r>
            <a:r>
              <a:rPr lang="ru-RU" sz="1600" dirty="0" err="1" smtClean="0">
                <a:solidFill>
                  <a:srgbClr val="920000"/>
                </a:solidFill>
                <a:latin typeface="Franklin Gothic Medium" pitchFamily="34" charset="0"/>
              </a:rPr>
              <a:t>Гурдуз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 А.А., </a:t>
            </a:r>
            <a:r>
              <a:rPr lang="ru-RU" sz="1600" dirty="0" err="1" smtClean="0">
                <a:solidFill>
                  <a:srgbClr val="920000"/>
                </a:solidFill>
                <a:latin typeface="Franklin Gothic Medium" pitchFamily="34" charset="0"/>
              </a:rPr>
              <a:t>Мачульная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 И.А. – Практико-ориентированное обучение школьников и самоопределение личности//Концепт. – 2014. – </a:t>
            </a:r>
            <a:r>
              <a:rPr lang="ru-RU" sz="1600" dirty="0" err="1" smtClean="0">
                <a:solidFill>
                  <a:srgbClr val="920000"/>
                </a:solidFill>
                <a:latin typeface="Franklin Gothic Medium" pitchFamily="34" charset="0"/>
              </a:rPr>
              <a:t>Спецвыпуск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 № 18.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600" dirty="0" err="1" smtClean="0">
                <a:solidFill>
                  <a:srgbClr val="920000"/>
                </a:solidFill>
                <a:latin typeface="Franklin Gothic Medium" pitchFamily="34" charset="0"/>
              </a:rPr>
              <a:t>Имакаев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 В.Р. – Образовательная реальность: опыт </a:t>
            </a:r>
            <a:r>
              <a:rPr lang="ru-RU" sz="1600" dirty="0" err="1" smtClean="0">
                <a:solidFill>
                  <a:srgbClr val="920000"/>
                </a:solidFill>
                <a:latin typeface="Franklin Gothic Medium" pitchFamily="34" charset="0"/>
              </a:rPr>
              <a:t>социокультурного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 проектирования. Диссертация на соискание ученой степени доктора философских наук. Специальность 09.00.11. / В.Р. </a:t>
            </a:r>
            <a:r>
              <a:rPr lang="ru-RU" sz="1600" dirty="0" err="1" smtClean="0">
                <a:solidFill>
                  <a:srgbClr val="920000"/>
                </a:solidFill>
                <a:latin typeface="Franklin Gothic Medium" pitchFamily="34" charset="0"/>
              </a:rPr>
              <a:t>Имакаев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. – Пермь, 2009.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600" dirty="0" err="1" smtClean="0">
                <a:solidFill>
                  <a:srgbClr val="920000"/>
                </a:solidFill>
                <a:latin typeface="Franklin Gothic Medium" pitchFamily="34" charset="0"/>
              </a:rPr>
              <a:t>Кашекова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 И.Э. – Предметы искусства в системе современного общего образования. – </a:t>
            </a:r>
            <a:r>
              <a:rPr lang="en-US" sz="1600" dirty="0" smtClean="0">
                <a:solidFill>
                  <a:srgbClr val="920000"/>
                </a:solidFill>
                <a:latin typeface="Franklin Gothic Medium" pitchFamily="34" charset="0"/>
              </a:rPr>
              <a:t>URL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:</a:t>
            </a:r>
            <a:r>
              <a:rPr lang="ru-RU" sz="1600" u="sng" dirty="0" smtClean="0">
                <a:solidFill>
                  <a:srgbClr val="920000"/>
                </a:solidFill>
                <a:latin typeface="Franklin Gothic Medium" pitchFamily="34" charset="0"/>
                <a:hlinkClick r:id="rId3"/>
              </a:rPr>
              <a:t>  </a:t>
            </a:r>
            <a:r>
              <a:rPr lang="ru-RU" sz="1600" u="sng" dirty="0" smtClean="0">
                <a:solidFill>
                  <a:srgbClr val="920000"/>
                </a:solidFill>
                <a:latin typeface="Franklin Gothic Medium" pitchFamily="34" charset="0"/>
                <a:hlinkClick r:id="rId4"/>
              </a:rPr>
              <a:t>http://www.art-education.ru/electronic-journal/predmety-iskusstva-v-sisteme-sovremennogo-obshchego-obrazovaniya-detey-na-prime-1</a:t>
            </a:r>
            <a:endParaRPr lang="ru-RU" sz="1600" u="sng" dirty="0" smtClean="0">
              <a:solidFill>
                <a:srgbClr val="920000"/>
              </a:solidFill>
              <a:latin typeface="Franklin Gothic Medium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Лотман Ю. – Беседы о русской культуре: Быт и традиции русского дворянства (XVIII – начало XIX века). СПб., 1994.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600" dirty="0" err="1" smtClean="0">
                <a:solidFill>
                  <a:srgbClr val="920000"/>
                </a:solidFill>
                <a:latin typeface="Franklin Gothic Medium" pitchFamily="34" charset="0"/>
              </a:rPr>
              <a:t>Севостьянова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 Ю.Ю. – Инсталляция: новая реальность. – </a:t>
            </a:r>
            <a:r>
              <a:rPr lang="en-US" sz="1600" dirty="0" smtClean="0">
                <a:solidFill>
                  <a:srgbClr val="920000"/>
                </a:solidFill>
                <a:latin typeface="Franklin Gothic Medium" pitchFamily="34" charset="0"/>
              </a:rPr>
              <a:t>URL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: </a:t>
            </a:r>
            <a:r>
              <a:rPr lang="ru-RU" sz="1600" u="sng" dirty="0" smtClean="0">
                <a:solidFill>
                  <a:srgbClr val="920000"/>
                </a:solidFill>
                <a:latin typeface="Franklin Gothic Medium" pitchFamily="34" charset="0"/>
                <a:hlinkClick r:id="rId5"/>
              </a:rPr>
              <a:t>https://www.rae.ru/forum2012/pdf/2513.pdf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.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Стратегия развития системы образования города Перми до 2030 года. – </a:t>
            </a:r>
            <a:r>
              <a:rPr lang="en-US" sz="1600" dirty="0" smtClean="0">
                <a:solidFill>
                  <a:srgbClr val="920000"/>
                </a:solidFill>
                <a:latin typeface="Franklin Gothic Medium" pitchFamily="34" charset="0"/>
              </a:rPr>
              <a:t>URL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: </a:t>
            </a:r>
            <a:r>
              <a:rPr lang="ru-RU" sz="1600" u="sng" dirty="0" smtClean="0">
                <a:solidFill>
                  <a:srgbClr val="920000"/>
                </a:solidFill>
                <a:latin typeface="Franklin Gothic Medium" pitchFamily="34" charset="0"/>
                <a:hlinkClick r:id="rId6"/>
              </a:rPr>
              <a:t>https://permedu.ru/Files/1302201411292767.pdf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.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Федеральные государственные образовательные стандарты общего образования. – </a:t>
            </a:r>
            <a:r>
              <a:rPr lang="en-US" sz="1600" dirty="0" smtClean="0">
                <a:solidFill>
                  <a:srgbClr val="920000"/>
                </a:solidFill>
                <a:latin typeface="Franklin Gothic Medium" pitchFamily="34" charset="0"/>
              </a:rPr>
              <a:t>URL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: </a:t>
            </a:r>
            <a:r>
              <a:rPr lang="en-US" sz="1600" u="sng" dirty="0" smtClean="0">
                <a:solidFill>
                  <a:srgbClr val="920000"/>
                </a:solidFill>
                <a:latin typeface="Franklin Gothic Medium" pitchFamily="34" charset="0"/>
                <a:hlinkClick r:id="rId7"/>
              </a:rPr>
              <a:t>http</a:t>
            </a:r>
            <a:r>
              <a:rPr lang="ru-RU" sz="1600" u="sng" dirty="0" smtClean="0">
                <a:solidFill>
                  <a:srgbClr val="920000"/>
                </a:solidFill>
                <a:latin typeface="Franklin Gothic Medium" pitchFamily="34" charset="0"/>
                <a:hlinkClick r:id="rId7"/>
              </a:rPr>
              <a:t>://</a:t>
            </a:r>
            <a:r>
              <a:rPr lang="ru-RU" sz="1600" u="sng" dirty="0" err="1" smtClean="0">
                <a:solidFill>
                  <a:srgbClr val="920000"/>
                </a:solidFill>
                <a:latin typeface="Franklin Gothic Medium" pitchFamily="34" charset="0"/>
                <a:hlinkClick r:id="rId7"/>
              </a:rPr>
              <a:t>минобрнауки.рф</a:t>
            </a:r>
            <a:r>
              <a:rPr lang="ru-RU" sz="1600" u="sng" dirty="0" smtClean="0">
                <a:solidFill>
                  <a:srgbClr val="920000"/>
                </a:solidFill>
                <a:latin typeface="Franklin Gothic Medium" pitchFamily="34" charset="0"/>
                <a:hlinkClick r:id="rId7"/>
              </a:rPr>
              <a:t>/документы/543</a:t>
            </a:r>
            <a:r>
              <a:rPr lang="ru-RU" sz="1600" dirty="0" smtClean="0">
                <a:solidFill>
                  <a:srgbClr val="920000"/>
                </a:solidFill>
                <a:latin typeface="Franklin Gothic Medium" pitchFamily="34" charset="0"/>
              </a:rPr>
              <a:t>.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ru-RU" sz="1600" dirty="0" smtClean="0">
              <a:solidFill>
                <a:srgbClr val="920000"/>
              </a:solidFill>
              <a:latin typeface="Franklin Gothic Medium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dirty="0" smtClean="0">
                <a:solidFill>
                  <a:srgbClr val="920000"/>
                </a:solidFill>
                <a:latin typeface="Franklin Gothic Medium" pitchFamily="34" charset="0"/>
              </a:rPr>
              <a:t>http://www.maksimrastorguev.com/</a:t>
            </a:r>
            <a:endParaRPr lang="ru-RU" sz="1600" dirty="0" smtClean="0">
              <a:solidFill>
                <a:srgbClr val="92000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05" r="19671" b="42728"/>
          <a:stretch/>
        </p:blipFill>
        <p:spPr bwMode="auto">
          <a:xfrm>
            <a:off x="2275693" y="1491095"/>
            <a:ext cx="7845059" cy="270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52365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Documents and Settings\Дмитрий Александрови\Мои документы\Downloads\2a41bc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54345" y="3138987"/>
            <a:ext cx="2091661" cy="2091661"/>
          </a:xfrm>
          <a:prstGeom prst="rect">
            <a:avLst/>
          </a:prstGeom>
          <a:noFill/>
        </p:spPr>
      </p:pic>
      <p:pic>
        <p:nvPicPr>
          <p:cNvPr id="10248" name="Picture 8" descr="C:\Documents and Settings\Дмитрий Александрови\Мои документы\Downloads\86e526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3887" y="499282"/>
            <a:ext cx="2019869" cy="2019869"/>
          </a:xfrm>
          <a:prstGeom prst="rect">
            <a:avLst/>
          </a:prstGeom>
          <a:noFill/>
        </p:spPr>
      </p:pic>
      <p:pic>
        <p:nvPicPr>
          <p:cNvPr id="12290" name="Picture 18" descr="C:\Users\admin\Desktop\для презентации\circle (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71537" y="504732"/>
            <a:ext cx="2054726" cy="205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15" descr="C:\Users\admin\Desktop\для презентации\circle (2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02673" y="3164299"/>
            <a:ext cx="2062831" cy="2062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16" descr="C:\Users\admin\Desktop\для презентации\circl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41074" y="1816265"/>
            <a:ext cx="2054809" cy="2057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Прямоугольник 7"/>
          <p:cNvSpPr>
            <a:spLocks noChangeArrowheads="1"/>
          </p:cNvSpPr>
          <p:nvPr/>
        </p:nvSpPr>
        <p:spPr bwMode="auto">
          <a:xfrm>
            <a:off x="559310" y="686625"/>
            <a:ext cx="3952531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altLang="ru-RU" sz="3400" spc="1190" dirty="0">
                <a:solidFill>
                  <a:srgbClr val="002060"/>
                </a:solidFill>
                <a:latin typeface="Franklin Gothic Medium" pitchFamily="34" charset="0"/>
              </a:rPr>
              <a:t>МЕГАПОЛИС</a:t>
            </a:r>
          </a:p>
        </p:txBody>
      </p:sp>
      <p:sp>
        <p:nvSpPr>
          <p:cNvPr id="12296" name="Прямоугольник 8"/>
          <p:cNvSpPr>
            <a:spLocks noChangeArrowheads="1"/>
          </p:cNvSpPr>
          <p:nvPr/>
        </p:nvSpPr>
        <p:spPr bwMode="auto">
          <a:xfrm>
            <a:off x="4475748" y="5408848"/>
            <a:ext cx="7411451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3400" spc="990" dirty="0">
                <a:solidFill>
                  <a:srgbClr val="C00000"/>
                </a:solidFill>
                <a:latin typeface="Franklin Gothic Medium" pitchFamily="34" charset="0"/>
              </a:rPr>
              <a:t>МУЛЬТИКОНТЕКСТНОСТЬ</a:t>
            </a:r>
          </a:p>
        </p:txBody>
      </p:sp>
      <p:pic>
        <p:nvPicPr>
          <p:cNvPr id="12297" name="Рисунок 12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0911" y="1504188"/>
            <a:ext cx="3538538" cy="2706687"/>
          </a:xfrm>
          <a:prstGeom prst="rect">
            <a:avLst/>
          </a:prstGeom>
          <a:noFill/>
          <a:ln w="12700" cap="rnd">
            <a:solidFill>
              <a:srgbClr val="002060"/>
            </a:solidFill>
            <a:prstDash val="sysDot"/>
            <a:round/>
            <a:headEnd/>
            <a:tailEnd/>
          </a:ln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48198" y="4255325"/>
            <a:ext cx="399973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altLang="ru-RU" sz="4400" spc="1190" dirty="0">
                <a:solidFill>
                  <a:srgbClr val="002060"/>
                </a:solidFill>
                <a:latin typeface="Franklin Gothic Medium" pitchFamily="34" charset="0"/>
              </a:rPr>
              <a:t>искусство</a:t>
            </a:r>
            <a:r>
              <a:rPr lang="ru-RU" altLang="ru-RU" sz="4400" b="1" dirty="0">
                <a:latin typeface="Franklin Gothic Medium" pitchFamily="34" charset="0"/>
              </a:rPr>
              <a:t> </a:t>
            </a:r>
          </a:p>
        </p:txBody>
      </p:sp>
      <p:sp>
        <p:nvSpPr>
          <p:cNvPr id="10243" name="AutoShape 3" descr="data:image/png;base64,iVBORw0KGgoAAAANSUhEUgAAAZIAAAGSCAYAAADJgkf6AAAOI0lEQVR4Xu3VsQ0AAAjDMPr/0xyR1exdLKTsHAECBAgQCAILW1MCBAgQIHBC4gk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g8QRgGTiES0Qw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5" name="AutoShape 5" descr="data:image/png;base64,iVBORw0KGgoAAAANSUhEUgAAAZIAAAGSCAYAAADJgkf6AAAOI0lEQVR4Xu3VsQ0AAAjDMPr/0xyR1exdLKTsHAECBAgQCAILW1MCBAgQIHBC4gk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g8QRgGTiES0Qw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7" name="AutoShape 7" descr="data:image/png;base64,iVBORw0KGgoAAAANSUhEUgAAAZIAAAGSCAYAAADJgkf6AAAOI0lEQVR4Xu3VsQ0AAAjDMPr/0xyR1exdLKTsHAECBAgQCAILW1MCBAgQIHBC4gk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kLiBwgQIEAgCQhJ4jMmQIAAASHxAwQIECCQBIQk8RkTIECAgJD4AQIECBBIAkKS+IwJECBAQEj8AAECBAgkASFJfMYECBAgICR+gAABAgSSgJAkPmMCBAgQEBI/QIAAAQJJQEgSnzEBAgQICIkfIECAAIEkICSJz5gAAQIEhMQPECBAgEASEJLEZ0yAAAECQuIHCBAgQCAJCEniMyZAgAABIfEDBAgQIJAEhCTxGRMgQICAkPgBAgQIEEgCQpL4jAkQIEBASPwAAQIECCQBIUl8xgQIECAgJH6AAAECBJKAkCQ+YwIECBAQEj9AgAABAklASBKfMQECBAgIiR8gQIAAgSQgJInPmAABAgSExA8QIECAQBIQksRnTIAAAQJC4gcIECBAIAkISeIzJkCAAAEh8QMECBAgkASEJPEZEyBAgICQ+AECBAgQSAJCkviMCRAgQEBI/AABAgQIJAEhSXzGBAgQICAkfoAAAQIEkoCQJD5jAgQIEBASP0CAAAECSUBIEp8xAQIECAiJHyBAgACBJCAkic+YAAECBITEDxAgQIBAEhCSxGdMgAABAg8QRgGTiES0Qw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1181157" y="2105338"/>
            <a:ext cx="1218279" cy="461665"/>
          </a:xfrm>
          <a:prstGeom prst="rect">
            <a:avLst/>
          </a:prstGeom>
          <a:noFill/>
          <a:ln w="25400" cap="rnd">
            <a:solidFill>
              <a:srgbClr val="002060"/>
            </a:solidFill>
            <a:prstDash val="sysDot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altLang="ru-RU" sz="2400" dirty="0">
                <a:solidFill>
                  <a:srgbClr val="002060"/>
                </a:solidFill>
                <a:latin typeface="Franklin Gothic Medium" pitchFamily="34" charset="0"/>
              </a:rPr>
              <a:t>ВЫБОР</a:t>
            </a:r>
            <a:endParaRPr lang="ru-RU" altLang="ru-RU" sz="2400" i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pic>
        <p:nvPicPr>
          <p:cNvPr id="8193" name="Picture 1" descr="C:\Documents and Settings\Дмитрий Александрови\Рабочий стол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3209" y="479021"/>
            <a:ext cx="5195844" cy="5329209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77003" y="573043"/>
            <a:ext cx="34499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latin typeface="Franklin Gothic Medium" pitchFamily="34" charset="0"/>
              </a:rPr>
              <a:t>2011</a:t>
            </a:r>
            <a:r>
              <a:rPr lang="en-US" sz="2000" dirty="0" smtClean="0">
                <a:solidFill>
                  <a:srgbClr val="002060"/>
                </a:solidFill>
                <a:latin typeface="Franklin Gothic Medium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Franklin Gothic Medium" pitchFamily="34" charset="0"/>
              </a:rPr>
              <a:t>г.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C00000"/>
                </a:solidFill>
                <a:latin typeface="Franklin Gothic Medium" pitchFamily="34" charset="0"/>
              </a:rPr>
              <a:t>“</a:t>
            </a:r>
            <a:r>
              <a:rPr lang="ru-RU" sz="2000" dirty="0" smtClean="0">
                <a:solidFill>
                  <a:srgbClr val="C00000"/>
                </a:solidFill>
                <a:latin typeface="Franklin Gothic Medium" pitchFamily="34" charset="0"/>
              </a:rPr>
              <a:t>ОСНОВНАЯ ШКОЛА –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C00000"/>
                </a:solidFill>
                <a:latin typeface="Franklin Gothic Medium" pitchFamily="34" charset="0"/>
              </a:rPr>
              <a:t>  ПРОСТРАНСТВО ВЫБОРА</a:t>
            </a:r>
            <a:r>
              <a:rPr lang="en-US" sz="2000" dirty="0" smtClean="0">
                <a:solidFill>
                  <a:srgbClr val="C00000"/>
                </a:solidFill>
                <a:latin typeface="Franklin Gothic Medium" pitchFamily="34" charset="0"/>
              </a:rPr>
              <a:t>”</a:t>
            </a:r>
            <a:endParaRPr lang="ru-RU" sz="2000" dirty="0" smtClean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955514" y="4694593"/>
            <a:ext cx="291966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002060"/>
                </a:solidFill>
                <a:latin typeface="Franklin Gothic Medium" pitchFamily="34" charset="0"/>
              </a:rPr>
              <a:t>2017</a:t>
            </a:r>
            <a:r>
              <a:rPr lang="en-US" sz="2200" dirty="0" smtClean="0">
                <a:solidFill>
                  <a:srgbClr val="002060"/>
                </a:solidFill>
                <a:latin typeface="Franklin Gothic Medium" pitchFamily="34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Franklin Gothic Medium" pitchFamily="34" charset="0"/>
              </a:rPr>
              <a:t>г.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C00000"/>
                </a:solidFill>
                <a:latin typeface="Franklin Gothic Medium" pitchFamily="34" charset="0"/>
              </a:rPr>
              <a:t>“</a:t>
            </a:r>
            <a:r>
              <a:rPr lang="ru-RU" sz="2200" dirty="0" smtClean="0">
                <a:solidFill>
                  <a:srgbClr val="C00000"/>
                </a:solidFill>
                <a:latin typeface="Franklin Gothic Medium" pitchFamily="34" charset="0"/>
              </a:rPr>
              <a:t>ПОЛИС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C00000"/>
                </a:solidFill>
                <a:latin typeface="Franklin Gothic Medium" pitchFamily="34" charset="0"/>
              </a:rPr>
              <a:t>  КОММУНИКАЦИЙ</a:t>
            </a:r>
            <a:r>
              <a:rPr lang="en-US" sz="2200" dirty="0" smtClean="0">
                <a:solidFill>
                  <a:srgbClr val="C00000"/>
                </a:solidFill>
                <a:latin typeface="Franklin Gothic Medium" pitchFamily="34" charset="0"/>
              </a:rPr>
              <a:t>”</a:t>
            </a:r>
            <a:endParaRPr lang="ru-RU" sz="2200" dirty="0" smtClean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1559138" y="1856494"/>
            <a:ext cx="473740" cy="3697"/>
          </a:xfrm>
          <a:prstGeom prst="line">
            <a:avLst/>
          </a:prstGeom>
          <a:ln w="25400" cap="rnd">
            <a:solidFill>
              <a:srgbClr val="00206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10175601" y="4465056"/>
            <a:ext cx="473740" cy="3697"/>
          </a:xfrm>
          <a:prstGeom prst="line">
            <a:avLst/>
          </a:prstGeom>
          <a:ln w="25400" cap="rnd">
            <a:solidFill>
              <a:srgbClr val="002060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8986571" y="3715279"/>
            <a:ext cx="2851484" cy="461665"/>
          </a:xfrm>
          <a:prstGeom prst="rect">
            <a:avLst/>
          </a:prstGeom>
          <a:noFill/>
          <a:ln w="25400" cap="rnd">
            <a:solidFill>
              <a:srgbClr val="002060"/>
            </a:solidFill>
            <a:prstDash val="sysDot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/>
            <a:r>
              <a:rPr lang="ru-RU" altLang="ru-RU" sz="2400" dirty="0" smtClean="0">
                <a:solidFill>
                  <a:srgbClr val="002060"/>
                </a:solidFill>
                <a:latin typeface="Franklin Gothic Medium" pitchFamily="34" charset="0"/>
              </a:rPr>
              <a:t>ВЗАИМОДЕЙСТВИЕ</a:t>
            </a:r>
            <a:endParaRPr lang="ru-RU" altLang="ru-RU" sz="24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I:\giuseppe-randazzo-novastructura-7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89782" y="343630"/>
            <a:ext cx="5739062" cy="5708254"/>
          </a:xfrm>
          <a:prstGeom prst="rect">
            <a:avLst/>
          </a:prstGeom>
          <a:noFill/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44377" y="1270828"/>
            <a:ext cx="1973179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itchFamily="34" charset="0"/>
              </a:rPr>
              <a:t>ИССЛЕДОВАНИЯ</a:t>
            </a:r>
          </a:p>
          <a:p>
            <a:pPr>
              <a:defRPr/>
            </a:pPr>
            <a:endParaRPr lang="ru-RU" sz="600" dirty="0" smtClean="0">
              <a:solidFill>
                <a:srgbClr val="002060"/>
              </a:solidFill>
              <a:latin typeface="Franklin Gothic Medium" pitchFamily="34" charset="0"/>
              <a:cs typeface="Arial" pitchFamily="34" charset="0"/>
            </a:endParaRPr>
          </a:p>
          <a:p>
            <a:pPr eaLnBrk="1" fontAlgn="auto" hangingPunct="1"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Л. С. Выготский</a:t>
            </a:r>
          </a:p>
          <a:p>
            <a:pPr eaLnBrk="1" fontAlgn="auto" hangingPunct="1">
              <a:defRPr/>
            </a:pPr>
            <a:endParaRPr lang="ru-RU" altLang="ru-RU" sz="3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А. А. Бодалев</a:t>
            </a:r>
          </a:p>
          <a:p>
            <a:pPr eaLnBrk="1" fontAlgn="auto" hangingPunct="1">
              <a:defRPr/>
            </a:pPr>
            <a:endParaRPr lang="ru-RU" altLang="ru-RU" sz="3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О. В. Михайлова</a:t>
            </a:r>
          </a:p>
          <a:p>
            <a:pPr eaLnBrk="1" fontAlgn="auto" hangingPunct="1">
              <a:defRPr/>
            </a:pPr>
            <a:endParaRPr lang="ru-RU" altLang="ru-RU" sz="3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А. Н. Мосина</a:t>
            </a:r>
          </a:p>
          <a:p>
            <a:pPr eaLnBrk="1" fontAlgn="auto" hangingPunct="1">
              <a:defRPr/>
            </a:pPr>
            <a:endParaRPr lang="ru-RU" altLang="ru-RU" sz="3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Л. А. Петровская</a:t>
            </a:r>
          </a:p>
          <a:p>
            <a:pPr eaLnBrk="1" fontAlgn="auto" hangingPunct="1">
              <a:defRPr/>
            </a:pPr>
            <a:endParaRPr lang="ru-RU" altLang="ru-RU" sz="3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Т. Л. Худякова</a:t>
            </a:r>
          </a:p>
          <a:p>
            <a:pPr eaLnBrk="1" fontAlgn="auto" hangingPunct="1">
              <a:defRPr/>
            </a:pPr>
            <a:endParaRPr lang="ru-RU" altLang="ru-RU" sz="3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М. Аргайл</a:t>
            </a:r>
          </a:p>
          <a:p>
            <a:pPr eaLnBrk="1" fontAlgn="auto" hangingPunct="1">
              <a:defRPr/>
            </a:pPr>
            <a:endParaRPr lang="ru-RU" altLang="ru-RU" sz="3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Р. Белл</a:t>
            </a:r>
          </a:p>
          <a:p>
            <a:pPr eaLnBrk="1" fontAlgn="auto" hangingPunct="1">
              <a:defRPr/>
            </a:pPr>
            <a:endParaRPr lang="ru-RU" altLang="ru-RU" sz="3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Ю. Хабермас</a:t>
            </a:r>
          </a:p>
          <a:p>
            <a:pPr eaLnBrk="1" fontAlgn="auto" hangingPunct="1">
              <a:defRPr/>
            </a:pPr>
            <a:endParaRPr lang="ru-RU" altLang="ru-RU" sz="3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Дж. Уаймен</a:t>
            </a:r>
            <a:endParaRPr lang="ru-RU" altLang="ru-RU" sz="1900" dirty="0" smtClean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7980943" y="1387114"/>
            <a:ext cx="4090737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r">
              <a:defRPr/>
            </a:pPr>
            <a:r>
              <a:rPr 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itchFamily="34" charset="0"/>
              </a:rPr>
              <a:t>СОЦИАЛЬНО-КОММУНИКАТИВНЫЕ НАВЫКИ</a:t>
            </a:r>
          </a:p>
          <a:p>
            <a:pPr>
              <a:defRPr/>
            </a:pPr>
            <a:endParaRPr lang="ru-RU" sz="600" dirty="0" smtClean="0">
              <a:solidFill>
                <a:srgbClr val="002060"/>
              </a:solidFill>
              <a:latin typeface="Franklin Gothic Medium" pitchFamily="34" charset="0"/>
              <a:cs typeface="Arial" pitchFamily="34" charset="0"/>
            </a:endParaRPr>
          </a:p>
          <a:p>
            <a:pPr eaLnBrk="1" fontAlgn="auto" hangingPunct="1">
              <a:buFontTx/>
              <a:buChar char="-"/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 умение слушать,</a:t>
            </a:r>
          </a:p>
          <a:p>
            <a:pPr eaLnBrk="1" fontAlgn="auto" hangingPunct="1">
              <a:defRPr/>
            </a:pPr>
            <a:endParaRPr lang="ru-RU" altLang="ru-RU" sz="3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buFontTx/>
              <a:buChar char="-"/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 умение высказывать </a:t>
            </a:r>
          </a:p>
          <a:p>
            <a:pPr eaLnBrk="1" fontAlgn="auto" hangingPunct="1"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  свою точку зрения,</a:t>
            </a:r>
          </a:p>
          <a:p>
            <a:pPr eaLnBrk="1" fontAlgn="auto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buFontTx/>
              <a:buChar char="-"/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 умение аргументировать </a:t>
            </a:r>
          </a:p>
          <a:p>
            <a:pPr eaLnBrk="1" fontAlgn="auto" hangingPunct="1"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  свою позицию,</a:t>
            </a:r>
          </a:p>
          <a:p>
            <a:pPr eaLnBrk="1" fontAlgn="auto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  <a:p>
            <a:pPr eaLnBrk="1" fontAlgn="auto" hangingPunct="1">
              <a:buFontTx/>
              <a:buChar char="-"/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 умение приходить к компромиссу,</a:t>
            </a:r>
          </a:p>
          <a:p>
            <a:pPr eaLnBrk="1" fontAlgn="auto" hangingPunct="1">
              <a:defRPr/>
            </a:pPr>
            <a:r>
              <a:rPr lang="ru-RU" altLang="ru-RU" sz="1200" dirty="0" smtClean="0">
                <a:solidFill>
                  <a:srgbClr val="002060"/>
                </a:solidFill>
                <a:latin typeface="Franklin Gothic Medium" pitchFamily="34" charset="0"/>
                <a:cs typeface="Arial" panose="020B0604020202020204" pitchFamily="34" charset="0"/>
              </a:rPr>
              <a:t> </a:t>
            </a:r>
          </a:p>
          <a:p>
            <a:pPr eaLnBrk="1" fontAlgn="auto" hangingPunct="1">
              <a:buFontTx/>
              <a:buChar char="-"/>
              <a:defRPr/>
            </a:pPr>
            <a:r>
              <a:rPr lang="ru-RU" altLang="ru-RU" sz="19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 УМЕНИЕ ПРЕДЪЯВЛЯТЬ </a:t>
            </a:r>
          </a:p>
          <a:p>
            <a:pPr eaLnBrk="1" fontAlgn="auto" hangingPunct="1">
              <a:defRPr/>
            </a:pPr>
            <a:r>
              <a:rPr lang="ru-RU" altLang="ru-RU" sz="1900" dirty="0" smtClean="0">
                <a:solidFill>
                  <a:srgbClr val="C00000"/>
                </a:solidFill>
                <a:latin typeface="Franklin Gothic Medium" pitchFamily="34" charset="0"/>
                <a:cs typeface="Arial" panose="020B0604020202020204" pitchFamily="34" charset="0"/>
              </a:rPr>
              <a:t>  РЕЗУЛЬТАТ КОММУНИКАЦИИ</a:t>
            </a:r>
          </a:p>
          <a:p>
            <a:pPr eaLnBrk="1" fontAlgn="auto" hangingPunct="1">
              <a:defRPr/>
            </a:pPr>
            <a:endParaRPr lang="ru-RU" altLang="ru-RU" sz="300" dirty="0" smtClean="0">
              <a:solidFill>
                <a:srgbClr val="002060"/>
              </a:solidFill>
              <a:latin typeface="Franklin Gothic Medium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>
            <a:off x="8181138" y="2550433"/>
            <a:ext cx="746125" cy="1587"/>
          </a:xfrm>
          <a:prstGeom prst="line">
            <a:avLst/>
          </a:prstGeom>
          <a:ln w="25400" cap="rnd">
            <a:solidFill>
              <a:srgbClr val="002060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>
            <a:off x="8177129" y="3328477"/>
            <a:ext cx="746125" cy="1587"/>
          </a:xfrm>
          <a:prstGeom prst="line">
            <a:avLst/>
          </a:prstGeom>
          <a:ln w="25400" cap="rnd">
            <a:solidFill>
              <a:srgbClr val="002060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>
            <a:off x="8181139" y="4102509"/>
            <a:ext cx="746125" cy="1587"/>
          </a:xfrm>
          <a:prstGeom prst="line">
            <a:avLst/>
          </a:prstGeom>
          <a:ln w="25400" cap="rnd">
            <a:solidFill>
              <a:srgbClr val="002060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8193171" y="4571740"/>
            <a:ext cx="746125" cy="1587"/>
          </a:xfrm>
          <a:prstGeom prst="line">
            <a:avLst/>
          </a:prstGeom>
          <a:ln w="25400" cap="rnd">
            <a:solidFill>
              <a:srgbClr val="002060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Прямоугольник 10"/>
          <p:cNvSpPr>
            <a:spLocks noChangeArrowheads="1"/>
          </p:cNvSpPr>
          <p:nvPr/>
        </p:nvSpPr>
        <p:spPr bwMode="auto">
          <a:xfrm>
            <a:off x="2311698" y="347590"/>
            <a:ext cx="4135437" cy="143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900" dirty="0">
                <a:solidFill>
                  <a:srgbClr val="C00000"/>
                </a:solidFill>
                <a:latin typeface="Franklin Gothic Medium" pitchFamily="34" charset="0"/>
              </a:rPr>
              <a:t>ЗАДАЧИ </a:t>
            </a:r>
          </a:p>
          <a:p>
            <a:pPr eaLnBrk="1" hangingPunct="1"/>
            <a:r>
              <a:rPr lang="ru-RU" altLang="ru-RU" sz="2900" dirty="0" smtClean="0">
                <a:solidFill>
                  <a:srgbClr val="C00000"/>
                </a:solidFill>
                <a:latin typeface="Franklin Gothic Medium" pitchFamily="34" charset="0"/>
              </a:rPr>
              <a:t>ПРЕДМЕТНОЙ ОБЛАСТИ</a:t>
            </a:r>
          </a:p>
          <a:p>
            <a:pPr eaLnBrk="1" hangingPunct="1"/>
            <a:r>
              <a:rPr lang="ru-RU" altLang="ru-RU" sz="2900" dirty="0" smtClean="0">
                <a:solidFill>
                  <a:srgbClr val="C00000"/>
                </a:solidFill>
                <a:latin typeface="Franklin Gothic Medium" pitchFamily="34" charset="0"/>
              </a:rPr>
              <a:t>«ИСКУССТВО» </a:t>
            </a:r>
            <a:endParaRPr lang="ru-RU" altLang="ru-RU" sz="2900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sp>
        <p:nvSpPr>
          <p:cNvPr id="13320" name="Прямоугольник 11"/>
          <p:cNvSpPr>
            <a:spLocks noChangeArrowheads="1"/>
          </p:cNvSpPr>
          <p:nvPr/>
        </p:nvSpPr>
        <p:spPr bwMode="auto">
          <a:xfrm>
            <a:off x="1955800" y="3314700"/>
            <a:ext cx="589992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dirty="0" smtClean="0">
                <a:solidFill>
                  <a:srgbClr val="002060"/>
                </a:solidFill>
                <a:latin typeface="Franklin Gothic Medium" pitchFamily="34" charset="0"/>
              </a:rPr>
              <a:t>развитие индивидуальных творческих способностей</a:t>
            </a:r>
            <a:endParaRPr lang="ru-RU" altLang="ru-RU" sz="24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13321" name="Прямоугольник 12"/>
          <p:cNvSpPr>
            <a:spLocks noChangeArrowheads="1"/>
          </p:cNvSpPr>
          <p:nvPr/>
        </p:nvSpPr>
        <p:spPr bwMode="auto">
          <a:xfrm>
            <a:off x="1981200" y="4606925"/>
            <a:ext cx="584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dirty="0" smtClean="0">
                <a:solidFill>
                  <a:srgbClr val="002060"/>
                </a:solidFill>
                <a:latin typeface="Franklin Gothic Medium" pitchFamily="34" charset="0"/>
              </a:rPr>
              <a:t>освоение художественной культуры во всем ее многообразии ее видов, жанров и стилей</a:t>
            </a:r>
            <a:endParaRPr lang="ru-RU" altLang="ru-RU" sz="24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pic>
        <p:nvPicPr>
          <p:cNvPr id="13323" name="Picture 13" descr="C:\Documents and Settings\Дмитрий Александрови\Рабочий стол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6499" y="1841863"/>
            <a:ext cx="2031736" cy="405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/>
        </p:nvCxnSpPr>
        <p:spPr>
          <a:xfrm rot="10800000">
            <a:off x="4652148" y="3232150"/>
            <a:ext cx="744538" cy="1588"/>
          </a:xfrm>
          <a:prstGeom prst="line">
            <a:avLst/>
          </a:prstGeom>
          <a:ln w="25400" cap="rnd">
            <a:solidFill>
              <a:srgbClr val="002060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0800000">
            <a:off x="4647386" y="4576763"/>
            <a:ext cx="746125" cy="1587"/>
          </a:xfrm>
          <a:prstGeom prst="line">
            <a:avLst/>
          </a:prstGeom>
          <a:ln w="25400" cap="rnd">
            <a:solidFill>
              <a:srgbClr val="002060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981200" y="1943100"/>
            <a:ext cx="602692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dirty="0" smtClean="0">
                <a:solidFill>
                  <a:srgbClr val="002060"/>
                </a:solidFill>
                <a:latin typeface="Franklin Gothic Medium" pitchFamily="34" charset="0"/>
              </a:rPr>
              <a:t>осознание значения искусства в личной и культурной самоидентификации</a:t>
            </a:r>
            <a:endParaRPr lang="ru-RU" altLang="ru-RU" sz="24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Прямоугольник 26"/>
          <p:cNvSpPr>
            <a:spLocks noChangeArrowheads="1"/>
          </p:cNvSpPr>
          <p:nvPr/>
        </p:nvSpPr>
        <p:spPr bwMode="auto">
          <a:xfrm>
            <a:off x="5055326" y="1045622"/>
            <a:ext cx="70414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Материализованное </a:t>
            </a:r>
            <a:r>
              <a:rPr lang="ru-RU" b="1" dirty="0">
                <a:solidFill>
                  <a:srgbClr val="002060"/>
                </a:solidFill>
                <a:cs typeface="Arial" charset="0"/>
              </a:rPr>
              <a:t>воплощение деятельности ученика… </a:t>
            </a:r>
          </a:p>
          <a:p>
            <a:pPr eaLnBrk="1" hangingPunct="1"/>
            <a:r>
              <a:rPr lang="ru-RU" b="1" dirty="0">
                <a:solidFill>
                  <a:srgbClr val="002060"/>
                </a:solidFill>
                <a:cs typeface="Arial" charset="0"/>
              </a:rPr>
              <a:t>также изменения личностных качеств </a:t>
            </a:r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ребёнка             </a:t>
            </a:r>
            <a:endParaRPr lang="ru-RU" b="1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/>
            <a:r>
              <a:rPr lang="ru-RU" b="1" dirty="0">
                <a:solidFill>
                  <a:srgbClr val="002060"/>
                </a:solidFill>
                <a:cs typeface="Arial" charset="0"/>
              </a:rPr>
              <a:t>             </a:t>
            </a:r>
            <a:endParaRPr lang="ru-RU" b="1" i="1" dirty="0">
              <a:solidFill>
                <a:srgbClr val="0070C0"/>
              </a:solidFill>
              <a:cs typeface="Arial" charset="0"/>
            </a:endParaRPr>
          </a:p>
        </p:txBody>
      </p:sp>
      <p:pic>
        <p:nvPicPr>
          <p:cNvPr id="38" name="Picture 2" descr="I:\giuseppe-randazzo-novastructura-61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31273" y="1403023"/>
            <a:ext cx="1930955" cy="164307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39" name="Picture 4" descr="I:\giuseppe-randazzo-novastructura-63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57477" y="1903090"/>
            <a:ext cx="1244260" cy="1075130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  <a:prstDash val="sysDot"/>
          </a:ln>
        </p:spPr>
      </p:pic>
      <p:pic>
        <p:nvPicPr>
          <p:cNvPr id="40" name="Picture 3" descr="I:\giuseppe-randazzo-novastructura-612.JP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45126" y="3046097"/>
            <a:ext cx="1917417" cy="1643074"/>
          </a:xfrm>
          <a:prstGeom prst="rect">
            <a:avLst/>
          </a:prstGeom>
          <a:noFill/>
          <a:ln w="38100" cap="rnd">
            <a:noFill/>
            <a:prstDash val="sysDash"/>
          </a:ln>
        </p:spPr>
      </p:pic>
      <p:pic>
        <p:nvPicPr>
          <p:cNvPr id="41" name="Picture 5" descr="I:\giuseppe-randazzo-novastructura-634.JPG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31639" y="3046667"/>
            <a:ext cx="1714235" cy="1643074"/>
          </a:xfrm>
          <a:prstGeom prst="rect">
            <a:avLst/>
          </a:prstGeom>
          <a:noFill/>
        </p:spPr>
      </p:pic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615518" y="404179"/>
            <a:ext cx="5761567" cy="46166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2400" b="1" dirty="0">
                <a:solidFill>
                  <a:schemeClr val="bg1"/>
                </a:solidFill>
                <a:cs typeface="Arial" charset="0"/>
              </a:rPr>
              <a:t>ОБРАЗОВАТЕЛЬНЫЙ ПРОДУКТ</a:t>
            </a: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4896579" y="2928950"/>
            <a:ext cx="6873056" cy="1785104"/>
          </a:xfrm>
          <a:prstGeom prst="rect">
            <a:avLst/>
          </a:prstGeom>
          <a:solidFill>
            <a:srgbClr val="002060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1" hangingPunct="1"/>
            <a:r>
              <a:rPr lang="ru-RU" altLang="ru-RU" sz="2200" b="1" dirty="0">
                <a:solidFill>
                  <a:schemeClr val="bg1"/>
                </a:solidFill>
                <a:cs typeface="Arial" charset="0"/>
              </a:rPr>
              <a:t>ПРИЗНАКИ ОБРАЗОВАТЕЛЬНОГО ПРОДУКТА</a:t>
            </a:r>
          </a:p>
          <a:p>
            <a:pPr eaLnBrk="1" hangingPunct="1"/>
            <a:endParaRPr lang="ru-RU" altLang="ru-RU" sz="2200" b="1" dirty="0">
              <a:solidFill>
                <a:schemeClr val="bg1"/>
              </a:solidFill>
              <a:cs typeface="Arial" charset="0"/>
            </a:endParaRPr>
          </a:p>
          <a:p>
            <a:pPr eaLnBrk="1" hangingPunct="1"/>
            <a:r>
              <a:rPr lang="ru-RU" altLang="ru-RU" sz="2200" b="1" dirty="0">
                <a:solidFill>
                  <a:schemeClr val="bg1"/>
                </a:solidFill>
                <a:cs typeface="Arial" charset="0"/>
              </a:rPr>
              <a:t>1) визуальное воплощение; </a:t>
            </a:r>
          </a:p>
          <a:p>
            <a:pPr eaLnBrk="1" hangingPunct="1"/>
            <a:r>
              <a:rPr lang="ru-RU" altLang="ru-RU" sz="2200" b="1" dirty="0">
                <a:solidFill>
                  <a:schemeClr val="bg1"/>
                </a:solidFill>
                <a:cs typeface="Arial" charset="0"/>
              </a:rPr>
              <a:t>2) личная значимость; </a:t>
            </a:r>
          </a:p>
          <a:p>
            <a:pPr eaLnBrk="1" hangingPunct="1"/>
            <a:r>
              <a:rPr lang="ru-RU" altLang="ru-RU" sz="2200" b="1" dirty="0">
                <a:solidFill>
                  <a:schemeClr val="bg1"/>
                </a:solidFill>
                <a:cs typeface="Arial" charset="0"/>
              </a:rPr>
              <a:t>3) результативность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mintmuseum.org/_files/pages/thumb/happenings-overview-hero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6948" y="2155372"/>
            <a:ext cx="4251980" cy="2090057"/>
          </a:xfrm>
          <a:prstGeom prst="rect">
            <a:avLst/>
          </a:prstGeom>
          <a:noFill/>
          <a:ln w="25400" cap="rnd">
            <a:solidFill>
              <a:srgbClr val="C00000"/>
            </a:solidFill>
            <a:prstDash val="sysDot"/>
          </a:ln>
        </p:spPr>
      </p:pic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2682980" y="298346"/>
            <a:ext cx="6342729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900" dirty="0">
                <a:solidFill>
                  <a:srgbClr val="C00000"/>
                </a:solidFill>
                <a:latin typeface="Franklin Gothic Medium" pitchFamily="34" charset="0"/>
              </a:rPr>
              <a:t>ФОРМЫ СОВРЕМЕННОГО ИСКУССТВА </a:t>
            </a:r>
          </a:p>
        </p:txBody>
      </p:sp>
      <p:pic>
        <p:nvPicPr>
          <p:cNvPr id="19465" name="Рисунок 1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35305" y="2147802"/>
            <a:ext cx="3468434" cy="2084564"/>
          </a:xfrm>
          <a:prstGeom prst="rect">
            <a:avLst/>
          </a:prstGeom>
          <a:noFill/>
          <a:ln w="25400" cap="rnd">
            <a:solidFill>
              <a:srgbClr val="C00000"/>
            </a:solidFill>
            <a:prstDash val="sysDot"/>
            <a:round/>
            <a:headEnd/>
            <a:tailEnd/>
          </a:ln>
        </p:spPr>
      </p:pic>
      <p:pic>
        <p:nvPicPr>
          <p:cNvPr id="19466" name="Рисунок 1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0491" y="2066041"/>
            <a:ext cx="3311796" cy="2205512"/>
          </a:xfrm>
          <a:prstGeom prst="rect">
            <a:avLst/>
          </a:prstGeom>
          <a:noFill/>
          <a:ln w="25400" cap="rnd">
            <a:solidFill>
              <a:srgbClr val="C00000"/>
            </a:solidFill>
            <a:prstDash val="sysDot"/>
            <a:round/>
            <a:headEnd/>
            <a:tailEnd/>
          </a:ln>
        </p:spPr>
      </p:pic>
      <p:sp>
        <p:nvSpPr>
          <p:cNvPr id="19467" name="Прямоугольник 18"/>
          <p:cNvSpPr>
            <a:spLocks noChangeArrowheads="1"/>
          </p:cNvSpPr>
          <p:nvPr/>
        </p:nvSpPr>
        <p:spPr bwMode="auto">
          <a:xfrm>
            <a:off x="4378160" y="967233"/>
            <a:ext cx="69342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1" hangingPunct="1"/>
            <a:r>
              <a:rPr lang="ru-RU" altLang="ru-RU" sz="2000" dirty="0">
                <a:solidFill>
                  <a:srgbClr val="002060"/>
                </a:solidFill>
                <a:latin typeface="Franklin Gothic Medium" pitchFamily="34" charset="0"/>
              </a:rPr>
              <a:t>В ОСНОВЕ СОЗДАНИЯ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Medium" pitchFamily="34" charset="0"/>
              </a:rPr>
              <a:t>– </a:t>
            </a:r>
          </a:p>
          <a:p>
            <a:pPr algn="r" eaLnBrk="1" hangingPunct="1"/>
            <a:r>
              <a:rPr lang="ru-RU" altLang="ru-RU" sz="2000" dirty="0" smtClean="0">
                <a:solidFill>
                  <a:srgbClr val="002060"/>
                </a:solidFill>
                <a:latin typeface="Franklin Gothic Medium" pitchFamily="34" charset="0"/>
              </a:rPr>
              <a:t>ИНТЕРАКТИВНОЕ </a:t>
            </a:r>
            <a:r>
              <a:rPr lang="ru-RU" altLang="ru-RU" sz="2000" dirty="0">
                <a:solidFill>
                  <a:srgbClr val="002060"/>
                </a:solidFill>
                <a:latin typeface="Franklin Gothic Medium" pitchFamily="34" charset="0"/>
              </a:rPr>
              <a:t>ВЗАИМОДЕЙСТВИЕ АВТОРА И ЗРИТЕЛЯ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780956" y="4998958"/>
            <a:ext cx="2161675" cy="461665"/>
          </a:xfrm>
          <a:prstGeom prst="rect">
            <a:avLst/>
          </a:prstGeom>
          <a:noFill/>
          <a:ln w="25400" cap="rnd">
            <a:solidFill>
              <a:srgbClr val="002060"/>
            </a:solidFill>
            <a:prstDash val="sysDot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eaLnBrk="1" hangingPunct="1"/>
            <a:r>
              <a:rPr lang="ru-RU" altLang="ru-RU" sz="2400" dirty="0" smtClean="0">
                <a:solidFill>
                  <a:srgbClr val="C00000"/>
                </a:solidFill>
                <a:latin typeface="Franklin Gothic Medium" pitchFamily="34" charset="0"/>
              </a:rPr>
              <a:t>ПЕРФОРМАНС</a:t>
            </a:r>
            <a:endParaRPr lang="ru-RU" altLang="ru-RU" sz="2400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4542484" y="5020041"/>
            <a:ext cx="2213805" cy="461665"/>
          </a:xfrm>
          <a:prstGeom prst="rect">
            <a:avLst/>
          </a:prstGeom>
          <a:noFill/>
          <a:ln w="25400" cap="rnd">
            <a:solidFill>
              <a:srgbClr val="002060"/>
            </a:solidFill>
            <a:prstDash val="sysDot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eaLnBrk="1" hangingPunct="1"/>
            <a:r>
              <a:rPr lang="ru-RU" altLang="ru-RU" sz="2400" dirty="0" smtClean="0">
                <a:solidFill>
                  <a:srgbClr val="C00000"/>
                </a:solidFill>
                <a:latin typeface="Franklin Gothic Medium" pitchFamily="34" charset="0"/>
              </a:rPr>
              <a:t>ИНСТАЛЛЯЦИЯ</a:t>
            </a:r>
            <a:endParaRPr lang="ru-RU" altLang="ru-RU" sz="2400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8892387" y="5001935"/>
            <a:ext cx="1856868" cy="461665"/>
          </a:xfrm>
          <a:prstGeom prst="rect">
            <a:avLst/>
          </a:prstGeom>
          <a:noFill/>
          <a:ln w="25400" cap="rnd">
            <a:solidFill>
              <a:srgbClr val="002060"/>
            </a:solidFill>
            <a:prstDash val="sysDot"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eaLnBrk="1" hangingPunct="1"/>
            <a:r>
              <a:rPr lang="ru-RU" altLang="ru-RU" sz="2400" dirty="0" smtClean="0">
                <a:solidFill>
                  <a:srgbClr val="C00000"/>
                </a:solidFill>
                <a:latin typeface="Franklin Gothic Medium" pitchFamily="34" charset="0"/>
              </a:rPr>
              <a:t>ХЭППЕНИНГ</a:t>
            </a:r>
            <a:endParaRPr lang="ru-RU" altLang="ru-RU" sz="2400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02006FA4-1611-4B07-AF7F-85CF6D20EB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12944</TotalTime>
  <Words>796</Words>
  <Application>Microsoft Office PowerPoint</Application>
  <PresentationFormat>Произвольный</PresentationFormat>
  <Paragraphs>252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Ретро</vt:lpstr>
      <vt:lpstr>                                                                                                        ЭСТЕТИКА ВЗАИМОДЕЙСТВИЯ                                                        ОБРАЗОВАТЕЛЬНЫЙ ПРОДУКТ       СОВРЕМЕННОЕ ИСКУССТВО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 и СЕТЕВЫЕ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Мансветова</dc:creator>
  <cp:lastModifiedBy>Татьяна</cp:lastModifiedBy>
  <cp:revision>173</cp:revision>
  <dcterms:created xsi:type="dcterms:W3CDTF">2017-09-06T18:13:02Z</dcterms:created>
  <dcterms:modified xsi:type="dcterms:W3CDTF">2017-10-31T07:37:16Z</dcterms:modified>
</cp:coreProperties>
</file>