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7" r:id="rId3"/>
    <p:sldId id="272" r:id="rId4"/>
    <p:sldId id="273" r:id="rId5"/>
    <p:sldId id="274" r:id="rId6"/>
    <p:sldId id="277" r:id="rId7"/>
    <p:sldId id="258" r:id="rId8"/>
    <p:sldId id="282" r:id="rId9"/>
    <p:sldId id="281" r:id="rId10"/>
    <p:sldId id="259" r:id="rId11"/>
    <p:sldId id="271" r:id="rId12"/>
    <p:sldId id="260" r:id="rId13"/>
    <p:sldId id="269" r:id="rId14"/>
    <p:sldId id="261" r:id="rId15"/>
    <p:sldId id="280" r:id="rId16"/>
    <p:sldId id="262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85B"/>
    <a:srgbClr val="DED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60" autoAdjust="0"/>
    <p:restoredTop sz="80000" autoAdjust="0"/>
  </p:normalViewPr>
  <p:slideViewPr>
    <p:cSldViewPr>
      <p:cViewPr varScale="1">
        <p:scale>
          <a:sx n="87" d="100"/>
          <a:sy n="87" d="100"/>
        </p:scale>
        <p:origin x="-8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89C5D5-F092-4460-B424-D079D2DAFD2E}" type="doc">
      <dgm:prSet loTypeId="urn:microsoft.com/office/officeart/2005/8/layout/hierarchy2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526CC4-D096-43A0-B6EF-64E404D2624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ru-RU" sz="2100" b="1" dirty="0" smtClean="0">
              <a:solidFill>
                <a:schemeClr val="tx1"/>
              </a:solidFill>
            </a:rPr>
            <a:t>1. Количественный подход:</a:t>
          </a:r>
        </a:p>
        <a:p>
          <a:pPr rtl="0"/>
          <a:r>
            <a:rPr lang="ru-RU" sz="2100" b="1" dirty="0" smtClean="0">
              <a:solidFill>
                <a:schemeClr val="tx1"/>
              </a:solidFill>
            </a:rPr>
            <a:t>Он-</a:t>
          </a:r>
          <a:r>
            <a:rPr lang="ru-RU" sz="2100" b="1" dirty="0" err="1" smtClean="0">
              <a:solidFill>
                <a:schemeClr val="tx1"/>
              </a:solidFill>
            </a:rPr>
            <a:t>лайн</a:t>
          </a:r>
          <a:r>
            <a:rPr lang="ru-RU" sz="2100" b="1" dirty="0" smtClean="0">
              <a:solidFill>
                <a:schemeClr val="tx1"/>
              </a:solidFill>
            </a:rPr>
            <a:t> тесты, стандартизированное наблюдение, опрос 360 </a:t>
          </a:r>
          <a:endParaRPr lang="ru-RU" sz="2100" b="1" dirty="0">
            <a:solidFill>
              <a:schemeClr val="tx1"/>
            </a:solidFill>
          </a:endParaRPr>
        </a:p>
      </dgm:t>
    </dgm:pt>
    <dgm:pt modelId="{42D5EF56-3E47-4191-BDB0-979B24B30B73}" type="parTrans" cxnId="{D78C1901-99C3-48D8-964E-871A8B9F3597}">
      <dgm:prSet/>
      <dgm:spPr/>
      <dgm:t>
        <a:bodyPr/>
        <a:lstStyle/>
        <a:p>
          <a:endParaRPr lang="ru-RU"/>
        </a:p>
      </dgm:t>
    </dgm:pt>
    <dgm:pt modelId="{60B3BA63-9159-498E-BBE8-CDA2D700C79C}" type="sibTrans" cxnId="{D78C1901-99C3-48D8-964E-871A8B9F3597}">
      <dgm:prSet/>
      <dgm:spPr/>
      <dgm:t>
        <a:bodyPr/>
        <a:lstStyle/>
        <a:p>
          <a:endParaRPr lang="ru-RU"/>
        </a:p>
      </dgm:t>
    </dgm:pt>
    <dgm:pt modelId="{0CBA854A-024E-4A8A-8F73-ACD5C53DAE5E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Стандартизированные методы, математическая обработка, предпочтительна эмпирическая модель, надежность, выявление общих для края закономерностей</a:t>
          </a:r>
          <a:endParaRPr lang="ru-RU" b="1" dirty="0">
            <a:solidFill>
              <a:schemeClr val="tx1"/>
            </a:solidFill>
          </a:endParaRPr>
        </a:p>
      </dgm:t>
    </dgm:pt>
    <dgm:pt modelId="{E0A8BB13-66A1-45F9-BAEF-4EC2A04D7B8A}" type="parTrans" cxnId="{9A3B8639-E35C-49FC-BBA5-A73BD271B0FC}">
      <dgm:prSet/>
      <dgm:spPr/>
      <dgm:t>
        <a:bodyPr/>
        <a:lstStyle/>
        <a:p>
          <a:endParaRPr lang="ru-RU"/>
        </a:p>
      </dgm:t>
    </dgm:pt>
    <dgm:pt modelId="{CACA0268-03E2-4246-A951-29F656B16D7A}" type="sibTrans" cxnId="{9A3B8639-E35C-49FC-BBA5-A73BD271B0FC}">
      <dgm:prSet/>
      <dgm:spPr/>
      <dgm:t>
        <a:bodyPr/>
        <a:lstStyle/>
        <a:p>
          <a:endParaRPr lang="ru-RU"/>
        </a:p>
      </dgm:t>
    </dgm:pt>
    <dgm:pt modelId="{3E4098EF-2186-4B41-B7E1-005B1EE733C5}">
      <dgm:prSet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Фиксируется только часть </a:t>
          </a:r>
          <a:r>
            <a:rPr lang="ru-RU" b="1" dirty="0" err="1" smtClean="0">
              <a:solidFill>
                <a:schemeClr val="tx1"/>
              </a:solidFill>
            </a:rPr>
            <a:t>метапредметных</a:t>
          </a:r>
          <a:r>
            <a:rPr lang="ru-RU" b="1" dirty="0" smtClean="0">
              <a:solidFill>
                <a:schemeClr val="tx1"/>
              </a:solidFill>
            </a:rPr>
            <a:t> результатов, нельзя формировать индивидуальный диагноз </a:t>
          </a:r>
          <a:endParaRPr lang="ru-RU" b="1" dirty="0">
            <a:solidFill>
              <a:schemeClr val="tx1"/>
            </a:solidFill>
          </a:endParaRPr>
        </a:p>
      </dgm:t>
    </dgm:pt>
    <dgm:pt modelId="{74FCAD33-2472-4AE8-9F30-59BC63C2A8CC}" type="parTrans" cxnId="{CDE7C828-CDC9-4283-B6C9-3791C29ADCBE}">
      <dgm:prSet/>
      <dgm:spPr/>
      <dgm:t>
        <a:bodyPr/>
        <a:lstStyle/>
        <a:p>
          <a:endParaRPr lang="ru-RU"/>
        </a:p>
      </dgm:t>
    </dgm:pt>
    <dgm:pt modelId="{CC93C9C1-6B8E-435A-90AE-6D01A330D7BD}" type="sibTrans" cxnId="{CDE7C828-CDC9-4283-B6C9-3791C29ADCBE}">
      <dgm:prSet/>
      <dgm:spPr/>
      <dgm:t>
        <a:bodyPr/>
        <a:lstStyle/>
        <a:p>
          <a:endParaRPr lang="ru-RU"/>
        </a:p>
      </dgm:t>
    </dgm:pt>
    <dgm:pt modelId="{9A63B1AE-70DF-426C-9973-02B2319ECACB}" type="pres">
      <dgm:prSet presAssocID="{6989C5D5-F092-4460-B424-D079D2DAFD2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3E12AF-B218-4E96-B615-83F48040D2BD}" type="pres">
      <dgm:prSet presAssocID="{7B526CC4-D096-43A0-B6EF-64E404D2624C}" presName="root1" presStyleCnt="0"/>
      <dgm:spPr/>
    </dgm:pt>
    <dgm:pt modelId="{0B7AA8FF-2E0A-4C4E-973D-C5714B59E751}" type="pres">
      <dgm:prSet presAssocID="{7B526CC4-D096-43A0-B6EF-64E404D2624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BEADC1-6778-4C4B-9C6B-4FB2EDC08249}" type="pres">
      <dgm:prSet presAssocID="{7B526CC4-D096-43A0-B6EF-64E404D2624C}" presName="level2hierChild" presStyleCnt="0"/>
      <dgm:spPr/>
    </dgm:pt>
    <dgm:pt modelId="{0EC0B48C-6F29-4BE6-A26C-8CD7BED7EB16}" type="pres">
      <dgm:prSet presAssocID="{E0A8BB13-66A1-45F9-BAEF-4EC2A04D7B8A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B6AD2ED6-C855-4687-A0DD-CF4DFE810CED}" type="pres">
      <dgm:prSet presAssocID="{E0A8BB13-66A1-45F9-BAEF-4EC2A04D7B8A}" presName="connTx" presStyleLbl="parChTrans1D2" presStyleIdx="0" presStyleCnt="2"/>
      <dgm:spPr/>
      <dgm:t>
        <a:bodyPr/>
        <a:lstStyle/>
        <a:p>
          <a:endParaRPr lang="ru-RU"/>
        </a:p>
      </dgm:t>
    </dgm:pt>
    <dgm:pt modelId="{45910771-1894-40FE-AF16-B95020BD5465}" type="pres">
      <dgm:prSet presAssocID="{0CBA854A-024E-4A8A-8F73-ACD5C53DAE5E}" presName="root2" presStyleCnt="0"/>
      <dgm:spPr/>
    </dgm:pt>
    <dgm:pt modelId="{D6C8BB3C-33DD-4DA6-BDE7-671F220A9255}" type="pres">
      <dgm:prSet presAssocID="{0CBA854A-024E-4A8A-8F73-ACD5C53DAE5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BB6233-C93E-47A4-AADD-422CC3E5DB6E}" type="pres">
      <dgm:prSet presAssocID="{0CBA854A-024E-4A8A-8F73-ACD5C53DAE5E}" presName="level3hierChild" presStyleCnt="0"/>
      <dgm:spPr/>
    </dgm:pt>
    <dgm:pt modelId="{F421CB68-52F7-4B5C-96B6-9C1B6D330031}" type="pres">
      <dgm:prSet presAssocID="{74FCAD33-2472-4AE8-9F30-59BC63C2A8CC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3E8A5508-3BC0-49EA-93DC-7CDFD09F7AB3}" type="pres">
      <dgm:prSet presAssocID="{74FCAD33-2472-4AE8-9F30-59BC63C2A8CC}" presName="connTx" presStyleLbl="parChTrans1D2" presStyleIdx="1" presStyleCnt="2"/>
      <dgm:spPr/>
      <dgm:t>
        <a:bodyPr/>
        <a:lstStyle/>
        <a:p>
          <a:endParaRPr lang="ru-RU"/>
        </a:p>
      </dgm:t>
    </dgm:pt>
    <dgm:pt modelId="{176E2FA1-3AD8-4ACE-923B-8A899E6FEA84}" type="pres">
      <dgm:prSet presAssocID="{3E4098EF-2186-4B41-B7E1-005B1EE733C5}" presName="root2" presStyleCnt="0"/>
      <dgm:spPr/>
    </dgm:pt>
    <dgm:pt modelId="{211A144E-353F-44ED-9CDB-7CF84DCF16EA}" type="pres">
      <dgm:prSet presAssocID="{3E4098EF-2186-4B41-B7E1-005B1EE733C5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A3069E-9AEA-403D-BE7F-A76B49553F1F}" type="pres">
      <dgm:prSet presAssocID="{3E4098EF-2186-4B41-B7E1-005B1EE733C5}" presName="level3hierChild" presStyleCnt="0"/>
      <dgm:spPr/>
    </dgm:pt>
  </dgm:ptLst>
  <dgm:cxnLst>
    <dgm:cxn modelId="{2F3B34A8-9CC6-4E69-902E-99718BB9B090}" type="presOf" srcId="{3E4098EF-2186-4B41-B7E1-005B1EE733C5}" destId="{211A144E-353F-44ED-9CDB-7CF84DCF16EA}" srcOrd="0" destOrd="0" presId="urn:microsoft.com/office/officeart/2005/8/layout/hierarchy2"/>
    <dgm:cxn modelId="{8E7D284B-B630-459A-8EA6-FCDA249E8081}" type="presOf" srcId="{6989C5D5-F092-4460-B424-D079D2DAFD2E}" destId="{9A63B1AE-70DF-426C-9973-02B2319ECACB}" srcOrd="0" destOrd="0" presId="urn:microsoft.com/office/officeart/2005/8/layout/hierarchy2"/>
    <dgm:cxn modelId="{CDE7C828-CDC9-4283-B6C9-3791C29ADCBE}" srcId="{7B526CC4-D096-43A0-B6EF-64E404D2624C}" destId="{3E4098EF-2186-4B41-B7E1-005B1EE733C5}" srcOrd="1" destOrd="0" parTransId="{74FCAD33-2472-4AE8-9F30-59BC63C2A8CC}" sibTransId="{CC93C9C1-6B8E-435A-90AE-6D01A330D7BD}"/>
    <dgm:cxn modelId="{2CC6C375-A4D8-4A41-995F-220CA2759F38}" type="presOf" srcId="{74FCAD33-2472-4AE8-9F30-59BC63C2A8CC}" destId="{3E8A5508-3BC0-49EA-93DC-7CDFD09F7AB3}" srcOrd="1" destOrd="0" presId="urn:microsoft.com/office/officeart/2005/8/layout/hierarchy2"/>
    <dgm:cxn modelId="{EEDB385C-6425-4F39-ACB0-978486E92EDF}" type="presOf" srcId="{E0A8BB13-66A1-45F9-BAEF-4EC2A04D7B8A}" destId="{B6AD2ED6-C855-4687-A0DD-CF4DFE810CED}" srcOrd="1" destOrd="0" presId="urn:microsoft.com/office/officeart/2005/8/layout/hierarchy2"/>
    <dgm:cxn modelId="{B5D85699-8882-4101-B12E-677D9A49AB46}" type="presOf" srcId="{7B526CC4-D096-43A0-B6EF-64E404D2624C}" destId="{0B7AA8FF-2E0A-4C4E-973D-C5714B59E751}" srcOrd="0" destOrd="0" presId="urn:microsoft.com/office/officeart/2005/8/layout/hierarchy2"/>
    <dgm:cxn modelId="{D470AB7D-C3BE-43A6-8ACF-F4B169874728}" type="presOf" srcId="{E0A8BB13-66A1-45F9-BAEF-4EC2A04D7B8A}" destId="{0EC0B48C-6F29-4BE6-A26C-8CD7BED7EB16}" srcOrd="0" destOrd="0" presId="urn:microsoft.com/office/officeart/2005/8/layout/hierarchy2"/>
    <dgm:cxn modelId="{9DA0C18A-EEBA-4C9A-870F-81F5F69B76C2}" type="presOf" srcId="{0CBA854A-024E-4A8A-8F73-ACD5C53DAE5E}" destId="{D6C8BB3C-33DD-4DA6-BDE7-671F220A9255}" srcOrd="0" destOrd="0" presId="urn:microsoft.com/office/officeart/2005/8/layout/hierarchy2"/>
    <dgm:cxn modelId="{D78C1901-99C3-48D8-964E-871A8B9F3597}" srcId="{6989C5D5-F092-4460-B424-D079D2DAFD2E}" destId="{7B526CC4-D096-43A0-B6EF-64E404D2624C}" srcOrd="0" destOrd="0" parTransId="{42D5EF56-3E47-4191-BDB0-979B24B30B73}" sibTransId="{60B3BA63-9159-498E-BBE8-CDA2D700C79C}"/>
    <dgm:cxn modelId="{99553D49-42D1-4657-A300-3614AC60D5C3}" type="presOf" srcId="{74FCAD33-2472-4AE8-9F30-59BC63C2A8CC}" destId="{F421CB68-52F7-4B5C-96B6-9C1B6D330031}" srcOrd="0" destOrd="0" presId="urn:microsoft.com/office/officeart/2005/8/layout/hierarchy2"/>
    <dgm:cxn modelId="{9A3B8639-E35C-49FC-BBA5-A73BD271B0FC}" srcId="{7B526CC4-D096-43A0-B6EF-64E404D2624C}" destId="{0CBA854A-024E-4A8A-8F73-ACD5C53DAE5E}" srcOrd="0" destOrd="0" parTransId="{E0A8BB13-66A1-45F9-BAEF-4EC2A04D7B8A}" sibTransId="{CACA0268-03E2-4246-A951-29F656B16D7A}"/>
    <dgm:cxn modelId="{6207E7C1-E884-4799-8401-65A21228EACB}" type="presParOf" srcId="{9A63B1AE-70DF-426C-9973-02B2319ECACB}" destId="{B93E12AF-B218-4E96-B615-83F48040D2BD}" srcOrd="0" destOrd="0" presId="urn:microsoft.com/office/officeart/2005/8/layout/hierarchy2"/>
    <dgm:cxn modelId="{4D9E1003-DFC6-4B25-9D4A-AB850E17DB8B}" type="presParOf" srcId="{B93E12AF-B218-4E96-B615-83F48040D2BD}" destId="{0B7AA8FF-2E0A-4C4E-973D-C5714B59E751}" srcOrd="0" destOrd="0" presId="urn:microsoft.com/office/officeart/2005/8/layout/hierarchy2"/>
    <dgm:cxn modelId="{E3E0C523-BC7E-4DEA-AE65-FC9F895C5AF3}" type="presParOf" srcId="{B93E12AF-B218-4E96-B615-83F48040D2BD}" destId="{7ABEADC1-6778-4C4B-9C6B-4FB2EDC08249}" srcOrd="1" destOrd="0" presId="urn:microsoft.com/office/officeart/2005/8/layout/hierarchy2"/>
    <dgm:cxn modelId="{72D756F4-F8B3-412E-9BD3-4C4EB308E8BC}" type="presParOf" srcId="{7ABEADC1-6778-4C4B-9C6B-4FB2EDC08249}" destId="{0EC0B48C-6F29-4BE6-A26C-8CD7BED7EB16}" srcOrd="0" destOrd="0" presId="urn:microsoft.com/office/officeart/2005/8/layout/hierarchy2"/>
    <dgm:cxn modelId="{243EE6FB-76A4-4F0E-81F0-086A6BE677F9}" type="presParOf" srcId="{0EC0B48C-6F29-4BE6-A26C-8CD7BED7EB16}" destId="{B6AD2ED6-C855-4687-A0DD-CF4DFE810CED}" srcOrd="0" destOrd="0" presId="urn:microsoft.com/office/officeart/2005/8/layout/hierarchy2"/>
    <dgm:cxn modelId="{D0D09680-022D-4C73-B9EE-9BD48D095799}" type="presParOf" srcId="{7ABEADC1-6778-4C4B-9C6B-4FB2EDC08249}" destId="{45910771-1894-40FE-AF16-B95020BD5465}" srcOrd="1" destOrd="0" presId="urn:microsoft.com/office/officeart/2005/8/layout/hierarchy2"/>
    <dgm:cxn modelId="{B366D283-44F4-46DE-B501-8B30B51809AA}" type="presParOf" srcId="{45910771-1894-40FE-AF16-B95020BD5465}" destId="{D6C8BB3C-33DD-4DA6-BDE7-671F220A9255}" srcOrd="0" destOrd="0" presId="urn:microsoft.com/office/officeart/2005/8/layout/hierarchy2"/>
    <dgm:cxn modelId="{208F1DA6-9D11-4EB5-95EC-410872866469}" type="presParOf" srcId="{45910771-1894-40FE-AF16-B95020BD5465}" destId="{D3BB6233-C93E-47A4-AADD-422CC3E5DB6E}" srcOrd="1" destOrd="0" presId="urn:microsoft.com/office/officeart/2005/8/layout/hierarchy2"/>
    <dgm:cxn modelId="{6159834D-DB72-4EDA-ABED-652EB3548AF0}" type="presParOf" srcId="{7ABEADC1-6778-4C4B-9C6B-4FB2EDC08249}" destId="{F421CB68-52F7-4B5C-96B6-9C1B6D330031}" srcOrd="2" destOrd="0" presId="urn:microsoft.com/office/officeart/2005/8/layout/hierarchy2"/>
    <dgm:cxn modelId="{31EF4F2D-D939-427F-92F6-6EDF00759D44}" type="presParOf" srcId="{F421CB68-52F7-4B5C-96B6-9C1B6D330031}" destId="{3E8A5508-3BC0-49EA-93DC-7CDFD09F7AB3}" srcOrd="0" destOrd="0" presId="urn:microsoft.com/office/officeart/2005/8/layout/hierarchy2"/>
    <dgm:cxn modelId="{2F3A5655-3E37-4094-8426-909F8176A726}" type="presParOf" srcId="{7ABEADC1-6778-4C4B-9C6B-4FB2EDC08249}" destId="{176E2FA1-3AD8-4ACE-923B-8A899E6FEA84}" srcOrd="3" destOrd="0" presId="urn:microsoft.com/office/officeart/2005/8/layout/hierarchy2"/>
    <dgm:cxn modelId="{854F675C-8B8E-4956-9FD5-D5713C41A32B}" type="presParOf" srcId="{176E2FA1-3AD8-4ACE-923B-8A899E6FEA84}" destId="{211A144E-353F-44ED-9CDB-7CF84DCF16EA}" srcOrd="0" destOrd="0" presId="urn:microsoft.com/office/officeart/2005/8/layout/hierarchy2"/>
    <dgm:cxn modelId="{B19D32F5-123F-4529-B4DA-6863E740821C}" type="presParOf" srcId="{176E2FA1-3AD8-4ACE-923B-8A899E6FEA84}" destId="{AAA3069E-9AEA-403D-BE7F-A76B49553F1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89C5D5-F092-4460-B424-D079D2DAFD2E}" type="doc">
      <dgm:prSet loTypeId="urn:microsoft.com/office/officeart/2005/8/layout/hierarchy2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526CC4-D096-43A0-B6EF-64E404D2624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ru-RU" sz="2000" b="1" dirty="0" smtClean="0">
              <a:solidFill>
                <a:schemeClr val="tx1"/>
              </a:solidFill>
            </a:rPr>
            <a:t>2. Качественный подход:</a:t>
          </a:r>
        </a:p>
        <a:p>
          <a:pPr rtl="0"/>
          <a:r>
            <a:rPr lang="ru-RU" sz="2000" b="1" dirty="0" smtClean="0">
              <a:solidFill>
                <a:schemeClr val="tx1"/>
              </a:solidFill>
            </a:rPr>
            <a:t> Наблюдение, беседа, экспертное мнение, формирующий эксперимент</a:t>
          </a:r>
          <a:endParaRPr lang="ru-RU" sz="2000" b="1" dirty="0">
            <a:solidFill>
              <a:schemeClr val="tx1"/>
            </a:solidFill>
          </a:endParaRPr>
        </a:p>
      </dgm:t>
    </dgm:pt>
    <dgm:pt modelId="{42D5EF56-3E47-4191-BDB0-979B24B30B73}" type="parTrans" cxnId="{D78C1901-99C3-48D8-964E-871A8B9F3597}">
      <dgm:prSet/>
      <dgm:spPr/>
      <dgm:t>
        <a:bodyPr/>
        <a:lstStyle/>
        <a:p>
          <a:endParaRPr lang="ru-RU"/>
        </a:p>
      </dgm:t>
    </dgm:pt>
    <dgm:pt modelId="{60B3BA63-9159-498E-BBE8-CDA2D700C79C}" type="sibTrans" cxnId="{D78C1901-99C3-48D8-964E-871A8B9F3597}">
      <dgm:prSet/>
      <dgm:spPr/>
      <dgm:t>
        <a:bodyPr/>
        <a:lstStyle/>
        <a:p>
          <a:endParaRPr lang="ru-RU"/>
        </a:p>
      </dgm:t>
    </dgm:pt>
    <dgm:pt modelId="{0CBA854A-024E-4A8A-8F73-ACD5C53DAE5E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Выявление важных, глубинных психологических способностей, возможность индивидуальной коррекции, возможность учета индивидуального стиля</a:t>
          </a:r>
          <a:endParaRPr lang="ru-RU" b="1" dirty="0">
            <a:solidFill>
              <a:schemeClr val="tx1"/>
            </a:solidFill>
          </a:endParaRPr>
        </a:p>
      </dgm:t>
    </dgm:pt>
    <dgm:pt modelId="{E0A8BB13-66A1-45F9-BAEF-4EC2A04D7B8A}" type="parTrans" cxnId="{9A3B8639-E35C-49FC-BBA5-A73BD271B0FC}">
      <dgm:prSet/>
      <dgm:spPr/>
      <dgm:t>
        <a:bodyPr/>
        <a:lstStyle/>
        <a:p>
          <a:endParaRPr lang="ru-RU"/>
        </a:p>
      </dgm:t>
    </dgm:pt>
    <dgm:pt modelId="{CACA0268-03E2-4246-A951-29F656B16D7A}" type="sibTrans" cxnId="{9A3B8639-E35C-49FC-BBA5-A73BD271B0FC}">
      <dgm:prSet/>
      <dgm:spPr/>
      <dgm:t>
        <a:bodyPr/>
        <a:lstStyle/>
        <a:p>
          <a:endParaRPr lang="ru-RU"/>
        </a:p>
      </dgm:t>
    </dgm:pt>
    <dgm:pt modelId="{3E4098EF-2186-4B41-B7E1-005B1EE733C5}">
      <dgm:prSet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b="1" dirty="0" err="1" smtClean="0">
              <a:solidFill>
                <a:schemeClr val="tx1"/>
              </a:solidFill>
            </a:rPr>
            <a:t>Ресурсозатратно</a:t>
          </a:r>
          <a:r>
            <a:rPr lang="ru-RU" b="1" dirty="0" smtClean="0">
              <a:solidFill>
                <a:schemeClr val="tx1"/>
              </a:solidFill>
            </a:rPr>
            <a:t>, высокие требования к диагносту, индивидуальный подход   </a:t>
          </a:r>
          <a:endParaRPr lang="ru-RU" b="1" dirty="0">
            <a:solidFill>
              <a:schemeClr val="tx1"/>
            </a:solidFill>
          </a:endParaRPr>
        </a:p>
      </dgm:t>
    </dgm:pt>
    <dgm:pt modelId="{74FCAD33-2472-4AE8-9F30-59BC63C2A8CC}" type="parTrans" cxnId="{CDE7C828-CDC9-4283-B6C9-3791C29ADCBE}">
      <dgm:prSet/>
      <dgm:spPr/>
      <dgm:t>
        <a:bodyPr/>
        <a:lstStyle/>
        <a:p>
          <a:endParaRPr lang="ru-RU"/>
        </a:p>
      </dgm:t>
    </dgm:pt>
    <dgm:pt modelId="{CC93C9C1-6B8E-435A-90AE-6D01A330D7BD}" type="sibTrans" cxnId="{CDE7C828-CDC9-4283-B6C9-3791C29ADCBE}">
      <dgm:prSet/>
      <dgm:spPr/>
      <dgm:t>
        <a:bodyPr/>
        <a:lstStyle/>
        <a:p>
          <a:endParaRPr lang="ru-RU"/>
        </a:p>
      </dgm:t>
    </dgm:pt>
    <dgm:pt modelId="{9A63B1AE-70DF-426C-9973-02B2319ECACB}" type="pres">
      <dgm:prSet presAssocID="{6989C5D5-F092-4460-B424-D079D2DAFD2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3E12AF-B218-4E96-B615-83F48040D2BD}" type="pres">
      <dgm:prSet presAssocID="{7B526CC4-D096-43A0-B6EF-64E404D2624C}" presName="root1" presStyleCnt="0"/>
      <dgm:spPr/>
    </dgm:pt>
    <dgm:pt modelId="{0B7AA8FF-2E0A-4C4E-973D-C5714B59E751}" type="pres">
      <dgm:prSet presAssocID="{7B526CC4-D096-43A0-B6EF-64E404D2624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BEADC1-6778-4C4B-9C6B-4FB2EDC08249}" type="pres">
      <dgm:prSet presAssocID="{7B526CC4-D096-43A0-B6EF-64E404D2624C}" presName="level2hierChild" presStyleCnt="0"/>
      <dgm:spPr/>
    </dgm:pt>
    <dgm:pt modelId="{0EC0B48C-6F29-4BE6-A26C-8CD7BED7EB16}" type="pres">
      <dgm:prSet presAssocID="{E0A8BB13-66A1-45F9-BAEF-4EC2A04D7B8A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B6AD2ED6-C855-4687-A0DD-CF4DFE810CED}" type="pres">
      <dgm:prSet presAssocID="{E0A8BB13-66A1-45F9-BAEF-4EC2A04D7B8A}" presName="connTx" presStyleLbl="parChTrans1D2" presStyleIdx="0" presStyleCnt="2"/>
      <dgm:spPr/>
      <dgm:t>
        <a:bodyPr/>
        <a:lstStyle/>
        <a:p>
          <a:endParaRPr lang="ru-RU"/>
        </a:p>
      </dgm:t>
    </dgm:pt>
    <dgm:pt modelId="{45910771-1894-40FE-AF16-B95020BD5465}" type="pres">
      <dgm:prSet presAssocID="{0CBA854A-024E-4A8A-8F73-ACD5C53DAE5E}" presName="root2" presStyleCnt="0"/>
      <dgm:spPr/>
    </dgm:pt>
    <dgm:pt modelId="{D6C8BB3C-33DD-4DA6-BDE7-671F220A9255}" type="pres">
      <dgm:prSet presAssocID="{0CBA854A-024E-4A8A-8F73-ACD5C53DAE5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BB6233-C93E-47A4-AADD-422CC3E5DB6E}" type="pres">
      <dgm:prSet presAssocID="{0CBA854A-024E-4A8A-8F73-ACD5C53DAE5E}" presName="level3hierChild" presStyleCnt="0"/>
      <dgm:spPr/>
    </dgm:pt>
    <dgm:pt modelId="{F421CB68-52F7-4B5C-96B6-9C1B6D330031}" type="pres">
      <dgm:prSet presAssocID="{74FCAD33-2472-4AE8-9F30-59BC63C2A8CC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3E8A5508-3BC0-49EA-93DC-7CDFD09F7AB3}" type="pres">
      <dgm:prSet presAssocID="{74FCAD33-2472-4AE8-9F30-59BC63C2A8CC}" presName="connTx" presStyleLbl="parChTrans1D2" presStyleIdx="1" presStyleCnt="2"/>
      <dgm:spPr/>
      <dgm:t>
        <a:bodyPr/>
        <a:lstStyle/>
        <a:p>
          <a:endParaRPr lang="ru-RU"/>
        </a:p>
      </dgm:t>
    </dgm:pt>
    <dgm:pt modelId="{176E2FA1-3AD8-4ACE-923B-8A899E6FEA84}" type="pres">
      <dgm:prSet presAssocID="{3E4098EF-2186-4B41-B7E1-005B1EE733C5}" presName="root2" presStyleCnt="0"/>
      <dgm:spPr/>
    </dgm:pt>
    <dgm:pt modelId="{211A144E-353F-44ED-9CDB-7CF84DCF16EA}" type="pres">
      <dgm:prSet presAssocID="{3E4098EF-2186-4B41-B7E1-005B1EE733C5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A3069E-9AEA-403D-BE7F-A76B49553F1F}" type="pres">
      <dgm:prSet presAssocID="{3E4098EF-2186-4B41-B7E1-005B1EE733C5}" presName="level3hierChild" presStyleCnt="0"/>
      <dgm:spPr/>
    </dgm:pt>
  </dgm:ptLst>
  <dgm:cxnLst>
    <dgm:cxn modelId="{2F3B34A8-9CC6-4E69-902E-99718BB9B090}" type="presOf" srcId="{3E4098EF-2186-4B41-B7E1-005B1EE733C5}" destId="{211A144E-353F-44ED-9CDB-7CF84DCF16EA}" srcOrd="0" destOrd="0" presId="urn:microsoft.com/office/officeart/2005/8/layout/hierarchy2"/>
    <dgm:cxn modelId="{8E7D284B-B630-459A-8EA6-FCDA249E8081}" type="presOf" srcId="{6989C5D5-F092-4460-B424-D079D2DAFD2E}" destId="{9A63B1AE-70DF-426C-9973-02B2319ECACB}" srcOrd="0" destOrd="0" presId="urn:microsoft.com/office/officeart/2005/8/layout/hierarchy2"/>
    <dgm:cxn modelId="{CDE7C828-CDC9-4283-B6C9-3791C29ADCBE}" srcId="{7B526CC4-D096-43A0-B6EF-64E404D2624C}" destId="{3E4098EF-2186-4B41-B7E1-005B1EE733C5}" srcOrd="1" destOrd="0" parTransId="{74FCAD33-2472-4AE8-9F30-59BC63C2A8CC}" sibTransId="{CC93C9C1-6B8E-435A-90AE-6D01A330D7BD}"/>
    <dgm:cxn modelId="{2CC6C375-A4D8-4A41-995F-220CA2759F38}" type="presOf" srcId="{74FCAD33-2472-4AE8-9F30-59BC63C2A8CC}" destId="{3E8A5508-3BC0-49EA-93DC-7CDFD09F7AB3}" srcOrd="1" destOrd="0" presId="urn:microsoft.com/office/officeart/2005/8/layout/hierarchy2"/>
    <dgm:cxn modelId="{EEDB385C-6425-4F39-ACB0-978486E92EDF}" type="presOf" srcId="{E0A8BB13-66A1-45F9-BAEF-4EC2A04D7B8A}" destId="{B6AD2ED6-C855-4687-A0DD-CF4DFE810CED}" srcOrd="1" destOrd="0" presId="urn:microsoft.com/office/officeart/2005/8/layout/hierarchy2"/>
    <dgm:cxn modelId="{B5D85699-8882-4101-B12E-677D9A49AB46}" type="presOf" srcId="{7B526CC4-D096-43A0-B6EF-64E404D2624C}" destId="{0B7AA8FF-2E0A-4C4E-973D-C5714B59E751}" srcOrd="0" destOrd="0" presId="urn:microsoft.com/office/officeart/2005/8/layout/hierarchy2"/>
    <dgm:cxn modelId="{D470AB7D-C3BE-43A6-8ACF-F4B169874728}" type="presOf" srcId="{E0A8BB13-66A1-45F9-BAEF-4EC2A04D7B8A}" destId="{0EC0B48C-6F29-4BE6-A26C-8CD7BED7EB16}" srcOrd="0" destOrd="0" presId="urn:microsoft.com/office/officeart/2005/8/layout/hierarchy2"/>
    <dgm:cxn modelId="{D78C1901-99C3-48D8-964E-871A8B9F3597}" srcId="{6989C5D5-F092-4460-B424-D079D2DAFD2E}" destId="{7B526CC4-D096-43A0-B6EF-64E404D2624C}" srcOrd="0" destOrd="0" parTransId="{42D5EF56-3E47-4191-BDB0-979B24B30B73}" sibTransId="{60B3BA63-9159-498E-BBE8-CDA2D700C79C}"/>
    <dgm:cxn modelId="{9DA0C18A-EEBA-4C9A-870F-81F5F69B76C2}" type="presOf" srcId="{0CBA854A-024E-4A8A-8F73-ACD5C53DAE5E}" destId="{D6C8BB3C-33DD-4DA6-BDE7-671F220A9255}" srcOrd="0" destOrd="0" presId="urn:microsoft.com/office/officeart/2005/8/layout/hierarchy2"/>
    <dgm:cxn modelId="{99553D49-42D1-4657-A300-3614AC60D5C3}" type="presOf" srcId="{74FCAD33-2472-4AE8-9F30-59BC63C2A8CC}" destId="{F421CB68-52F7-4B5C-96B6-9C1B6D330031}" srcOrd="0" destOrd="0" presId="urn:microsoft.com/office/officeart/2005/8/layout/hierarchy2"/>
    <dgm:cxn modelId="{9A3B8639-E35C-49FC-BBA5-A73BD271B0FC}" srcId="{7B526CC4-D096-43A0-B6EF-64E404D2624C}" destId="{0CBA854A-024E-4A8A-8F73-ACD5C53DAE5E}" srcOrd="0" destOrd="0" parTransId="{E0A8BB13-66A1-45F9-BAEF-4EC2A04D7B8A}" sibTransId="{CACA0268-03E2-4246-A951-29F656B16D7A}"/>
    <dgm:cxn modelId="{6207E7C1-E884-4799-8401-65A21228EACB}" type="presParOf" srcId="{9A63B1AE-70DF-426C-9973-02B2319ECACB}" destId="{B93E12AF-B218-4E96-B615-83F48040D2BD}" srcOrd="0" destOrd="0" presId="urn:microsoft.com/office/officeart/2005/8/layout/hierarchy2"/>
    <dgm:cxn modelId="{4D9E1003-DFC6-4B25-9D4A-AB850E17DB8B}" type="presParOf" srcId="{B93E12AF-B218-4E96-B615-83F48040D2BD}" destId="{0B7AA8FF-2E0A-4C4E-973D-C5714B59E751}" srcOrd="0" destOrd="0" presId="urn:microsoft.com/office/officeart/2005/8/layout/hierarchy2"/>
    <dgm:cxn modelId="{E3E0C523-BC7E-4DEA-AE65-FC9F895C5AF3}" type="presParOf" srcId="{B93E12AF-B218-4E96-B615-83F48040D2BD}" destId="{7ABEADC1-6778-4C4B-9C6B-4FB2EDC08249}" srcOrd="1" destOrd="0" presId="urn:microsoft.com/office/officeart/2005/8/layout/hierarchy2"/>
    <dgm:cxn modelId="{72D756F4-F8B3-412E-9BD3-4C4EB308E8BC}" type="presParOf" srcId="{7ABEADC1-6778-4C4B-9C6B-4FB2EDC08249}" destId="{0EC0B48C-6F29-4BE6-A26C-8CD7BED7EB16}" srcOrd="0" destOrd="0" presId="urn:microsoft.com/office/officeart/2005/8/layout/hierarchy2"/>
    <dgm:cxn modelId="{243EE6FB-76A4-4F0E-81F0-086A6BE677F9}" type="presParOf" srcId="{0EC0B48C-6F29-4BE6-A26C-8CD7BED7EB16}" destId="{B6AD2ED6-C855-4687-A0DD-CF4DFE810CED}" srcOrd="0" destOrd="0" presId="urn:microsoft.com/office/officeart/2005/8/layout/hierarchy2"/>
    <dgm:cxn modelId="{D0D09680-022D-4C73-B9EE-9BD48D095799}" type="presParOf" srcId="{7ABEADC1-6778-4C4B-9C6B-4FB2EDC08249}" destId="{45910771-1894-40FE-AF16-B95020BD5465}" srcOrd="1" destOrd="0" presId="urn:microsoft.com/office/officeart/2005/8/layout/hierarchy2"/>
    <dgm:cxn modelId="{B366D283-44F4-46DE-B501-8B30B51809AA}" type="presParOf" srcId="{45910771-1894-40FE-AF16-B95020BD5465}" destId="{D6C8BB3C-33DD-4DA6-BDE7-671F220A9255}" srcOrd="0" destOrd="0" presId="urn:microsoft.com/office/officeart/2005/8/layout/hierarchy2"/>
    <dgm:cxn modelId="{208F1DA6-9D11-4EB5-95EC-410872866469}" type="presParOf" srcId="{45910771-1894-40FE-AF16-B95020BD5465}" destId="{D3BB6233-C93E-47A4-AADD-422CC3E5DB6E}" srcOrd="1" destOrd="0" presId="urn:microsoft.com/office/officeart/2005/8/layout/hierarchy2"/>
    <dgm:cxn modelId="{6159834D-DB72-4EDA-ABED-652EB3548AF0}" type="presParOf" srcId="{7ABEADC1-6778-4C4B-9C6B-4FB2EDC08249}" destId="{F421CB68-52F7-4B5C-96B6-9C1B6D330031}" srcOrd="2" destOrd="0" presId="urn:microsoft.com/office/officeart/2005/8/layout/hierarchy2"/>
    <dgm:cxn modelId="{31EF4F2D-D939-427F-92F6-6EDF00759D44}" type="presParOf" srcId="{F421CB68-52F7-4B5C-96B6-9C1B6D330031}" destId="{3E8A5508-3BC0-49EA-93DC-7CDFD09F7AB3}" srcOrd="0" destOrd="0" presId="urn:microsoft.com/office/officeart/2005/8/layout/hierarchy2"/>
    <dgm:cxn modelId="{2F3A5655-3E37-4094-8426-909F8176A726}" type="presParOf" srcId="{7ABEADC1-6778-4C4B-9C6B-4FB2EDC08249}" destId="{176E2FA1-3AD8-4ACE-923B-8A899E6FEA84}" srcOrd="3" destOrd="0" presId="urn:microsoft.com/office/officeart/2005/8/layout/hierarchy2"/>
    <dgm:cxn modelId="{854F675C-8B8E-4956-9FD5-D5713C41A32B}" type="presParOf" srcId="{176E2FA1-3AD8-4ACE-923B-8A899E6FEA84}" destId="{211A144E-353F-44ED-9CDB-7CF84DCF16EA}" srcOrd="0" destOrd="0" presId="urn:microsoft.com/office/officeart/2005/8/layout/hierarchy2"/>
    <dgm:cxn modelId="{B19D32F5-123F-4529-B4DA-6863E740821C}" type="presParOf" srcId="{176E2FA1-3AD8-4ACE-923B-8A899E6FEA84}" destId="{AAA3069E-9AEA-403D-BE7F-A76B49553F1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7AA8FF-2E0A-4C4E-973D-C5714B59E751}">
      <dsp:nvSpPr>
        <dsp:cNvPr id="0" name=""/>
        <dsp:cNvSpPr/>
      </dsp:nvSpPr>
      <dsp:spPr>
        <a:xfrm>
          <a:off x="836" y="1247589"/>
          <a:ext cx="3428302" cy="171415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1. Количественный подход:</a:t>
          </a:r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Он-</a:t>
          </a:r>
          <a:r>
            <a:rPr lang="ru-RU" sz="2100" b="1" kern="1200" dirty="0" err="1" smtClean="0">
              <a:solidFill>
                <a:schemeClr val="tx1"/>
              </a:solidFill>
            </a:rPr>
            <a:t>лайн</a:t>
          </a:r>
          <a:r>
            <a:rPr lang="ru-RU" sz="2100" b="1" kern="1200" dirty="0" smtClean="0">
              <a:solidFill>
                <a:schemeClr val="tx1"/>
              </a:solidFill>
            </a:rPr>
            <a:t> тесты, стандартизированное наблюдение, опрос 360 </a:t>
          </a:r>
          <a:endParaRPr lang="ru-RU" sz="2100" b="1" kern="1200" dirty="0">
            <a:solidFill>
              <a:schemeClr val="tx1"/>
            </a:solidFill>
          </a:endParaRPr>
        </a:p>
      </dsp:txBody>
      <dsp:txXfrm>
        <a:off x="51042" y="1297795"/>
        <a:ext cx="3327890" cy="1613739"/>
      </dsp:txXfrm>
    </dsp:sp>
    <dsp:sp modelId="{0EC0B48C-6F29-4BE6-A26C-8CD7BED7EB16}">
      <dsp:nvSpPr>
        <dsp:cNvPr id="0" name=""/>
        <dsp:cNvSpPr/>
      </dsp:nvSpPr>
      <dsp:spPr>
        <a:xfrm rot="19457599">
          <a:off x="3270406" y="1575196"/>
          <a:ext cx="1688787" cy="73300"/>
        </a:xfrm>
        <a:custGeom>
          <a:avLst/>
          <a:gdLst/>
          <a:ahLst/>
          <a:cxnLst/>
          <a:rect l="0" t="0" r="0" b="0"/>
          <a:pathLst>
            <a:path>
              <a:moveTo>
                <a:pt x="0" y="36650"/>
              </a:moveTo>
              <a:lnTo>
                <a:pt x="1688787" y="366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580" y="1569627"/>
        <a:ext cx="84439" cy="84439"/>
      </dsp:txXfrm>
    </dsp:sp>
    <dsp:sp modelId="{D6C8BB3C-33DD-4DA6-BDE7-671F220A9255}">
      <dsp:nvSpPr>
        <dsp:cNvPr id="0" name=""/>
        <dsp:cNvSpPr/>
      </dsp:nvSpPr>
      <dsp:spPr>
        <a:xfrm>
          <a:off x="4800460" y="261952"/>
          <a:ext cx="3428302" cy="1714151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Стандартизированные методы, математическая обработка, предпочтительна эмпирическая модель, надежность, выявление общих для края закономерностей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4850666" y="312158"/>
        <a:ext cx="3327890" cy="1613739"/>
      </dsp:txXfrm>
    </dsp:sp>
    <dsp:sp modelId="{F421CB68-52F7-4B5C-96B6-9C1B6D330031}">
      <dsp:nvSpPr>
        <dsp:cNvPr id="0" name=""/>
        <dsp:cNvSpPr/>
      </dsp:nvSpPr>
      <dsp:spPr>
        <a:xfrm rot="2142401">
          <a:off x="3270406" y="2560833"/>
          <a:ext cx="1688787" cy="73300"/>
        </a:xfrm>
        <a:custGeom>
          <a:avLst/>
          <a:gdLst/>
          <a:ahLst/>
          <a:cxnLst/>
          <a:rect l="0" t="0" r="0" b="0"/>
          <a:pathLst>
            <a:path>
              <a:moveTo>
                <a:pt x="0" y="36650"/>
              </a:moveTo>
              <a:lnTo>
                <a:pt x="1688787" y="366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580" y="2555264"/>
        <a:ext cx="84439" cy="84439"/>
      </dsp:txXfrm>
    </dsp:sp>
    <dsp:sp modelId="{211A144E-353F-44ED-9CDB-7CF84DCF16EA}">
      <dsp:nvSpPr>
        <dsp:cNvPr id="0" name=""/>
        <dsp:cNvSpPr/>
      </dsp:nvSpPr>
      <dsp:spPr>
        <a:xfrm>
          <a:off x="4800460" y="2233226"/>
          <a:ext cx="3428302" cy="1714151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Фиксируется только часть </a:t>
          </a:r>
          <a:r>
            <a:rPr lang="ru-RU" sz="1800" b="1" kern="1200" dirty="0" err="1" smtClean="0">
              <a:solidFill>
                <a:schemeClr val="tx1"/>
              </a:solidFill>
            </a:rPr>
            <a:t>метапредметных</a:t>
          </a:r>
          <a:r>
            <a:rPr lang="ru-RU" sz="1800" b="1" kern="1200" dirty="0" smtClean="0">
              <a:solidFill>
                <a:schemeClr val="tx1"/>
              </a:solidFill>
            </a:rPr>
            <a:t> результатов, нельзя формировать индивидуальный диагноз 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4850666" y="2283432"/>
        <a:ext cx="3327890" cy="16137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7AA8FF-2E0A-4C4E-973D-C5714B59E751}">
      <dsp:nvSpPr>
        <dsp:cNvPr id="0" name=""/>
        <dsp:cNvSpPr/>
      </dsp:nvSpPr>
      <dsp:spPr>
        <a:xfrm>
          <a:off x="836" y="1247589"/>
          <a:ext cx="3428302" cy="171415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2. Качественный подход: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 Наблюдение, беседа, экспертное мнение, формирующий эксперимент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51042" y="1297795"/>
        <a:ext cx="3327890" cy="1613739"/>
      </dsp:txXfrm>
    </dsp:sp>
    <dsp:sp modelId="{0EC0B48C-6F29-4BE6-A26C-8CD7BED7EB16}">
      <dsp:nvSpPr>
        <dsp:cNvPr id="0" name=""/>
        <dsp:cNvSpPr/>
      </dsp:nvSpPr>
      <dsp:spPr>
        <a:xfrm rot="19457599">
          <a:off x="3270406" y="1575196"/>
          <a:ext cx="1688787" cy="73300"/>
        </a:xfrm>
        <a:custGeom>
          <a:avLst/>
          <a:gdLst/>
          <a:ahLst/>
          <a:cxnLst/>
          <a:rect l="0" t="0" r="0" b="0"/>
          <a:pathLst>
            <a:path>
              <a:moveTo>
                <a:pt x="0" y="36650"/>
              </a:moveTo>
              <a:lnTo>
                <a:pt x="1688787" y="366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580" y="1569627"/>
        <a:ext cx="84439" cy="84439"/>
      </dsp:txXfrm>
    </dsp:sp>
    <dsp:sp modelId="{D6C8BB3C-33DD-4DA6-BDE7-671F220A9255}">
      <dsp:nvSpPr>
        <dsp:cNvPr id="0" name=""/>
        <dsp:cNvSpPr/>
      </dsp:nvSpPr>
      <dsp:spPr>
        <a:xfrm>
          <a:off x="4800460" y="261952"/>
          <a:ext cx="3428302" cy="1714151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Выявление важных, глубинных психологических способностей, возможность индивидуальной коррекции, возможность учета индивидуального стиля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4850666" y="312158"/>
        <a:ext cx="3327890" cy="1613739"/>
      </dsp:txXfrm>
    </dsp:sp>
    <dsp:sp modelId="{F421CB68-52F7-4B5C-96B6-9C1B6D330031}">
      <dsp:nvSpPr>
        <dsp:cNvPr id="0" name=""/>
        <dsp:cNvSpPr/>
      </dsp:nvSpPr>
      <dsp:spPr>
        <a:xfrm rot="2142401">
          <a:off x="3270406" y="2560833"/>
          <a:ext cx="1688787" cy="73300"/>
        </a:xfrm>
        <a:custGeom>
          <a:avLst/>
          <a:gdLst/>
          <a:ahLst/>
          <a:cxnLst/>
          <a:rect l="0" t="0" r="0" b="0"/>
          <a:pathLst>
            <a:path>
              <a:moveTo>
                <a:pt x="0" y="36650"/>
              </a:moveTo>
              <a:lnTo>
                <a:pt x="1688787" y="366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072580" y="2555264"/>
        <a:ext cx="84439" cy="84439"/>
      </dsp:txXfrm>
    </dsp:sp>
    <dsp:sp modelId="{211A144E-353F-44ED-9CDB-7CF84DCF16EA}">
      <dsp:nvSpPr>
        <dsp:cNvPr id="0" name=""/>
        <dsp:cNvSpPr/>
      </dsp:nvSpPr>
      <dsp:spPr>
        <a:xfrm>
          <a:off x="4800460" y="2233226"/>
          <a:ext cx="3428302" cy="1714151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solidFill>
                <a:schemeClr val="tx1"/>
              </a:solidFill>
            </a:rPr>
            <a:t>Ресурсозатратно</a:t>
          </a:r>
          <a:r>
            <a:rPr lang="ru-RU" sz="1800" b="1" kern="1200" dirty="0" smtClean="0">
              <a:solidFill>
                <a:schemeClr val="tx1"/>
              </a:solidFill>
            </a:rPr>
            <a:t>, высокие требования к диагносту, индивидуальный подход   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4850666" y="2283432"/>
        <a:ext cx="3327890" cy="1613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25A8B-5573-4811-8B8C-9F4F9631AE25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B63A0-7A4E-4B46-97CE-5762CE6B9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83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итоге этой парадоксальной ситуации, педагогам и школьным психологам приходится самостоятельно искать любые «похожие» тесты или оценивать все экспертно, что приводит к использованию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невалидных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методик и постоянной субъективной погрешности в измерении. При этом, учитывая широту понятия «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метапредметные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компетенции», образовательным учреждениям нужен компактный интегративный вариант надежного психодиагностического теста. 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следствие, отсутствует единый язык, основа для коммуникации. Представителю одного методического подхода трудно найти понимание в общении с представителем другого методического подхода. Даже если такое понимание найдено, зачастую оно находится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уровне теоретического обобщения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однако сложно представить себе «универсальные учебные действия» 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форме наблюдаемого процесса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внешне проявляемого поведения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Основной пробел в восприятии учителями явления универсальных учебных действий состоит в его теоретической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нагруженности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чрезмерной концептуальности и интуитивности, за которыми теряются конкретное поведенческое содержание.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B63A0-7A4E-4B46-97CE-5762CE6B9B7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956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Самоанализ – </a:t>
            </a:r>
            <a:r>
              <a:rPr lang="ru-RU" dirty="0" err="1" smtClean="0"/>
              <a:t>самокоррекция</a:t>
            </a:r>
            <a:endParaRPr lang="ru-RU" dirty="0" smtClean="0"/>
          </a:p>
          <a:p>
            <a:r>
              <a:rPr lang="ru-RU" dirty="0" smtClean="0"/>
              <a:t>Познавательная саморегуляция - умение сознательно контролировать собственную познавательную деятельность, элементы этой деятельности, получаемые результаты, в особенности путем применения навыков анализа и оценки собственных суждений с целью подвергнуть их сомнению, подтвердить или скорректировать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B63A0-7A4E-4B46-97CE-5762CE6B9B7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900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1A82D29-8E74-4CAE-B429-CED66FF1A72E}" type="slidenum">
              <a:rPr lang="ru-RU"/>
              <a:pPr/>
              <a:t>11</a:t>
            </a:fld>
            <a:endParaRPr lang="ru-RU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121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>
                <a:solidFill>
                  <a:srgbClr val="4D485B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7FA-8518-4AE6-B463-18B8F8B8392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4" name="Picture 6" descr="C:\Users\днс\Documents\PR\Семинар по медиаплану\плашка 4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20466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7FA-8518-4AE6-B463-18B8F8B8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7FA-8518-4AE6-B463-18B8F8B8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5"/>
            <a:ext cx="8208912" cy="1070992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7FA-8518-4AE6-B463-18B8F8B8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7FA-8518-4AE6-B463-18B8F8B8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833"/>
            <a:ext cx="4038600" cy="4209331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833"/>
            <a:ext cx="4038600" cy="4209331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7FA-8518-4AE6-B463-18B8F8B8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5"/>
            <a:ext cx="8280920" cy="1070992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5" y="1916832"/>
            <a:ext cx="4040188" cy="567754"/>
          </a:xfr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564904"/>
            <a:ext cx="4040188" cy="356125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10" y="1916832"/>
            <a:ext cx="4041775" cy="567754"/>
          </a:xfrm>
        </p:spPr>
        <p:txBody>
          <a:bodyPr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64904"/>
            <a:ext cx="4041775" cy="3561259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7FA-8518-4AE6-B463-18B8F8B8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7FA-8518-4AE6-B463-18B8F8B8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7FA-8518-4AE6-B463-18B8F8B8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920880" cy="946026"/>
          </a:xfrm>
        </p:spPr>
        <p:txBody>
          <a:bodyPr anchor="b">
            <a:normAutofit/>
          </a:bodyPr>
          <a:lstStyle>
            <a:lvl1pPr algn="ctr">
              <a:defRPr sz="4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844825"/>
            <a:ext cx="5111751" cy="4281339"/>
          </a:xfrm>
        </p:spPr>
        <p:txBody>
          <a:bodyPr/>
          <a:lstStyle>
            <a:lvl1pPr>
              <a:defRPr sz="32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0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000">
                <a:solidFill>
                  <a:srgbClr val="4D485B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916833"/>
            <a:ext cx="3008313" cy="4209331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7FA-8518-4AE6-B463-18B8F8B8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F37FA-8518-4AE6-B463-18B8F8B8392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6" descr="C:\Users\днс\Documents\PR\Семинар по медиаплану\Рисунок2.jpg"/>
          <p:cNvPicPr>
            <a:picLocks noChangeAspect="1" noChangeArrowheads="1"/>
          </p:cNvPicPr>
          <p:nvPr userDrawn="1"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 flipV="1">
            <a:off x="0" y="908721"/>
            <a:ext cx="9144000" cy="1008112"/>
          </a:xfrm>
          <a:prstGeom prst="rect">
            <a:avLst/>
          </a:prstGeom>
          <a:noFill/>
        </p:spPr>
      </p:pic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1052736"/>
            <a:ext cx="5486400" cy="3674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днс\Documents\PR\Семинар по медиаплану\плашка 5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"/>
            <a:ext cx="9144000" cy="2026642"/>
          </a:xfrm>
          <a:prstGeom prst="rect">
            <a:avLst/>
          </a:prstGeom>
          <a:noFill/>
        </p:spPr>
      </p:pic>
      <p:pic>
        <p:nvPicPr>
          <p:cNvPr id="1030" name="Picture 6" descr="C:\Users\днс\Documents\PR\Семинар по медиаплану\Рисунок2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916832"/>
            <a:ext cx="9144000" cy="49411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089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16833"/>
            <a:ext cx="8229600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DE7C0-4C83-4F55-B80D-765FCA0C860E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F37FA-8518-4AE6-B463-18B8F8B839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DEDEDD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4D485B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4D485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D485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4D485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4D485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b="1" dirty="0"/>
              <a:t>Подходы к оцениванию </a:t>
            </a:r>
            <a:r>
              <a:rPr lang="ru-RU" sz="4000" b="1" dirty="0" err="1"/>
              <a:t>метапредметных</a:t>
            </a:r>
            <a:r>
              <a:rPr lang="ru-RU" sz="4000" b="1" dirty="0"/>
              <a:t> результатов в Пермском крае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(</a:t>
            </a:r>
            <a:r>
              <a:rPr lang="ru-RU" sz="4000" b="1" dirty="0"/>
              <a:t>на материале мониторинга)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64344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Вихман Александр Александрович директор </a:t>
            </a:r>
            <a:r>
              <a:rPr lang="ru-RU" i="1" dirty="0"/>
              <a:t>И</a:t>
            </a:r>
            <a:r>
              <a:rPr lang="ru-RU" i="1" dirty="0" smtClean="0"/>
              <a:t>нститута психологии Пермского государственного гуманитарно-педагогического университета, </a:t>
            </a:r>
            <a:r>
              <a:rPr lang="ru-RU" i="1" dirty="0" err="1" smtClean="0"/>
              <a:t>к.псих.н</a:t>
            </a:r>
            <a:r>
              <a:rPr lang="ru-RU" i="1" dirty="0" smtClean="0"/>
              <a:t>.</a:t>
            </a:r>
            <a:endParaRPr lang="ru-RU" dirty="0">
              <a:solidFill>
                <a:srgbClr val="4D485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870" y="620688"/>
            <a:ext cx="8208912" cy="1070992"/>
          </a:xfrm>
        </p:spPr>
        <p:txBody>
          <a:bodyPr/>
          <a:lstStyle/>
          <a:p>
            <a:r>
              <a:rPr lang="ru-RU" b="1" dirty="0" smtClean="0"/>
              <a:t>Польза системы </a:t>
            </a:r>
            <a:br>
              <a:rPr lang="ru-RU" b="1" dirty="0" smtClean="0"/>
            </a:br>
            <a:r>
              <a:rPr lang="ru-RU" b="1" dirty="0" smtClean="0"/>
              <a:t>он-лайн диагностики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sz="3400" dirty="0" smtClean="0"/>
              <a:t>1.	</a:t>
            </a:r>
            <a:r>
              <a:rPr lang="ru-RU" sz="3400" b="1" dirty="0" smtClean="0"/>
              <a:t>Снижаются затраты</a:t>
            </a:r>
            <a:r>
              <a:rPr lang="ru-RU" sz="3400" dirty="0" smtClean="0"/>
              <a:t> на тиражирование тестовых материалов и их доставку к месту проведения тестирования, время обработки результатов и подготовки отчетов.</a:t>
            </a:r>
          </a:p>
          <a:p>
            <a:pPr algn="just">
              <a:buNone/>
            </a:pPr>
            <a:r>
              <a:rPr lang="ru-RU" sz="3400" dirty="0" smtClean="0"/>
              <a:t>2.	</a:t>
            </a:r>
            <a:r>
              <a:rPr lang="ru-RU" sz="3400" b="1" dirty="0" smtClean="0"/>
              <a:t>Снижаются эффекты недобросовестного поведения </a:t>
            </a:r>
            <a:r>
              <a:rPr lang="ru-RU" sz="3400" dirty="0" smtClean="0"/>
              <a:t>тестируемых (списывание, совместное решение заданий, подсказки) за счет того, что в компьютерном режиме случайным образом перемешивается и порядок следования вопросов в тесте, и порядок следования вариантов ответа в вопросе.</a:t>
            </a:r>
          </a:p>
          <a:p>
            <a:pPr algn="just">
              <a:buNone/>
            </a:pPr>
            <a:r>
              <a:rPr lang="ru-RU" sz="3400" dirty="0" smtClean="0"/>
              <a:t>3.	Устанавливается более четкий и стандартный для всех тестируемых </a:t>
            </a:r>
            <a:r>
              <a:rPr lang="ru-RU" sz="3400" b="1" dirty="0" smtClean="0"/>
              <a:t>контроль</a:t>
            </a:r>
            <a:r>
              <a:rPr lang="ru-RU" sz="3400" dirty="0" smtClean="0"/>
              <a:t> за временем выполнения теста. Большая стандартизация условий тестирования.</a:t>
            </a:r>
          </a:p>
          <a:p>
            <a:pPr algn="just">
              <a:buNone/>
            </a:pPr>
            <a:r>
              <a:rPr lang="ru-RU" sz="3400" dirty="0" smtClean="0"/>
              <a:t>4.	Снижается вероятность локальной либо массовой </a:t>
            </a:r>
            <a:r>
              <a:rPr lang="ru-RU" sz="3400" b="1" dirty="0" smtClean="0"/>
              <a:t>утечки тестовых материалов</a:t>
            </a:r>
            <a:r>
              <a:rPr lang="ru-RU" sz="3400" dirty="0" smtClean="0"/>
              <a:t> до начала мониторингового обследования.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04813"/>
            <a:ext cx="8229600" cy="1368425"/>
          </a:xfrm>
          <a:ln/>
        </p:spPr>
        <p:txBody>
          <a:bodyPr>
            <a:normAutofit fontScale="90000"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 dirty="0" err="1">
                <a:solidFill>
                  <a:schemeClr val="bg1"/>
                </a:solidFill>
              </a:rPr>
              <a:t>Он-лайн</a:t>
            </a:r>
            <a:r>
              <a:rPr lang="ru-RU" sz="4400" b="1" dirty="0">
                <a:solidFill>
                  <a:schemeClr val="bg1"/>
                </a:solidFill>
              </a:rPr>
              <a:t> система </a:t>
            </a:r>
            <a:r>
              <a:rPr lang="ru-RU" sz="4400" b="1" dirty="0" err="1">
                <a:solidFill>
                  <a:schemeClr val="bg1"/>
                </a:solidFill>
              </a:rPr>
              <a:t>testcompetence.ru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5300" y="1916113"/>
            <a:ext cx="5613400" cy="4210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108" y="548680"/>
            <a:ext cx="8399592" cy="1070992"/>
          </a:xfrm>
        </p:spPr>
        <p:txBody>
          <a:bodyPr/>
          <a:lstStyle/>
          <a:p>
            <a:r>
              <a:rPr lang="ru-RU" b="1" dirty="0" smtClean="0"/>
              <a:t>На уровне </a:t>
            </a:r>
            <a:br>
              <a:rPr lang="ru-RU" b="1" dirty="0" smtClean="0"/>
            </a:br>
            <a:r>
              <a:rPr lang="ru-RU" b="1" dirty="0" smtClean="0"/>
              <a:t>Университетского округа ПГГПУ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Диагностика метапредметных компетенций </a:t>
            </a:r>
            <a:r>
              <a:rPr lang="ru-RU" dirty="0" smtClean="0"/>
              <a:t>(по модели критического мышления) в 7-9 классах (40 отдельных вариантов тестов).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Общая выборка: </a:t>
            </a:r>
          </a:p>
          <a:p>
            <a:pPr>
              <a:spcBef>
                <a:spcPts val="0"/>
              </a:spcBef>
            </a:pPr>
            <a:r>
              <a:rPr lang="ru-RU" b="1" dirty="0" smtClean="0"/>
              <a:t>1502 </a:t>
            </a:r>
            <a:r>
              <a:rPr lang="ru-RU" dirty="0" smtClean="0"/>
              <a:t>учащихся 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из </a:t>
            </a:r>
            <a:r>
              <a:rPr lang="ru-RU" b="1" dirty="0" smtClean="0"/>
              <a:t>18</a:t>
            </a:r>
            <a:r>
              <a:rPr lang="ru-RU" dirty="0" smtClean="0"/>
              <a:t> общеобразовательных организаций Пермского края. </a:t>
            </a: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" y="1124744"/>
            <a:ext cx="9136637" cy="5803126"/>
          </a:xfr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375884" y="188640"/>
            <a:ext cx="8399592" cy="1070992"/>
          </a:xfrm>
        </p:spPr>
        <p:txBody>
          <a:bodyPr/>
          <a:lstStyle/>
          <a:p>
            <a:r>
              <a:rPr lang="ru-RU" b="1" dirty="0" smtClean="0"/>
              <a:t>Отчет для школ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0033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916832"/>
            <a:ext cx="8229600" cy="4209331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 smtClean="0"/>
              <a:t>Диагностика метапредметных</a:t>
            </a:r>
            <a:r>
              <a:rPr lang="ru-RU" b="1" dirty="0"/>
              <a:t> </a:t>
            </a:r>
            <a:r>
              <a:rPr lang="ru-RU" b="1" dirty="0" smtClean="0"/>
              <a:t>компетенций </a:t>
            </a:r>
            <a:r>
              <a:rPr lang="ru-RU" dirty="0" smtClean="0"/>
              <a:t>в 5-6 классах.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Общая выборка: </a:t>
            </a:r>
          </a:p>
          <a:p>
            <a:pPr algn="just"/>
            <a:r>
              <a:rPr lang="ru-RU" dirty="0" smtClean="0"/>
              <a:t>Диагностика по </a:t>
            </a:r>
            <a:r>
              <a:rPr lang="ru-RU" dirty="0"/>
              <a:t>модели критического мышления</a:t>
            </a:r>
            <a:endParaRPr lang="ru-RU" b="1" dirty="0"/>
          </a:p>
          <a:p>
            <a:pPr algn="just"/>
            <a:r>
              <a:rPr lang="ru-RU" b="1" dirty="0" smtClean="0"/>
              <a:t>2040 </a:t>
            </a:r>
            <a:r>
              <a:rPr lang="ru-RU" dirty="0" smtClean="0"/>
              <a:t>учеников  </a:t>
            </a:r>
          </a:p>
          <a:p>
            <a:pPr algn="just"/>
            <a:r>
              <a:rPr lang="ru-RU" dirty="0" smtClean="0"/>
              <a:t>из </a:t>
            </a:r>
            <a:r>
              <a:rPr lang="ru-RU" b="1" dirty="0" smtClean="0"/>
              <a:t>20</a:t>
            </a:r>
            <a:r>
              <a:rPr lang="ru-RU" dirty="0" smtClean="0"/>
              <a:t> образовательных организаций Пермского края.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496944" cy="1070992"/>
          </a:xfrm>
        </p:spPr>
        <p:txBody>
          <a:bodyPr/>
          <a:lstStyle/>
          <a:p>
            <a:r>
              <a:rPr lang="ru-RU" b="1" dirty="0" smtClean="0"/>
              <a:t>На уровне </a:t>
            </a:r>
            <a:br>
              <a:rPr lang="ru-RU" b="1" dirty="0" smtClean="0"/>
            </a:br>
            <a:r>
              <a:rPr lang="ru-RU" b="1" dirty="0" smtClean="0"/>
              <a:t>Университетского округа ПГГПУ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МОНИТОРИНГА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Базовый мониторинг</a:t>
            </a:r>
          </a:p>
          <a:p>
            <a:r>
              <a:rPr lang="ru-RU" sz="4400" dirty="0" smtClean="0"/>
              <a:t>Динамическое тестирование</a:t>
            </a:r>
          </a:p>
          <a:p>
            <a:r>
              <a:rPr lang="ru-RU" sz="4400" dirty="0" smtClean="0"/>
              <a:t>Формирующий эксперимент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12899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54496"/>
            <a:ext cx="8208912" cy="1070992"/>
          </a:xfrm>
        </p:spPr>
        <p:txBody>
          <a:bodyPr/>
          <a:lstStyle/>
          <a:p>
            <a:r>
              <a:rPr lang="ru-RU" b="1" dirty="0" smtClean="0"/>
              <a:t>На уровне отдельных школ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Мониторинг факторов развития </a:t>
            </a:r>
            <a:r>
              <a:rPr lang="ru-RU" sz="2800" dirty="0" err="1" smtClean="0"/>
              <a:t>метапредметных</a:t>
            </a:r>
            <a:r>
              <a:rPr lang="ru-RU" sz="2800" dirty="0" smtClean="0"/>
              <a:t> компетенций и академической успеваемости младших школьников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3357554" y="3357562"/>
            <a:ext cx="1928826" cy="150019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Учитель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4786314" y="5072074"/>
            <a:ext cx="1928826" cy="150019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Родитель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2071670" y="5000636"/>
            <a:ext cx="1928826" cy="150019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Ученик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БУДУЩЕЕ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Синтез количественного и качественного подхода</a:t>
            </a:r>
          </a:p>
          <a:p>
            <a:r>
              <a:rPr lang="ru-RU" dirty="0" smtClean="0"/>
              <a:t>Синтез мониторинга и практики</a:t>
            </a:r>
          </a:p>
          <a:p>
            <a:r>
              <a:rPr lang="ru-RU" dirty="0" smtClean="0"/>
              <a:t>Синтез </a:t>
            </a:r>
            <a:r>
              <a:rPr lang="ru-RU" dirty="0" err="1" smtClean="0"/>
              <a:t>критериального</a:t>
            </a:r>
            <a:r>
              <a:rPr lang="ru-RU" dirty="0" smtClean="0"/>
              <a:t> тестирования и тестирования на эмпирически проверенной модели критического мышления</a:t>
            </a:r>
          </a:p>
          <a:p>
            <a:r>
              <a:rPr lang="ru-RU" dirty="0" smtClean="0"/>
              <a:t>Выявление возрастных норм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 по примеру </a:t>
            </a:r>
            <a:r>
              <a:rPr lang="en-US" dirty="0" smtClean="0"/>
              <a:t>IQ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3501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08912" cy="1070992"/>
          </a:xfrm>
        </p:spPr>
        <p:txBody>
          <a:bodyPr/>
          <a:lstStyle/>
          <a:p>
            <a:r>
              <a:rPr lang="ru-RU" b="1" dirty="0" smtClean="0"/>
              <a:t>Первая проблема мониторинга</a:t>
            </a:r>
            <a:br>
              <a:rPr lang="ru-RU" b="1" dirty="0" smtClean="0"/>
            </a:br>
            <a:r>
              <a:rPr lang="ru-RU" b="1" i="1" dirty="0" smtClean="0"/>
              <a:t>КАК?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12800" dirty="0" smtClean="0"/>
              <a:t>В ФГОС есть требования к мониторингу метапредметных результатов, но отсутствуют какие-либо указания к тому</a:t>
            </a:r>
            <a:r>
              <a:rPr lang="ru-RU" sz="12800" dirty="0"/>
              <a:t>,</a:t>
            </a:r>
            <a:r>
              <a:rPr lang="ru-RU" sz="12800" dirty="0" smtClean="0"/>
              <a:t> каким психодиагностическим инструментом это делать.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64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2800" dirty="0" smtClean="0"/>
              <a:t>1. Нет стандартов, четких указаний.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2800" dirty="0" smtClean="0"/>
              <a:t>2. Чрезмерная </a:t>
            </a:r>
            <a:r>
              <a:rPr lang="ru-RU" sz="12800" dirty="0"/>
              <a:t>опора на экспертное мнение</a:t>
            </a:r>
            <a:r>
              <a:rPr lang="ru-RU" sz="12800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2800" dirty="0" smtClean="0"/>
              <a:t>3. Качественный или количественный подход?</a:t>
            </a:r>
          </a:p>
          <a:p>
            <a:pPr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1070992"/>
          </a:xfrm>
        </p:spPr>
        <p:txBody>
          <a:bodyPr/>
          <a:lstStyle/>
          <a:p>
            <a:r>
              <a:rPr lang="ru-RU" dirty="0" smtClean="0"/>
              <a:t>Вторя проблема мониторинга</a:t>
            </a:r>
            <a:br>
              <a:rPr lang="ru-RU" dirty="0" smtClean="0"/>
            </a:br>
            <a:r>
              <a:rPr lang="ru-RU" i="1" dirty="0" smtClean="0"/>
              <a:t>ЧТО?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63689"/>
            <a:ext cx="8229600" cy="43624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Отсутствует единое мнение о том, что такое </a:t>
            </a:r>
            <a:r>
              <a:rPr lang="ru-RU" dirty="0" err="1"/>
              <a:t>метапредметные</a:t>
            </a:r>
            <a:r>
              <a:rPr lang="ru-RU" dirty="0"/>
              <a:t> и личностные компетенции в целом и универсальные учебные действия в частности. </a:t>
            </a:r>
            <a:endParaRPr lang="ru-RU" dirty="0" smtClean="0"/>
          </a:p>
          <a:p>
            <a:pPr marL="0" indent="0">
              <a:buNone/>
            </a:pPr>
            <a:endParaRPr lang="ru-RU" sz="1600" dirty="0"/>
          </a:p>
          <a:p>
            <a:pPr marL="514350" indent="-514350">
              <a:buAutoNum type="arabicPeriod"/>
            </a:pPr>
            <a:r>
              <a:rPr lang="ru-RU" dirty="0" smtClean="0"/>
              <a:t>ФГОС не эмпирический конструкт.</a:t>
            </a:r>
          </a:p>
          <a:p>
            <a:pPr marL="514350" indent="-514350">
              <a:buAutoNum type="arabicPeriod"/>
            </a:pPr>
            <a:r>
              <a:rPr lang="ru-RU" dirty="0" smtClean="0"/>
              <a:t>Актуальные навыки постоянно меняются.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 пункты ФГОС соотносятся с общими способностями?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70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555" y="692696"/>
            <a:ext cx="8208912" cy="1070992"/>
          </a:xfrm>
        </p:spPr>
        <p:txBody>
          <a:bodyPr/>
          <a:lstStyle/>
          <a:p>
            <a:r>
              <a:rPr lang="ru-RU" dirty="0" smtClean="0"/>
              <a:t>Общие способности, навыки </a:t>
            </a:r>
            <a:r>
              <a:rPr lang="en-US" dirty="0" smtClean="0"/>
              <a:t>XXI</a:t>
            </a:r>
            <a:r>
              <a:rPr lang="ru-RU" dirty="0" smtClean="0"/>
              <a:t> века и ФГОС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16833"/>
            <a:ext cx="8712968" cy="494116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19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ОБЩИЕ ПСИХОЛОГИЧЕСКИЕ СПОСОБНОСТИ: </a:t>
            </a:r>
          </a:p>
          <a:p>
            <a:pPr marL="0" indent="0">
              <a:buNone/>
            </a:pPr>
            <a:r>
              <a:rPr lang="ru-RU" sz="19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1. </a:t>
            </a:r>
            <a:r>
              <a:rPr lang="ru-RU" sz="1900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Интеллектуальные способности</a:t>
            </a:r>
            <a:r>
              <a:rPr lang="ru-RU" sz="19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.</a:t>
            </a:r>
            <a:r>
              <a:rPr lang="ru-RU" sz="1900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19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2. </a:t>
            </a:r>
            <a:r>
              <a:rPr lang="ru-RU" sz="1900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Творческие </a:t>
            </a:r>
            <a:r>
              <a:rPr lang="ru-RU" sz="1900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способности </a:t>
            </a:r>
            <a:r>
              <a:rPr lang="ru-RU" sz="19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– способность к созданию нового;</a:t>
            </a:r>
          </a:p>
          <a:p>
            <a:pPr marL="0" lvl="0" indent="0">
              <a:buNone/>
            </a:pPr>
            <a:r>
              <a:rPr lang="ru-RU" sz="19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3. </a:t>
            </a:r>
            <a:r>
              <a:rPr lang="ru-RU" sz="1900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Обучаемость</a:t>
            </a:r>
            <a:r>
              <a:rPr lang="ru-RU" sz="19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ru-RU" sz="19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– умение учиться, </a:t>
            </a:r>
            <a:r>
              <a:rPr lang="ru-RU" sz="1900" dirty="0" err="1">
                <a:solidFill>
                  <a:prstClr val="black">
                    <a:lumMod val="65000"/>
                    <a:lumOff val="35000"/>
                  </a:prstClr>
                </a:solidFill>
              </a:rPr>
              <a:t>метакогнитивные</a:t>
            </a:r>
            <a:r>
              <a:rPr lang="ru-RU" sz="1900" dirty="0">
                <a:solidFill>
                  <a:prstClr val="black">
                    <a:lumMod val="65000"/>
                    <a:lumOff val="35000"/>
                  </a:prstClr>
                </a:solidFill>
              </a:rPr>
              <a:t> способности, критическое мышление.</a:t>
            </a:r>
          </a:p>
          <a:p>
            <a:pPr marL="0" lvl="0" indent="0">
              <a:buNone/>
            </a:pPr>
            <a:r>
              <a:rPr lang="ru-RU" sz="19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4. </a:t>
            </a:r>
            <a:r>
              <a:rPr lang="ru-RU" sz="1900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Социальные</a:t>
            </a:r>
            <a:r>
              <a:rPr lang="ru-RU" sz="19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ru-RU" sz="1900" dirty="0">
                <a:solidFill>
                  <a:prstClr val="black">
                    <a:lumMod val="65000"/>
                    <a:lumOff val="35000"/>
                  </a:prstClr>
                </a:solidFill>
              </a:rPr>
              <a:t>– умение контактировать с окружающими, социальный интеллект, </a:t>
            </a:r>
            <a:r>
              <a:rPr lang="ru-RU" sz="19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полис-коммуникация.</a:t>
            </a:r>
          </a:p>
          <a:p>
            <a:pPr marL="0" lvl="0" indent="0">
              <a:buNone/>
            </a:pPr>
            <a:endParaRPr lang="ru-RU" sz="800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0" lvl="0" indent="0">
              <a:buNone/>
            </a:pPr>
            <a:r>
              <a:rPr lang="ru-RU" sz="19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НАВЫКИ </a:t>
            </a:r>
            <a:r>
              <a:rPr lang="en-US" sz="19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XXI </a:t>
            </a:r>
            <a:r>
              <a:rPr lang="ru-RU" sz="19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века в образовании: </a:t>
            </a:r>
          </a:p>
          <a:p>
            <a:pPr lvl="0">
              <a:buAutoNum type="arabicPeriod"/>
            </a:pPr>
            <a:r>
              <a:rPr lang="ru-RU" sz="1900" dirty="0" smtClean="0"/>
              <a:t>Сотрудничество </a:t>
            </a:r>
          </a:p>
          <a:p>
            <a:pPr lvl="0">
              <a:buAutoNum type="arabicPeriod"/>
            </a:pPr>
            <a:r>
              <a:rPr lang="ru-RU" sz="1900" dirty="0" smtClean="0"/>
              <a:t>Критическое мышление </a:t>
            </a:r>
          </a:p>
          <a:p>
            <a:pPr lvl="0">
              <a:buAutoNum type="arabicPeriod"/>
            </a:pPr>
            <a:r>
              <a:rPr lang="ru-RU" sz="1900" dirty="0" smtClean="0"/>
              <a:t>Творчество </a:t>
            </a:r>
          </a:p>
          <a:p>
            <a:pPr lvl="0">
              <a:buAutoNum type="arabicPeriod"/>
            </a:pPr>
            <a:r>
              <a:rPr lang="ru-RU" sz="1900" dirty="0" smtClean="0"/>
              <a:t>Мотивация</a:t>
            </a:r>
            <a:endParaRPr lang="ru-RU" sz="1900" dirty="0"/>
          </a:p>
          <a:p>
            <a:pPr lvl="0">
              <a:buAutoNum type="arabicPeriod"/>
            </a:pPr>
            <a:r>
              <a:rPr lang="ru-RU" sz="1900" dirty="0" err="1" smtClean="0"/>
              <a:t>Метапознание</a:t>
            </a:r>
            <a:r>
              <a:rPr lang="ru-RU" sz="1900" dirty="0" smtClean="0"/>
              <a:t> и </a:t>
            </a:r>
            <a:r>
              <a:rPr lang="ru-RU" sz="1900" dirty="0" err="1" smtClean="0"/>
              <a:t>метакогнитивные</a:t>
            </a:r>
            <a:r>
              <a:rPr lang="ru-RU" sz="1900" dirty="0" smtClean="0"/>
              <a:t> способности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3651582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ДВА ПОДХОДА</a:t>
            </a:r>
            <a:r>
              <a:rPr lang="ru-RU" dirty="0" smtClean="0"/>
              <a:t>: КОЛИЧЕСТВЕННЫЙ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1295124"/>
              </p:ext>
            </p:extLst>
          </p:nvPr>
        </p:nvGraphicFramePr>
        <p:xfrm>
          <a:off x="457200" y="1916833"/>
          <a:ext cx="8229600" cy="4209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1428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ДВА ПОДХОДА</a:t>
            </a:r>
            <a:r>
              <a:rPr lang="ru-RU" dirty="0" smtClean="0"/>
              <a:t>: КАЧЕСТВЕННЫЙ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2420404"/>
              </p:ext>
            </p:extLst>
          </p:nvPr>
        </p:nvGraphicFramePr>
        <p:xfrm>
          <a:off x="457200" y="1916833"/>
          <a:ext cx="8229600" cy="4209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65195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08912" cy="1070992"/>
          </a:xfrm>
        </p:spPr>
        <p:txBody>
          <a:bodyPr/>
          <a:lstStyle/>
          <a:p>
            <a:r>
              <a:rPr lang="ru-RU" sz="3200" b="1" dirty="0" smtClean="0"/>
              <a:t>Количественный подход:</a:t>
            </a:r>
            <a:br>
              <a:rPr lang="ru-RU" sz="3200" b="1" dirty="0" smtClean="0"/>
            </a:br>
            <a:r>
              <a:rPr lang="ru-RU" sz="3200" b="1" dirty="0" smtClean="0"/>
              <a:t>Мониторинг на уровне Пермского края с помощью он-</a:t>
            </a:r>
            <a:r>
              <a:rPr lang="ru-RU" sz="3200" b="1" dirty="0" err="1" smtClean="0"/>
              <a:t>лайн</a:t>
            </a:r>
            <a:r>
              <a:rPr lang="ru-RU" sz="3200" b="1" dirty="0" smtClean="0"/>
              <a:t> тестов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8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ПГГПУ совместно с Центром оценки качества образования провели </a:t>
            </a:r>
            <a:r>
              <a:rPr lang="ru-RU" b="1" dirty="0" smtClean="0"/>
              <a:t>серию он-лайн тестирований метапредметных результатов</a:t>
            </a:r>
            <a:r>
              <a:rPr lang="ru-RU" dirty="0" smtClean="0"/>
              <a:t>: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/>
          </a:p>
          <a:p>
            <a:pPr algn="just">
              <a:spcBef>
                <a:spcPts val="0"/>
              </a:spcBef>
            </a:pPr>
            <a:r>
              <a:rPr lang="ru-RU" dirty="0" err="1" smtClean="0"/>
              <a:t>Критериальное</a:t>
            </a:r>
            <a:r>
              <a:rPr lang="ru-RU" dirty="0" smtClean="0"/>
              <a:t> тестирование</a:t>
            </a:r>
          </a:p>
          <a:p>
            <a:pPr algn="just">
              <a:spcBef>
                <a:spcPts val="0"/>
              </a:spcBef>
            </a:pPr>
            <a:r>
              <a:rPr lang="ru-RU" dirty="0" smtClean="0"/>
              <a:t>613 образовательных организаций</a:t>
            </a:r>
          </a:p>
          <a:p>
            <a:pPr algn="just">
              <a:spcBef>
                <a:spcPts val="0"/>
              </a:spcBef>
            </a:pPr>
            <a:r>
              <a:rPr lang="ru-RU" dirty="0" smtClean="0"/>
              <a:t>25722 учащихся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он-</a:t>
            </a:r>
            <a:r>
              <a:rPr lang="ru-RU" dirty="0" err="1" smtClean="0"/>
              <a:t>лайн</a:t>
            </a:r>
            <a:r>
              <a:rPr lang="ru-RU" dirty="0" smtClean="0"/>
              <a:t> теста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Для ответа не нужны предметные знания, </a:t>
            </a:r>
            <a:r>
              <a:rPr lang="ru-RU" dirty="0" smtClean="0"/>
              <a:t>все, </a:t>
            </a:r>
            <a:r>
              <a:rPr lang="ru-RU" dirty="0" smtClean="0"/>
              <a:t>что нужно для </a:t>
            </a:r>
            <a:r>
              <a:rPr lang="ru-RU" dirty="0" err="1" smtClean="0"/>
              <a:t>ответа,содержится</a:t>
            </a:r>
            <a:r>
              <a:rPr lang="ru-RU" dirty="0" smtClean="0"/>
              <a:t> </a:t>
            </a:r>
            <a:r>
              <a:rPr lang="ru-RU" dirty="0" smtClean="0"/>
              <a:t>в вопросе</a:t>
            </a:r>
          </a:p>
          <a:p>
            <a:pPr>
              <a:buFontTx/>
              <a:buChar char="-"/>
            </a:pPr>
            <a:r>
              <a:rPr lang="ru-RU" dirty="0" smtClean="0"/>
              <a:t>Все ответы стремятся быть в той или иной степени правильными, но есть наиболее точный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40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1710328"/>
              </p:ext>
            </p:extLst>
          </p:nvPr>
        </p:nvGraphicFramePr>
        <p:xfrm>
          <a:off x="179512" y="1808618"/>
          <a:ext cx="8784976" cy="4850682"/>
        </p:xfrm>
        <a:graphic>
          <a:graphicData uri="http://schemas.openxmlformats.org/drawingml/2006/table">
            <a:tbl>
              <a:tblPr firstRow="1" firstCol="1" bandRow="1"/>
              <a:tblGrid>
                <a:gridCol w="8585418">
                  <a:extLst>
                    <a:ext uri="{9D8B030D-6E8A-4147-A177-3AD203B41FA5}">
                      <a16:colId xmlns:a16="http://schemas.microsoft.com/office/drawing/2014/main" xmlns="" val="2410306304"/>
                    </a:ext>
                  </a:extLst>
                </a:gridCol>
                <a:gridCol w="199558">
                  <a:extLst>
                    <a:ext uri="{9D8B030D-6E8A-4147-A177-3AD203B41FA5}">
                      <a16:colId xmlns:a16="http://schemas.microsoft.com/office/drawing/2014/main" xmlns="" val="3665339506"/>
                    </a:ext>
                  </a:extLst>
                </a:gridCol>
              </a:tblGrid>
              <a:tr h="2784446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История </a:t>
                      </a:r>
                      <a:r>
                        <a:rPr lang="ru-R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химии знает множество споров относительно того, из каких строительных "кирпичиков" состоят все остальные вещества. Разные ученые в качестве таких "кирпичиков" называли ртуть, серу, соль, воду и т.д. Один автор возражает им: "Нет никаких оснований присваивать данному телу название того или иного элемента лишь потому, что оно похоже на него одним каким-либо легко заметным свойством". </a:t>
                      </a:r>
                      <a:r>
                        <a:rPr lang="ru-RU" sz="22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Выберите рассуждение, аналогичное тому, что критиковал этот автор</a:t>
                      </a:r>
                      <a:r>
                        <a:rPr lang="ru-RU" sz="22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57439753"/>
                  </a:ext>
                </a:extLst>
              </a:tr>
              <a:tr h="362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А. Этот предмет горит в огне, следовательно, он деревянный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14311597"/>
                  </a:ext>
                </a:extLst>
              </a:tr>
              <a:tr h="362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Б. Этот предмет деревянный, следовательно, он будет гореть в огне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68680886"/>
                  </a:ext>
                </a:extLst>
              </a:tr>
              <a:tr h="362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В. Этот предмет состоит из дерева, следовательно, можно назвать его деревянным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85146872"/>
                  </a:ext>
                </a:extLst>
              </a:tr>
              <a:tr h="362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Г. Нельзя назвать этот предмет деревянным только потому, что в нем присутствует дерево</a:t>
                      </a:r>
                      <a:endParaRPr lang="ru-RU" sz="2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63830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5153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379</TotalTime>
  <Words>764</Words>
  <Application>Microsoft Office PowerPoint</Application>
  <PresentationFormat>Экран (4:3)</PresentationFormat>
  <Paragraphs>97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Подходы к оцениванию метапредметных результатов в Пермском крае  (на материале мониторинга)</vt:lpstr>
      <vt:lpstr>Первая проблема мониторинга КАК?</vt:lpstr>
      <vt:lpstr>Вторя проблема мониторинга ЧТО? </vt:lpstr>
      <vt:lpstr>Общие способности, навыки XXI века и ФГОС</vt:lpstr>
      <vt:lpstr>ДВА ПОДХОДА: КОЛИЧЕСТВЕННЫЙ </vt:lpstr>
      <vt:lpstr>ДВА ПОДХОДА: КАЧЕСТВЕННЫЙ </vt:lpstr>
      <vt:lpstr>Количественный подход: Мониторинг на уровне Пермского края с помощью он-лайн тестов</vt:lpstr>
      <vt:lpstr>Особенности он-лайн теста</vt:lpstr>
      <vt:lpstr>ПРИМЕР</vt:lpstr>
      <vt:lpstr>Польза системы  он-лайн диагностики</vt:lpstr>
      <vt:lpstr>Он-лайн система testcompetence.ru</vt:lpstr>
      <vt:lpstr>На уровне  Университетского округа ПГГПУ</vt:lpstr>
      <vt:lpstr>Отчет для школ</vt:lpstr>
      <vt:lpstr>На уровне  Университетского округа ПГГПУ</vt:lpstr>
      <vt:lpstr>ФОРМЫ МОНИТОРИНГА</vt:lpstr>
      <vt:lpstr>На уровне отдельных школ</vt:lpstr>
      <vt:lpstr>БУДУЩЕЕ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Новикова Ольга Николаевна</cp:lastModifiedBy>
  <cp:revision>41</cp:revision>
  <dcterms:created xsi:type="dcterms:W3CDTF">2013-10-16T06:54:36Z</dcterms:created>
  <dcterms:modified xsi:type="dcterms:W3CDTF">2017-10-31T07:07:29Z</dcterms:modified>
</cp:coreProperties>
</file>