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xls" ContentType="application/vnd.ms-excel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62" r:id="rId2"/>
    <p:sldId id="257" r:id="rId3"/>
    <p:sldId id="258" r:id="rId4"/>
    <p:sldId id="259" r:id="rId5"/>
    <p:sldId id="260" r:id="rId6"/>
    <p:sldId id="261" r:id="rId7"/>
    <p:sldId id="271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  <p:sldId id="273" r:id="rId18"/>
    <p:sldId id="275" r:id="rId19"/>
    <p:sldId id="276" r:id="rId20"/>
    <p:sldId id="277" r:id="rId21"/>
  </p:sldIdLst>
  <p:sldSz cx="6858000" cy="5143500"/>
  <p:notesSz cx="6761163" cy="9942513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737" autoAdjust="0"/>
  </p:normalViewPr>
  <p:slideViewPr>
    <p:cSldViewPr>
      <p:cViewPr varScale="1">
        <p:scale>
          <a:sx n="133" d="100"/>
          <a:sy n="133" d="100"/>
        </p:scale>
        <p:origin x="216" y="96"/>
      </p:cViewPr>
      <p:guideLst>
        <p:guide orient="horz" pos="16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097" dirty="0" smtClean="0"/>
              <a:t>Дополнительное образование по направленностям</a:t>
            </a:r>
            <a:endParaRPr lang="ru-RU" sz="1100" dirty="0"/>
          </a:p>
        </c:rich>
      </c:tx>
      <c:layout>
        <c:manualLayout>
          <c:xMode val="edge"/>
          <c:yMode val="edge"/>
          <c:x val="0.1039768841951136"/>
          <c:y val="0"/>
        </c:manualLayout>
      </c:layout>
      <c:overlay val="0"/>
    </c:title>
    <c:autoTitleDeleted val="0"/>
    <c:view3D>
      <c:rotX val="30"/>
      <c:rotY val="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0696289288029024E-2"/>
          <c:y val="0.35157988201347135"/>
          <c:w val="0.94973758315764367"/>
          <c:h val="0.5906644154488819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Pt>
            <c:idx val="0"/>
            <c:bubble3D val="0"/>
          </c:dPt>
          <c:dPt>
            <c:idx val="1"/>
            <c:bubble3D val="0"/>
            <c:spPr>
              <a:solidFill>
                <a:srgbClr val="7030A0"/>
              </a:solidFill>
            </c:spPr>
          </c:dPt>
          <c:dPt>
            <c:idx val="2"/>
            <c:bubble3D val="0"/>
            <c:spPr>
              <a:solidFill>
                <a:srgbClr val="FFFF00"/>
              </a:solidFill>
            </c:spPr>
          </c:dPt>
          <c:dPt>
            <c:idx val="3"/>
            <c:bubble3D val="0"/>
            <c:spPr>
              <a:solidFill>
                <a:srgbClr val="00B0F0"/>
              </a:solidFill>
            </c:spPr>
          </c:dPt>
          <c:dPt>
            <c:idx val="4"/>
            <c:bubble3D val="0"/>
            <c:spPr>
              <a:solidFill>
                <a:srgbClr val="00B050"/>
              </a:solidFill>
            </c:spPr>
          </c:dPt>
          <c:dPt>
            <c:idx val="5"/>
            <c:bubble3D val="0"/>
            <c:spPr>
              <a:solidFill>
                <a:srgbClr val="FF0000"/>
              </a:solidFill>
            </c:spPr>
          </c:dPt>
          <c:dLbls>
            <c:dLbl>
              <c:idx val="0"/>
              <c:layout>
                <c:manualLayout>
                  <c:x val="-0.13232214680370954"/>
                  <c:y val="1.0174787163836546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8.9024642906137402E-2"/>
                  <c:y val="-4.9079512688020174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4.6371812607790497E-2"/>
                  <c:y val="-4.8017043323009857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4.6249002755878219E-2"/>
                  <c:y val="-0.10294616182941896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0.15666525661493236"/>
                  <c:y val="4.6558602947588734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schemeClr val="bg1"/>
              </a:solidFill>
              <a:ln>
                <a:noFill/>
              </a:ln>
              <a:effectLst/>
            </c:spPr>
            <c:txPr>
              <a:bodyPr/>
              <a:lstStyle/>
              <a:p>
                <a:pPr>
                  <a:defRPr sz="1197" b="1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Лист1!$A$2:$A$7</c:f>
              <c:strCache>
                <c:ptCount val="6"/>
                <c:pt idx="0">
                  <c:v>Эколого-биологическое</c:v>
                </c:pt>
                <c:pt idx="1">
                  <c:v>Техническое</c:v>
                </c:pt>
                <c:pt idx="2">
                  <c:v>Туристско-краеведческое</c:v>
                </c:pt>
                <c:pt idx="3">
                  <c:v>Спортивное</c:v>
                </c:pt>
                <c:pt idx="4">
                  <c:v>Художественное</c:v>
                </c:pt>
                <c:pt idx="5">
                  <c:v>По всем направлениям</c:v>
                </c:pt>
              </c:strCache>
            </c:strRef>
          </c:cat>
          <c:val>
            <c:numRef>
              <c:f>Лист1!$B$2:$B$7</c:f>
              <c:numCache>
                <c:formatCode>#,##0</c:formatCode>
                <c:ptCount val="6"/>
                <c:pt idx="0">
                  <c:v>4486</c:v>
                </c:pt>
                <c:pt idx="1">
                  <c:v>1631</c:v>
                </c:pt>
                <c:pt idx="2">
                  <c:v>1102</c:v>
                </c:pt>
                <c:pt idx="3">
                  <c:v>57877</c:v>
                </c:pt>
                <c:pt idx="4">
                  <c:v>32067</c:v>
                </c:pt>
                <c:pt idx="5">
                  <c:v>131016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341">
          <a:noFill/>
        </a:ln>
      </c:spPr>
    </c:plotArea>
    <c:legend>
      <c:legendPos val="t"/>
      <c:layout>
        <c:manualLayout>
          <c:xMode val="edge"/>
          <c:yMode val="edge"/>
          <c:x val="0"/>
          <c:y val="0.10411061898512686"/>
          <c:w val="1"/>
          <c:h val="0.17799978127734029"/>
        </c:manualLayout>
      </c:layout>
      <c:overlay val="0"/>
      <c:txPr>
        <a:bodyPr/>
        <a:lstStyle/>
        <a:p>
          <a:pPr>
            <a:defRPr sz="998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795"/>
      </a:pPr>
      <a:endParaRPr lang="ru-RU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25" cy="498475"/>
          </a:xfrm>
          <a:prstGeom prst="rect">
            <a:avLst/>
          </a:prstGeom>
        </p:spPr>
        <p:txBody>
          <a:bodyPr vert="horz" lIns="90882" tIns="45441" rIns="90882" bIns="45441" rtlCol="0"/>
          <a:lstStyle>
            <a:lvl1pPr algn="l" eaLnBrk="1" hangingPunct="1">
              <a:defRPr sz="12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050" y="0"/>
            <a:ext cx="2930525" cy="498475"/>
          </a:xfrm>
          <a:prstGeom prst="rect">
            <a:avLst/>
          </a:prstGeom>
        </p:spPr>
        <p:txBody>
          <a:bodyPr vert="horz" lIns="90882" tIns="45441" rIns="90882" bIns="45441" rtlCol="0"/>
          <a:lstStyle>
            <a:lvl1pPr algn="r" eaLnBrk="1" hangingPunct="1">
              <a:defRPr sz="1200"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D21C64EF-6D29-440D-8AB4-733186137D19}" type="datetimeFigureOut">
              <a:rPr lang="ru-RU"/>
              <a:pPr>
                <a:defRPr/>
              </a:pPr>
              <a:t>31.10.2017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4588" y="1243013"/>
            <a:ext cx="447198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882" tIns="45441" rIns="90882" bIns="45441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275" y="4786313"/>
            <a:ext cx="5408613" cy="3913187"/>
          </a:xfrm>
          <a:prstGeom prst="rect">
            <a:avLst/>
          </a:prstGeom>
        </p:spPr>
        <p:txBody>
          <a:bodyPr vert="horz" lIns="90882" tIns="45441" rIns="90882" bIns="45441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4038"/>
            <a:ext cx="2930525" cy="498475"/>
          </a:xfrm>
          <a:prstGeom prst="rect">
            <a:avLst/>
          </a:prstGeom>
        </p:spPr>
        <p:txBody>
          <a:bodyPr vert="horz" lIns="90882" tIns="45441" rIns="90882" bIns="45441" rtlCol="0" anchor="b"/>
          <a:lstStyle>
            <a:lvl1pPr algn="l" eaLnBrk="1" hangingPunct="1">
              <a:defRPr sz="12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050" y="9444038"/>
            <a:ext cx="2930525" cy="498475"/>
          </a:xfrm>
          <a:prstGeom prst="rect">
            <a:avLst/>
          </a:prstGeom>
        </p:spPr>
        <p:txBody>
          <a:bodyPr vert="horz" wrap="square" lIns="90882" tIns="45441" rIns="90882" bIns="45441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87376EC4-EC83-486D-91FB-46B5A68A809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163179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10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38188" indent="-282575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35063" indent="-227013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589088" indent="-227013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44700" indent="-227013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01900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59100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16300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73500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fld id="{E481AB58-D4CF-4819-8191-C123A070185C}" type="slidenum">
              <a:rPr lang="ru-RU" altLang="ru-RU">
                <a:solidFill>
                  <a:srgbClr val="000000"/>
                </a:solidFill>
              </a:rPr>
              <a:pPr/>
              <a:t>1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45549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71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38188" indent="-282575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35063" indent="-227013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589088" indent="-227013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44700" indent="-227013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01900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59100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16300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73500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fld id="{9CAB8B23-70C7-4179-9576-8BC828C947EF}" type="slidenum">
              <a:rPr lang="ru-RU" altLang="ru-RU">
                <a:solidFill>
                  <a:srgbClr val="000000"/>
                </a:solidFill>
                <a:latin typeface="Arial" charset="0"/>
              </a:rPr>
              <a:pPr/>
              <a:t>2</a:t>
            </a:fld>
            <a:endParaRPr lang="ru-RU" altLang="ru-RU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68739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 smtClean="0"/>
              <a:t>Индивидуализация обучения в НОЦах сегодня – отработанная технология. Эти щколы – площадки по внедрению ФГОС стреднего образования, уже сегодня успешно транслируют свой опыт.</a:t>
            </a:r>
          </a:p>
        </p:txBody>
      </p:sp>
      <p:sp>
        <p:nvSpPr>
          <p:cNvPr id="1024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38188" indent="-282575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35063" indent="-227013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589088" indent="-227013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44700" indent="-227013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01900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59100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16300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73500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fld id="{FE578380-F8AD-4273-81ED-5AEB831490E5}" type="slidenum">
              <a:rPr lang="ru-RU" altLang="ru-RU"/>
              <a:pPr/>
              <a:t>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138340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Базы проведения краевых профильных лагерей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 smtClean="0"/>
              <a:t>1. Загородная база краевого центра «Муравейника»</a:t>
            </a:r>
          </a:p>
          <a:p>
            <a:pPr marL="170404" indent="-170404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 smtClean="0"/>
              <a:t>юные авиамоделисты</a:t>
            </a:r>
          </a:p>
          <a:p>
            <a:pPr marL="170404" indent="-170404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 smtClean="0"/>
              <a:t>юные техники и изобретатели</a:t>
            </a:r>
          </a:p>
          <a:p>
            <a:pPr marL="170404" indent="-170404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 smtClean="0"/>
              <a:t>многопрофильный лагерь для одаренных детей</a:t>
            </a:r>
          </a:p>
          <a:p>
            <a:pPr marL="170404" indent="-170404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 smtClean="0"/>
              <a:t>оборонно-спортивный «</a:t>
            </a:r>
            <a:r>
              <a:rPr lang="ru-RU" dirty="0" err="1" smtClean="0"/>
              <a:t>Прикамская</a:t>
            </a:r>
            <a:r>
              <a:rPr lang="ru-RU" dirty="0" smtClean="0"/>
              <a:t> застава»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/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 smtClean="0"/>
              <a:t>2. Детский загородный лагерь «Огонек-ПМ» </a:t>
            </a:r>
          </a:p>
          <a:p>
            <a:pPr marL="170404" indent="-170404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 smtClean="0"/>
              <a:t>основы безопасности </a:t>
            </a:r>
          </a:p>
          <a:p>
            <a:pPr marL="170404" indent="-170404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 smtClean="0"/>
              <a:t>лагерь школьных команд КВН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/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База для проведения лагеря для детей «группы риска» и СОП «Путь героя» еще не определена (будет известна по итогам конкурсных процедур)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Реабилитационный центр для детей, злоупотребляющих </a:t>
            </a:r>
            <a:r>
              <a:rPr lang="ru-RU" dirty="0" err="1" smtClean="0"/>
              <a:t>психоактивными</a:t>
            </a:r>
            <a:r>
              <a:rPr lang="ru-RU" dirty="0" smtClean="0"/>
              <a:t> веществами, действует в г. Перми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/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536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38188" indent="-282575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35063" indent="-227013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589088" indent="-227013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44700" indent="-227013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01900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59100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16300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73500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fld id="{A894C0FE-9C14-4DBB-B557-604F5482B6B7}" type="slidenum">
              <a:rPr lang="ru-RU" altLang="ru-RU"/>
              <a:pPr/>
              <a:t>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538908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 smtClean="0"/>
              <a:t>5 четверть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mtClean="0"/>
              <a:t>Главное – содержательный аспект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mtClean="0"/>
              <a:t>Содержательный отдых</a:t>
            </a:r>
          </a:p>
        </p:txBody>
      </p:sp>
      <p:sp>
        <p:nvSpPr>
          <p:cNvPr id="1741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38188" indent="-282575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35063" indent="-227013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589088" indent="-227013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44700" indent="-227013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01900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59100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16300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73500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fld id="{C7AEE75A-C54A-4401-A06D-A76EBC4EFF33}" type="slidenum">
              <a:rPr lang="ru-RU" altLang="ru-RU"/>
              <a:pPr/>
              <a:t>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446904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04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38188" indent="-282575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35063" indent="-227013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589088" indent="-227013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44700" indent="-227013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01900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59100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16300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73500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fld id="{EA4A142A-5B64-456A-8DBA-1E57B5B52B3F}" type="slidenum">
              <a:rPr lang="ru-RU" altLang="ru-RU"/>
              <a:pPr/>
              <a:t>11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388002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38188" indent="-282575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35063" indent="-227013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589088" indent="-227013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44700" indent="-227013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01900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59100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16300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73500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fld id="{8705F8F1-C1EF-47BB-B989-F28CD8F3875B}" type="slidenum">
              <a:rPr lang="ru-RU" altLang="ru-RU"/>
              <a:pPr/>
              <a:t>12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359306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1597820"/>
            <a:ext cx="58293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2914650"/>
            <a:ext cx="48006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210706-6B28-448A-8E2A-3B3D6D3FF261}" type="datetimeFigureOut">
              <a:rPr lang="ru-RU"/>
              <a:pPr>
                <a:defRPr/>
              </a:pPr>
              <a:t>31.10.2017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B78298-7CDE-49DA-81E7-5A221741F8C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214296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A94B94-B664-410D-B31C-56278B2602EA}" type="datetimeFigureOut">
              <a:rPr lang="ru-RU"/>
              <a:pPr>
                <a:defRPr/>
              </a:pPr>
              <a:t>31.10.2017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F596F8-79AC-4E7E-9951-EB3949DCE14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32989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154781"/>
            <a:ext cx="154305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154781"/>
            <a:ext cx="451485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60B31D-1DE8-4AD6-82E4-1EB828FF431A}" type="datetimeFigureOut">
              <a:rPr lang="ru-RU"/>
              <a:pPr>
                <a:defRPr/>
              </a:pPr>
              <a:t>31.10.2017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22BE88-DE12-46DB-985A-A4A895E6297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981289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7D8D3-E4F4-4A18-AF5A-2787F9946695}" type="datetimeFigureOut">
              <a:rPr lang="ru-RU"/>
              <a:pPr>
                <a:defRPr/>
              </a:pPr>
              <a:t>31.10.2017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FB9CF9-5016-47DA-B1DE-8D9F4E08553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575696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3305176"/>
            <a:ext cx="58293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2180035"/>
            <a:ext cx="58293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383858-419E-4FCD-900F-268BC58216FF}" type="datetimeFigureOut">
              <a:rPr lang="ru-RU"/>
              <a:pPr>
                <a:defRPr/>
              </a:pPr>
              <a:t>31.10.2017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5B81DD-E5E5-479C-A0BC-A160FF887E4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16287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42900" y="900113"/>
            <a:ext cx="302895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900113"/>
            <a:ext cx="302895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46BDA6-1C65-4B64-A535-7E5A02F21468}" type="datetimeFigureOut">
              <a:rPr lang="ru-RU"/>
              <a:pPr>
                <a:defRPr/>
              </a:pPr>
              <a:t>31.10.2017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ACB67D-3C0F-49C5-B05D-A331488E592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673672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205979"/>
            <a:ext cx="61722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1151335"/>
            <a:ext cx="3030141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2900" y="1631156"/>
            <a:ext cx="3030141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70" y="1151335"/>
            <a:ext cx="3031331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3483770" y="1631156"/>
            <a:ext cx="3031331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5BA719-4CDE-4734-9346-86395BCBB042}" type="datetimeFigureOut">
              <a:rPr lang="ru-RU"/>
              <a:pPr>
                <a:defRPr/>
              </a:pPr>
              <a:t>31.10.2017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E4F128-F97F-44DB-B2DD-5278B9CE3E0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965536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86BDE2-EF59-4B45-984F-5D326ED2F792}" type="datetimeFigureOut">
              <a:rPr lang="ru-RU"/>
              <a:pPr>
                <a:defRPr/>
              </a:pPr>
              <a:t>31.10.2017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483BBC-816F-44BF-ADEA-22F582E9201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322064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B380FD-68E7-41A4-A494-902486B8A297}" type="datetimeFigureOut">
              <a:rPr lang="ru-RU"/>
              <a:pPr>
                <a:defRPr/>
              </a:pPr>
              <a:t>31.10.2017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E61945-0895-49E6-81FF-270F287778C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724939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1" y="204787"/>
            <a:ext cx="2256235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81287" y="204789"/>
            <a:ext cx="3833813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1" y="1076327"/>
            <a:ext cx="2256235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3B40F3-6358-4894-A8A2-11320915FD3F}" type="datetimeFigureOut">
              <a:rPr lang="ru-RU"/>
              <a:pPr>
                <a:defRPr/>
              </a:pPr>
              <a:t>31.10.2017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F6890C-702B-4D40-B6CB-5787CAE8D31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729002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3600450"/>
            <a:ext cx="41148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459581"/>
            <a:ext cx="41148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4025504"/>
            <a:ext cx="41148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3C4690-5EE0-4621-AA96-ED66FD4B4A5A}" type="datetimeFigureOut">
              <a:rPr lang="ru-RU"/>
              <a:pPr>
                <a:defRPr/>
              </a:pPr>
              <a:t>31.10.2017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412FB6-6F22-448B-9CE4-C0DDC68497F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69663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342900" y="206375"/>
            <a:ext cx="61722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342900" y="1200150"/>
            <a:ext cx="61722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4767263"/>
            <a:ext cx="16002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CCD27EF-BE70-43F4-8436-11E104F810EE}" type="datetimeFigureOut">
              <a:rPr lang="ru-RU"/>
              <a:pPr>
                <a:defRPr/>
              </a:pPr>
              <a:t>31.10.2017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4767263"/>
            <a:ext cx="21717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4767263"/>
            <a:ext cx="16002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C46A82AB-6FBC-4CD9-A2EA-521A2F73F652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9.jpeg"/><Relationship Id="rId3" Type="http://schemas.openxmlformats.org/officeDocument/2006/relationships/image" Target="../media/image32.png"/><Relationship Id="rId7" Type="http://schemas.openxmlformats.org/officeDocument/2006/relationships/image" Target="../media/image33.jpeg"/><Relationship Id="rId12" Type="http://schemas.openxmlformats.org/officeDocument/2006/relationships/image" Target="../media/image38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1.png"/><Relationship Id="rId11" Type="http://schemas.openxmlformats.org/officeDocument/2006/relationships/image" Target="../media/image37.jpeg"/><Relationship Id="rId5" Type="http://schemas.openxmlformats.org/officeDocument/2006/relationships/oleObject" Target="../embeddings/_____Microsoft_Excel_97-20035.xls"/><Relationship Id="rId10" Type="http://schemas.openxmlformats.org/officeDocument/2006/relationships/image" Target="../media/image36.jpeg"/><Relationship Id="rId4" Type="http://schemas.openxmlformats.org/officeDocument/2006/relationships/oleObject" Target="../embeddings/oleObject5.bin"/><Relationship Id="rId9" Type="http://schemas.openxmlformats.org/officeDocument/2006/relationships/image" Target="../media/image3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7" Type="http://schemas.openxmlformats.org/officeDocument/2006/relationships/image" Target="../media/image4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7" Type="http://schemas.openxmlformats.org/officeDocument/2006/relationships/image" Target="../media/image54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jpeg"/><Relationship Id="rId3" Type="http://schemas.openxmlformats.org/officeDocument/2006/relationships/image" Target="../media/image56.jpeg"/><Relationship Id="rId7" Type="http://schemas.openxmlformats.org/officeDocument/2006/relationships/image" Target="../media/image60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63.jpeg"/><Relationship Id="rId7" Type="http://schemas.openxmlformats.org/officeDocument/2006/relationships/image" Target="../media/image66.pn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1.jpeg"/><Relationship Id="rId5" Type="http://schemas.openxmlformats.org/officeDocument/2006/relationships/image" Target="../media/image70.png"/><Relationship Id="rId4" Type="http://schemas.openxmlformats.org/officeDocument/2006/relationships/image" Target="../media/image6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0.jpeg"/><Relationship Id="rId4" Type="http://schemas.openxmlformats.org/officeDocument/2006/relationships/image" Target="../media/image7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chart" Target="../charts/chart1.xml"/><Relationship Id="rId5" Type="http://schemas.openxmlformats.org/officeDocument/2006/relationships/image" Target="../media/image10.png"/><Relationship Id="rId4" Type="http://schemas.openxmlformats.org/officeDocument/2006/relationships/oleObject" Target="../embeddings/_____Microsoft_Excel_97-20031.xls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Relationship Id="rId9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ligado.ru/pars_docs/refs/15/14520/14520_html_m276b39c4.jpg" TargetMode="External"/><Relationship Id="rId3" Type="http://schemas.openxmlformats.org/officeDocument/2006/relationships/image" Target="../media/image23.jpeg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hyperlink" Target="http://www.experimentanium.ru/museum/camp/summer/2-smena-matematikus/" TargetMode="External"/><Relationship Id="rId4" Type="http://schemas.openxmlformats.org/officeDocument/2006/relationships/image" Target="../media/image24.jpeg"/><Relationship Id="rId9" Type="http://schemas.openxmlformats.org/officeDocument/2006/relationships/image" Target="../media/image27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_____Microsoft_Excel_97-20033.xls"/><Relationship Id="rId3" Type="http://schemas.openxmlformats.org/officeDocument/2006/relationships/notesSlide" Target="../notesSlides/notesSlide5.xml"/><Relationship Id="rId7" Type="http://schemas.openxmlformats.org/officeDocument/2006/relationships/oleObject" Target="../embeddings/oleObject3.bin"/><Relationship Id="rId12" Type="http://schemas.openxmlformats.org/officeDocument/2006/relationships/image" Target="../media/image30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8.png"/><Relationship Id="rId11" Type="http://schemas.openxmlformats.org/officeDocument/2006/relationships/oleObject" Target="../embeddings/_____Microsoft_Excel_97-20034.xls"/><Relationship Id="rId5" Type="http://schemas.openxmlformats.org/officeDocument/2006/relationships/oleObject" Target="../embeddings/_____Microsoft_Excel_97-20032.xls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2.bin"/><Relationship Id="rId9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8"/>
          <p:cNvSpPr txBox="1">
            <a:spLocks noChangeArrowheads="1"/>
          </p:cNvSpPr>
          <p:nvPr/>
        </p:nvSpPr>
        <p:spPr bwMode="auto">
          <a:xfrm>
            <a:off x="512763" y="4618038"/>
            <a:ext cx="5886450" cy="368300"/>
          </a:xfrm>
          <a:prstGeom prst="rect">
            <a:avLst/>
          </a:prstGeom>
          <a:solidFill>
            <a:srgbClr val="FFFFFF">
              <a:alpha val="6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solidFill>
                  <a:srgbClr val="000000"/>
                </a:solidFill>
              </a:rPr>
              <a:t>Пермь, 2017</a:t>
            </a:r>
          </a:p>
        </p:txBody>
      </p:sp>
      <p:sp>
        <p:nvSpPr>
          <p:cNvPr id="3075" name="Заголовок 2"/>
          <p:cNvSpPr>
            <a:spLocks noGrp="1"/>
          </p:cNvSpPr>
          <p:nvPr>
            <p:ph type="ctrTitle"/>
          </p:nvPr>
        </p:nvSpPr>
        <p:spPr>
          <a:xfrm>
            <a:off x="512763" y="1069975"/>
            <a:ext cx="5886450" cy="1565275"/>
          </a:xfrm>
          <a:solidFill>
            <a:srgbClr val="FFFFFF">
              <a:alpha val="69803"/>
            </a:srgbClr>
          </a:solidFill>
        </p:spPr>
        <p:txBody>
          <a:bodyPr/>
          <a:lstStyle/>
          <a:p>
            <a:pPr eaLnBrk="1" hangingPunct="1"/>
            <a:r>
              <a:rPr lang="ru-RU" altLang="ru-RU" sz="3200" smtClean="0"/>
              <a:t>О мерах, принимаемых Правительством Пермского края по поддержке одаренных детей</a:t>
            </a:r>
          </a:p>
        </p:txBody>
      </p:sp>
      <p:sp>
        <p:nvSpPr>
          <p:cNvPr id="3076" name="Подзаголовок 3"/>
          <p:cNvSpPr>
            <a:spLocks noGrp="1"/>
          </p:cNvSpPr>
          <p:nvPr>
            <p:ph type="subTitle" idx="1"/>
          </p:nvPr>
        </p:nvSpPr>
        <p:spPr>
          <a:xfrm>
            <a:off x="448543" y="3435846"/>
            <a:ext cx="6066557" cy="864692"/>
          </a:xfrm>
          <a:solidFill>
            <a:srgbClr val="FFFFFF">
              <a:alpha val="69803"/>
            </a:srgbClr>
          </a:solidFill>
        </p:spPr>
        <p:txBody>
          <a:bodyPr/>
          <a:lstStyle/>
          <a:p>
            <a:pPr eaLnBrk="1" hangingPunct="1"/>
            <a:r>
              <a:rPr lang="ru-RU" altLang="ru-RU" sz="1400" dirty="0" smtClean="0">
                <a:solidFill>
                  <a:schemeClr val="tx1"/>
                </a:solidFill>
              </a:rPr>
              <a:t>Начальник управления дополнительного образования, воспитания и молодежной политики Министерства образования и науки Пермского края </a:t>
            </a:r>
          </a:p>
          <a:p>
            <a:pPr eaLnBrk="1" hangingPunct="1"/>
            <a:r>
              <a:rPr lang="ru-RU" altLang="ru-RU" sz="1800" dirty="0" smtClean="0">
                <a:solidFill>
                  <a:schemeClr val="tx1"/>
                </a:solidFill>
              </a:rPr>
              <a:t>Дмитрий Николаевич Жадаев</a:t>
            </a:r>
          </a:p>
        </p:txBody>
      </p:sp>
      <p:sp>
        <p:nvSpPr>
          <p:cNvPr id="3077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B09E767-9DE2-4FC7-B39E-BD136C9390D0}" type="slidenum">
              <a:rPr lang="ru-RU" altLang="ru-RU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</a:t>
            </a:fld>
            <a:endParaRPr lang="ru-RU" altLang="ru-RU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Прямоугольник 2"/>
          <p:cNvSpPr>
            <a:spLocks noChangeArrowheads="1"/>
          </p:cNvSpPr>
          <p:nvPr/>
        </p:nvSpPr>
        <p:spPr bwMode="auto">
          <a:xfrm>
            <a:off x="2815258" y="2903959"/>
            <a:ext cx="1693862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60338" indent="-160338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Wingdings" pitchFamily="2" charset="2"/>
              <a:buChar char="§"/>
            </a:pPr>
            <a:r>
              <a:rPr lang="ru-RU" altLang="ru-RU" sz="1000">
                <a:latin typeface="Arial" charset="0"/>
              </a:rPr>
              <a:t>Пермь</a:t>
            </a:r>
          </a:p>
          <a:p>
            <a:pPr eaLnBrk="1" hangingPunct="1">
              <a:spcBef>
                <a:spcPct val="0"/>
              </a:spcBef>
              <a:buFont typeface="Wingdings" pitchFamily="2" charset="2"/>
              <a:buChar char="§"/>
            </a:pPr>
            <a:r>
              <a:rPr lang="ru-RU" altLang="ru-RU" sz="1000">
                <a:latin typeface="Arial" charset="0"/>
              </a:rPr>
              <a:t>Березники</a:t>
            </a:r>
          </a:p>
          <a:p>
            <a:pPr eaLnBrk="1" hangingPunct="1">
              <a:spcBef>
                <a:spcPct val="0"/>
              </a:spcBef>
              <a:buFont typeface="Wingdings" pitchFamily="2" charset="2"/>
              <a:buChar char="§"/>
            </a:pPr>
            <a:r>
              <a:rPr lang="ru-RU" altLang="ru-RU" sz="1000">
                <a:latin typeface="Arial" charset="0"/>
              </a:rPr>
              <a:t>Лысьва</a:t>
            </a:r>
          </a:p>
          <a:p>
            <a:pPr eaLnBrk="1" hangingPunct="1">
              <a:spcBef>
                <a:spcPct val="0"/>
              </a:spcBef>
              <a:buFont typeface="Wingdings" pitchFamily="2" charset="2"/>
              <a:buChar char="§"/>
            </a:pPr>
            <a:r>
              <a:rPr lang="ru-RU" altLang="ru-RU" sz="1000">
                <a:latin typeface="Arial" charset="0"/>
              </a:rPr>
              <a:t>Соликамск</a:t>
            </a:r>
          </a:p>
          <a:p>
            <a:pPr eaLnBrk="1" hangingPunct="1">
              <a:spcBef>
                <a:spcPct val="0"/>
              </a:spcBef>
              <a:buFont typeface="Wingdings" pitchFamily="2" charset="2"/>
              <a:buChar char="§"/>
            </a:pPr>
            <a:r>
              <a:rPr lang="ru-RU" altLang="ru-RU" sz="1000">
                <a:latin typeface="Arial" charset="0"/>
              </a:rPr>
              <a:t>Пермский район</a:t>
            </a:r>
          </a:p>
          <a:p>
            <a:pPr eaLnBrk="1" hangingPunct="1">
              <a:spcBef>
                <a:spcPct val="0"/>
              </a:spcBef>
              <a:buFont typeface="Wingdings" pitchFamily="2" charset="2"/>
              <a:buChar char="§"/>
            </a:pPr>
            <a:r>
              <a:rPr lang="ru-RU" altLang="ru-RU" sz="1000">
                <a:latin typeface="Arial" charset="0"/>
              </a:rPr>
              <a:t>Верещагинский район</a:t>
            </a:r>
          </a:p>
          <a:p>
            <a:pPr eaLnBrk="1" hangingPunct="1">
              <a:spcBef>
                <a:spcPct val="0"/>
              </a:spcBef>
              <a:buFont typeface="Wingdings" pitchFamily="2" charset="2"/>
              <a:buChar char="§"/>
            </a:pPr>
            <a:r>
              <a:rPr lang="ru-RU" altLang="ru-RU" sz="1000">
                <a:latin typeface="Arial" charset="0"/>
              </a:rPr>
              <a:t>Краснокамский район</a:t>
            </a:r>
          </a:p>
          <a:p>
            <a:pPr eaLnBrk="1" hangingPunct="1">
              <a:spcBef>
                <a:spcPct val="0"/>
              </a:spcBef>
              <a:buFont typeface="Wingdings" pitchFamily="2" charset="2"/>
              <a:buChar char="§"/>
            </a:pPr>
            <a:r>
              <a:rPr lang="ru-RU" altLang="ru-RU" sz="1000">
                <a:latin typeface="Arial" charset="0"/>
              </a:rPr>
              <a:t>Чайковский район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908050" y="866775"/>
          <a:ext cx="2109788" cy="10429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0611"/>
                <a:gridCol w="1469177"/>
              </a:tblGrid>
              <a:tr h="208598">
                <a:tc gridSpan="2"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2016-2017 учебный год</a:t>
                      </a:r>
                      <a:endParaRPr lang="ru-RU" sz="1000" dirty="0"/>
                    </a:p>
                  </a:txBody>
                  <a:tcPr marL="51443" marR="51443" marT="25718" marB="25718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08598"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229 700 </a:t>
                      </a:r>
                      <a:endParaRPr lang="ru-RU" sz="1000" b="1" dirty="0"/>
                    </a:p>
                  </a:txBody>
                  <a:tcPr marL="51443" marR="51443" marT="25718" marB="25718"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школьный этап</a:t>
                      </a:r>
                      <a:endParaRPr lang="ru-RU" sz="1000" dirty="0"/>
                    </a:p>
                  </a:txBody>
                  <a:tcPr marL="51443" marR="51443" marT="25718" marB="25718"/>
                </a:tc>
              </a:tr>
              <a:tr h="208598"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32 093</a:t>
                      </a:r>
                      <a:endParaRPr lang="ru-RU" sz="1000" b="1" dirty="0"/>
                    </a:p>
                  </a:txBody>
                  <a:tcPr marL="51443" marR="51443" marT="25718" marB="25718"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муниципальный</a:t>
                      </a:r>
                      <a:r>
                        <a:rPr lang="ru-RU" sz="1000" baseline="0" dirty="0" smtClean="0"/>
                        <a:t> этап</a:t>
                      </a:r>
                      <a:endParaRPr lang="ru-RU" sz="1000" dirty="0"/>
                    </a:p>
                  </a:txBody>
                  <a:tcPr marL="51443" marR="51443" marT="25718" marB="25718"/>
                </a:tc>
              </a:tr>
              <a:tr h="208598"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1 188</a:t>
                      </a:r>
                      <a:endParaRPr lang="ru-RU" sz="1000" b="1" dirty="0"/>
                    </a:p>
                  </a:txBody>
                  <a:tcPr marL="51443" marR="51443" marT="25718" marB="25718"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региональный этап</a:t>
                      </a:r>
                      <a:endParaRPr lang="ru-RU" sz="1000" dirty="0"/>
                    </a:p>
                  </a:txBody>
                  <a:tcPr marL="51443" marR="51443" marT="25718" marB="25718"/>
                </a:tc>
              </a:tr>
              <a:tr h="208598"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/>
                        <a:t>61</a:t>
                      </a:r>
                      <a:endParaRPr lang="ru-RU" sz="1000" b="1" dirty="0"/>
                    </a:p>
                  </a:txBody>
                  <a:tcPr marL="51443" marR="51443" marT="25718" marB="25718"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заключительный этап</a:t>
                      </a:r>
                      <a:endParaRPr lang="ru-RU" sz="1000" dirty="0"/>
                    </a:p>
                  </a:txBody>
                  <a:tcPr marL="51443" marR="51443" marT="25718" marB="25718"/>
                </a:tc>
              </a:tr>
            </a:tbl>
          </a:graphicData>
        </a:graphic>
      </p:graphicFrame>
      <p:pic>
        <p:nvPicPr>
          <p:cNvPr id="18454" name="Picture 2" descr="http://nsportal.ru/sites/default/files/1_0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1058863"/>
            <a:ext cx="633413" cy="66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8455" name="Группа 8"/>
          <p:cNvGrpSpPr>
            <a:grpSpLocks/>
          </p:cNvGrpSpPr>
          <p:nvPr/>
        </p:nvGrpSpPr>
        <p:grpSpPr bwMode="auto">
          <a:xfrm>
            <a:off x="280020" y="2216572"/>
            <a:ext cx="2524125" cy="1989137"/>
            <a:chOff x="343870" y="3449976"/>
            <a:chExt cx="3510866" cy="2968076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399073" y="3449976"/>
              <a:ext cx="3455663" cy="81012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hangingPunct="1">
                <a:defRPr/>
              </a:pPr>
              <a:r>
                <a:rPr lang="ru-RU" sz="788" b="1" dirty="0">
                  <a:latin typeface="+mj-lt"/>
                  <a:cs typeface="Arial" panose="020B0604020202020204" pitchFamily="34" charset="0"/>
                </a:rPr>
                <a:t>Эффективность участия Пермского края</a:t>
              </a:r>
              <a:br>
                <a:rPr lang="ru-RU" sz="788" b="1" dirty="0">
                  <a:latin typeface="+mj-lt"/>
                  <a:cs typeface="Arial" panose="020B0604020202020204" pitchFamily="34" charset="0"/>
                </a:rPr>
              </a:br>
              <a:r>
                <a:rPr lang="ru-RU" sz="788" b="1" dirty="0">
                  <a:latin typeface="+mj-lt"/>
                  <a:cs typeface="Arial" panose="020B0604020202020204" pitchFamily="34" charset="0"/>
                </a:rPr>
                <a:t>в заключительном этапе олимпиады </a:t>
              </a:r>
            </a:p>
          </p:txBody>
        </p:sp>
        <p:graphicFrame>
          <p:nvGraphicFramePr>
            <p:cNvPr id="18471" name="Диаграмма 7"/>
            <p:cNvGraphicFramePr>
              <a:graphicFrameLocks/>
            </p:cNvGraphicFramePr>
            <p:nvPr/>
          </p:nvGraphicFramePr>
          <p:xfrm>
            <a:off x="273189" y="3893563"/>
            <a:ext cx="3652229" cy="260027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481" name="Диаграмма" r:id="rId5" imgW="2627604" imgH="1749704" progId="Excel.Chart.8">
                    <p:embed/>
                  </p:oleObj>
                </mc:Choice>
                <mc:Fallback>
                  <p:oleObj name="Диаграмма" r:id="rId5" imgW="2627604" imgH="1749704" progId="Excel.Chart.8">
                    <p:embed/>
                    <p:pic>
                      <p:nvPicPr>
                        <p:cNvPr id="0" name="Диаграмма 7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3189" y="3893563"/>
                          <a:ext cx="3652229" cy="260027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8456" name="Группа 11"/>
          <p:cNvGrpSpPr>
            <a:grpSpLocks/>
          </p:cNvGrpSpPr>
          <p:nvPr/>
        </p:nvGrpSpPr>
        <p:grpSpPr bwMode="auto">
          <a:xfrm>
            <a:off x="2896220" y="2402309"/>
            <a:ext cx="1612900" cy="582613"/>
            <a:chOff x="6175336" y="3511531"/>
            <a:chExt cx="2701246" cy="1035688"/>
          </a:xfrm>
        </p:grpSpPr>
        <p:sp>
          <p:nvSpPr>
            <p:cNvPr id="18467" name="Прямоугольник 9"/>
            <p:cNvSpPr>
              <a:spLocks noChangeArrowheads="1"/>
            </p:cNvSpPr>
            <p:nvPr/>
          </p:nvSpPr>
          <p:spPr bwMode="auto">
            <a:xfrm>
              <a:off x="7270627" y="3562336"/>
              <a:ext cx="1605955" cy="9848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00">
                  <a:solidFill>
                    <a:srgbClr val="000000"/>
                  </a:solidFill>
                  <a:latin typeface="Arial" charset="0"/>
                </a:rPr>
                <a:t>победителей 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00">
                  <a:solidFill>
                    <a:srgbClr val="000000"/>
                  </a:solidFill>
                  <a:latin typeface="Arial" charset="0"/>
                </a:rPr>
                <a:t>и призеров: </a:t>
              </a: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6582119" y="3511531"/>
              <a:ext cx="954475" cy="84096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hangingPunct="1">
                <a:defRPr/>
              </a:pPr>
              <a:r>
                <a:rPr lang="ru-RU" sz="2475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27</a:t>
              </a:r>
              <a:endParaRPr lang="ru-RU" sz="1350" dirty="0">
                <a:cs typeface="Arial" panose="020B0604020202020204" pitchFamily="34" charset="0"/>
              </a:endParaRPr>
            </a:p>
          </p:txBody>
        </p:sp>
        <p:pic>
          <p:nvPicPr>
            <p:cNvPr id="2052" name="Picture 4" descr="https://image.freepik.com/free-icon/no-translate-detected_318-58737.jpg"/>
            <p:cNvPicPr>
              <a:picLocks noChangeAspect="1" noChangeArrowheads="1"/>
            </p:cNvPicPr>
            <p:nvPr/>
          </p:nvPicPr>
          <p:blipFill rotWithShape="1">
            <a:blip r:embed="rId7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444" r="13596"/>
            <a:stretch/>
          </p:blipFill>
          <p:spPr bwMode="auto">
            <a:xfrm>
              <a:off x="6175336" y="3616360"/>
              <a:ext cx="387347" cy="5382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8457" name="Picture 6" descr="&amp;Vcy;&amp;scy;&amp;iecy;&amp;rcy;&amp;ocy;&amp;scy;&amp;scy;&amp;icy;&amp;jcy;&amp;scy;&amp;kcy;&amp;acy;&amp;yacy; &amp;ocy;&amp;lcy;&amp;icy;&amp;mcy;&amp;pcy;&amp;icy;&amp;acy;&amp;dcy;&amp;acy; &amp;pcy;&amp;ocy; &amp;ocy;&amp;bcy;&amp;shchcy;&amp;iecy;&amp;scy;&amp;tcy;&amp;vcy;&amp;ocy;&amp;zcy;&amp;ncy;&amp;acy;&amp;ncy;&amp;icy;&amp;yucy; 201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4413" y="754063"/>
            <a:ext cx="2901950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8" descr="http://experiencecanoekayak.com/wp-content/uploads/2016/06/group-768x768.jpg"/>
          <p:cNvPicPr>
            <a:picLocks noChangeAspect="1" noChangeArrowheads="1"/>
          </p:cNvPicPr>
          <p:nvPr/>
        </p:nvPicPr>
        <p:blipFill>
          <a:blip r:embed="rId9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7835" y="1571082"/>
            <a:ext cx="362250" cy="362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459" name="Прямоугольник 16"/>
          <p:cNvSpPr>
            <a:spLocks noChangeArrowheads="1"/>
          </p:cNvSpPr>
          <p:nvPr/>
        </p:nvSpPr>
        <p:spPr bwMode="auto">
          <a:xfrm>
            <a:off x="3554413" y="1587500"/>
            <a:ext cx="7937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900">
                <a:latin typeface="Arial" charset="0"/>
              </a:rPr>
              <a:t>357 участников</a:t>
            </a:r>
          </a:p>
        </p:txBody>
      </p:sp>
      <p:pic>
        <p:nvPicPr>
          <p:cNvPr id="2058" name="Picture 10" descr="http://page106805.bmbullet.ru/uploads/lp/ee82b1aafa965580b6ef3393f2dd1972_2.jpg"/>
          <p:cNvPicPr>
            <a:picLocks noChangeAspect="1" noChangeArrowheads="1"/>
          </p:cNvPicPr>
          <p:nvPr/>
        </p:nvPicPr>
        <p:blipFill rotWithShape="1">
          <a:blip r:embed="rId10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1" b="19815"/>
          <a:stretch/>
        </p:blipFill>
        <p:spPr bwMode="auto">
          <a:xfrm>
            <a:off x="4300715" y="1554425"/>
            <a:ext cx="557280" cy="335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461" name="Прямоугольник 18"/>
          <p:cNvSpPr>
            <a:spLocks noChangeArrowheads="1"/>
          </p:cNvSpPr>
          <p:nvPr/>
        </p:nvSpPr>
        <p:spPr bwMode="auto">
          <a:xfrm>
            <a:off x="4821238" y="1579563"/>
            <a:ext cx="7397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900">
                <a:latin typeface="Arial" charset="0"/>
              </a:rPr>
              <a:t>58 субъектов</a:t>
            </a:r>
          </a:p>
        </p:txBody>
      </p:sp>
      <p:pic>
        <p:nvPicPr>
          <p:cNvPr id="2060" name="Picture 12" descr="http://www.anozit.ru/uploads/news/123.png"/>
          <p:cNvPicPr>
            <a:picLocks noChangeAspect="1" noChangeArrowheads="1"/>
          </p:cNvPicPr>
          <p:nvPr/>
        </p:nvPicPr>
        <p:blipFill>
          <a:blip r:embed="rId11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8196" y="1554425"/>
            <a:ext cx="343143" cy="343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5811838" y="1587500"/>
            <a:ext cx="963612" cy="4730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109  </a:t>
            </a:r>
            <a:r>
              <a:rPr lang="ru-RU" sz="788" dirty="0">
                <a:latin typeface="Arial" panose="020B0604020202020204" pitchFamily="34" charset="0"/>
                <a:cs typeface="Arial" panose="020B0604020202020204" pitchFamily="34" charset="0"/>
              </a:rPr>
              <a:t>победителей и призеров</a:t>
            </a:r>
          </a:p>
        </p:txBody>
      </p:sp>
      <p:pic>
        <p:nvPicPr>
          <p:cNvPr id="18464" name="Picture 4" descr=" 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5363" y="3611563"/>
            <a:ext cx="18097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65" name="Picture 6" descr=" 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74" r="15871"/>
          <a:stretch>
            <a:fillRect/>
          </a:stretch>
        </p:blipFill>
        <p:spPr bwMode="auto">
          <a:xfrm>
            <a:off x="4805363" y="2165350"/>
            <a:ext cx="1809750" cy="124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66" name="Заголовок 1"/>
          <p:cNvSpPr txBox="1">
            <a:spLocks/>
          </p:cNvSpPr>
          <p:nvPr/>
        </p:nvSpPr>
        <p:spPr bwMode="auto">
          <a:xfrm>
            <a:off x="342900" y="123825"/>
            <a:ext cx="6172200" cy="34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/>
              <a:t>Олимпиадное движение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08194" y="4364216"/>
            <a:ext cx="43490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FF0000"/>
                </a:solidFill>
              </a:rPr>
              <a:t>По итогам 2016 г. Пермский край в «золотой дюжине» субъектов РФ по результативности участия школьников </a:t>
            </a:r>
          </a:p>
          <a:p>
            <a:pPr algn="ctr"/>
            <a:r>
              <a:rPr lang="ru-RU" sz="1200" b="1" dirty="0" smtClean="0">
                <a:solidFill>
                  <a:srgbClr val="FF0000"/>
                </a:solidFill>
              </a:rPr>
              <a:t>во всероссийской олимпиаде школьников</a:t>
            </a:r>
            <a:endParaRPr lang="ru-RU" sz="1200" b="1" dirty="0">
              <a:solidFill>
                <a:srgbClr val="FF0000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80975" y="4331707"/>
            <a:ext cx="3561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rgbClr val="FF0000"/>
                </a:solidFill>
                <a:latin typeface="Arial Black" panose="020B0A04020102020204" pitchFamily="34" charset="0"/>
              </a:rPr>
              <a:t>!</a:t>
            </a:r>
            <a:endParaRPr lang="ru-RU" sz="40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260350" y="50800"/>
            <a:ext cx="6408738" cy="792163"/>
          </a:xfrm>
        </p:spPr>
        <p:txBody>
          <a:bodyPr/>
          <a:lstStyle/>
          <a:p>
            <a:pPr eaLnBrk="1" hangingPunct="1"/>
            <a:r>
              <a:rPr lang="ru-RU" altLang="ru-RU" sz="2400" smtClean="0"/>
              <a:t>Инвестиции пермских производственных компаний в поддержку одаренных детей </a:t>
            </a:r>
            <a:br>
              <a:rPr lang="ru-RU" altLang="ru-RU" sz="2400" smtClean="0"/>
            </a:br>
            <a:r>
              <a:rPr lang="ru-RU" altLang="ru-RU" sz="1200" smtClean="0"/>
              <a:t>(на примере Пермской научно-производственной приборостроительной компании (ПНППК)</a:t>
            </a:r>
            <a:endParaRPr lang="ru-RU" altLang="ru-RU" sz="1800" smtClean="0"/>
          </a:p>
        </p:txBody>
      </p:sp>
      <p:grpSp>
        <p:nvGrpSpPr>
          <p:cNvPr id="19459" name="Группа 5"/>
          <p:cNvGrpSpPr>
            <a:grpSpLocks/>
          </p:cNvGrpSpPr>
          <p:nvPr/>
        </p:nvGrpSpPr>
        <p:grpSpPr bwMode="auto">
          <a:xfrm>
            <a:off x="874713" y="987425"/>
            <a:ext cx="5180012" cy="4033838"/>
            <a:chOff x="323528" y="1440023"/>
            <a:chExt cx="6906163" cy="5378289"/>
          </a:xfrm>
        </p:grpSpPr>
        <p:pic>
          <p:nvPicPr>
            <p:cNvPr id="19460" name="Рисунок 3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528" y="4364722"/>
              <a:ext cx="3421824" cy="23766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61" name="Picture 2" descr="&amp;Ocy;&amp;tcy;&amp;kcy;&amp;rcy;&amp;ycy;&amp;tcy;&amp;icy;&amp;iecy; &amp;pcy;&amp;acy;&amp;rcy;&amp;kcy;&amp;acy; 29.04.201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51921" y="1440023"/>
              <a:ext cx="3377770" cy="2800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62" name="Рисунок 1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529" y="1440023"/>
              <a:ext cx="3421824" cy="27890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63" name="Рисунок 1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51920" y="4364722"/>
              <a:ext cx="3377771" cy="23766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Прямоугольник 1"/>
            <p:cNvSpPr/>
            <p:nvPr/>
          </p:nvSpPr>
          <p:spPr>
            <a:xfrm>
              <a:off x="323528" y="3899516"/>
              <a:ext cx="3422392" cy="416971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txBody>
            <a:bodyPr>
              <a:spAutoFit/>
            </a:bodyPr>
            <a:lstStyle/>
            <a:p>
              <a:pPr algn="ctr" defTabSz="500063" eaLnBrk="1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b="1" dirty="0">
                  <a:cs typeface="Arial" panose="020B0604020202020204" pitchFamily="34" charset="0"/>
                </a:rPr>
                <a:t>Академия робототехники</a:t>
              </a:r>
            </a:p>
          </p:txBody>
        </p:sp>
        <p:sp>
          <p:nvSpPr>
            <p:cNvPr id="3" name="Прямоугольник 2"/>
            <p:cNvSpPr/>
            <p:nvPr/>
          </p:nvSpPr>
          <p:spPr>
            <a:xfrm>
              <a:off x="3851745" y="3899516"/>
              <a:ext cx="3377946" cy="38098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txBody>
            <a:bodyPr>
              <a:spAutoFit/>
            </a:bodyPr>
            <a:lstStyle/>
            <a:p>
              <a:pPr algn="ctr" defTabSz="466725" eaLnBrk="1" fontAlgn="auto" hangingPunct="1">
                <a:lnSpc>
                  <a:spcPct val="90000"/>
                </a:lnSpc>
                <a:spcBef>
                  <a:spcPts val="0"/>
                </a:spcBef>
                <a:spcAft>
                  <a:spcPct val="35000"/>
                </a:spcAft>
                <a:defRPr/>
              </a:pPr>
              <a:r>
                <a:rPr lang="ru-RU" sz="1400" b="1" dirty="0">
                  <a:cs typeface="Arial" panose="020B0604020202020204" pitchFamily="34" charset="0"/>
                </a:rPr>
                <a:t>Парк научных развлечений</a:t>
              </a:r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323528" y="6399225"/>
              <a:ext cx="3422392" cy="419087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txBody>
            <a:bodyPr>
              <a:spAutoFit/>
            </a:bodyPr>
            <a:lstStyle/>
            <a:p>
              <a:pPr algn="ctr" defTabSz="466725" eaLnBrk="1" fontAlgn="auto" hangingPunct="1">
                <a:lnSpc>
                  <a:spcPct val="90000"/>
                </a:lnSpc>
                <a:spcBef>
                  <a:spcPts val="0"/>
                </a:spcBef>
                <a:spcAft>
                  <a:spcPct val="35000"/>
                </a:spcAft>
                <a:defRPr/>
              </a:pPr>
              <a:r>
                <a:rPr lang="ru-RU" sz="1600" b="1" dirty="0">
                  <a:cs typeface="Arial" panose="020B0604020202020204" pitchFamily="34" charset="0"/>
                </a:rPr>
                <a:t>Школа </a:t>
              </a:r>
              <a:r>
                <a:rPr lang="ru-RU" sz="1600" b="1" dirty="0" err="1">
                  <a:cs typeface="Arial" panose="020B0604020202020204" pitchFamily="34" charset="0"/>
                </a:rPr>
                <a:t>фотоники</a:t>
              </a:r>
              <a:endParaRPr lang="ru-RU" sz="1600" b="1" dirty="0">
                <a:cs typeface="Arial" panose="020B0604020202020204" pitchFamily="34" charset="0"/>
              </a:endParaRPr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3851745" y="6399225"/>
              <a:ext cx="3377946" cy="419087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txBody>
            <a:bodyPr>
              <a:spAutoFit/>
            </a:bodyPr>
            <a:lstStyle/>
            <a:p>
              <a:pPr algn="ctr" defTabSz="466725" eaLnBrk="1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b="1" dirty="0">
                  <a:cs typeface="Arial" panose="020B0604020202020204" pitchFamily="34" charset="0"/>
                </a:rPr>
                <a:t>Изобретательский блок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260350" y="50800"/>
            <a:ext cx="6408738" cy="936625"/>
          </a:xfrm>
        </p:spPr>
        <p:txBody>
          <a:bodyPr/>
          <a:lstStyle/>
          <a:p>
            <a:pPr eaLnBrk="1" hangingPunct="1"/>
            <a:r>
              <a:rPr lang="ru-RU" altLang="ru-RU" sz="2400" smtClean="0"/>
              <a:t>Инвестиции пермских производственных компаний в поддержку одаренных детей </a:t>
            </a:r>
            <a:br>
              <a:rPr lang="ru-RU" altLang="ru-RU" sz="2400" smtClean="0"/>
            </a:br>
            <a:r>
              <a:rPr lang="ru-RU" altLang="ru-RU" sz="1200" smtClean="0"/>
              <a:t>(на примере ОАО «Метафракс» и ПАО «Протон-ПМ»)</a:t>
            </a:r>
            <a:endParaRPr lang="ru-RU" altLang="ru-RU" sz="1800" smtClean="0"/>
          </a:p>
        </p:txBody>
      </p:sp>
      <p:sp>
        <p:nvSpPr>
          <p:cNvPr id="12" name="Подзаголовок 2"/>
          <p:cNvSpPr txBox="1">
            <a:spLocks/>
          </p:cNvSpPr>
          <p:nvPr/>
        </p:nvSpPr>
        <p:spPr bwMode="auto">
          <a:xfrm>
            <a:off x="115888" y="1879600"/>
            <a:ext cx="3168650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 fontScale="62500" lnSpcReduction="20000"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spcBef>
                <a:spcPts val="0"/>
              </a:spcBef>
              <a:defRPr/>
            </a:pPr>
            <a:r>
              <a:rPr lang="ru-RU" sz="2000" dirty="0" smtClean="0"/>
              <a:t>Стипендия за успехи в учебе - два раза в год</a:t>
            </a:r>
          </a:p>
          <a:p>
            <a:pPr eaLnBrk="1" hangingPunct="1">
              <a:spcBef>
                <a:spcPts val="0"/>
              </a:spcBef>
              <a:defRPr/>
            </a:pPr>
            <a:r>
              <a:rPr lang="ru-RU" sz="2000" dirty="0" smtClean="0"/>
              <a:t>Премия за высокие результаты в интеллекте, в творчестве, спорте  - один раз в год</a:t>
            </a: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  <a:defRPr/>
            </a:pPr>
            <a:endParaRPr lang="ru-RU" sz="1400" i="1" dirty="0" smtClean="0"/>
          </a:p>
          <a:p>
            <a:pPr marL="0" indent="0" algn="ctr" eaLnBrk="1" hangingPunct="1"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ru-RU" sz="2000" i="1" dirty="0" smtClean="0"/>
              <a:t>Ежегодно награждается более 60 лучших учащихся </a:t>
            </a:r>
            <a:r>
              <a:rPr lang="ru-RU" sz="2000" i="1" dirty="0" err="1" smtClean="0"/>
              <a:t>Губахи</a:t>
            </a:r>
            <a:endParaRPr lang="ru-RU" sz="1050" i="1" dirty="0" smtClean="0"/>
          </a:p>
        </p:txBody>
      </p:sp>
      <p:pic>
        <p:nvPicPr>
          <p:cNvPr id="21508" name="Picture 2" descr="http://bbgl.ru/upload/companies/Metafrak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1179513"/>
            <a:ext cx="2071687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Подзаголовок 2"/>
          <p:cNvSpPr txBox="1">
            <a:spLocks/>
          </p:cNvSpPr>
          <p:nvPr/>
        </p:nvSpPr>
        <p:spPr bwMode="auto">
          <a:xfrm>
            <a:off x="3500438" y="1879600"/>
            <a:ext cx="3168650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 fontScale="62500" lnSpcReduction="20000"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spcBef>
                <a:spcPts val="0"/>
              </a:spcBef>
              <a:defRPr/>
            </a:pPr>
            <a:r>
              <a:rPr lang="ru-RU" sz="2100" dirty="0" smtClean="0"/>
              <a:t>Получение высшего образования по целевому набору на профильных факультетах ПНИПУ (не менее 20 учащихся ежегодно)</a:t>
            </a:r>
          </a:p>
          <a:p>
            <a:pPr eaLnBrk="1" hangingPunct="1">
              <a:spcBef>
                <a:spcPts val="0"/>
              </a:spcBef>
              <a:defRPr/>
            </a:pPr>
            <a:r>
              <a:rPr lang="ru-RU" sz="2100" dirty="0" smtClean="0"/>
              <a:t>Проведение краевой инженерно-технической олимпиады для школьников (принимают участие не менее 350 учащихся ежегодно)</a:t>
            </a: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  <a:defRPr/>
            </a:pPr>
            <a:endParaRPr lang="ru-RU" sz="2100" dirty="0" smtClean="0"/>
          </a:p>
        </p:txBody>
      </p:sp>
      <p:pic>
        <p:nvPicPr>
          <p:cNvPr id="21510" name="Picture 4" descr="http://deloros-perm.ru/wp-content/uploads/2014/02/Proton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1525" y="1131888"/>
            <a:ext cx="1247775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Рисунок 10"/>
          <p:cNvPicPr>
            <a:picLocks noChangeAspect="1" noChangeArrowheads="1"/>
          </p:cNvPicPr>
          <p:nvPr/>
        </p:nvPicPr>
        <p:blipFill rotWithShape="1">
          <a:blip r:embed="rId5"/>
          <a:srcRect l="66495" t="59007" r="23009" b="27309"/>
          <a:stretch/>
        </p:blipFill>
        <p:spPr bwMode="auto">
          <a:xfrm>
            <a:off x="4503738" y="3384550"/>
            <a:ext cx="1916112" cy="14208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2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88"/>
          <a:stretch>
            <a:fillRect/>
          </a:stretch>
        </p:blipFill>
        <p:spPr bwMode="auto">
          <a:xfrm>
            <a:off x="404813" y="3384550"/>
            <a:ext cx="1916112" cy="1420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40" descr="C:\Users\makrasnyh\Desktop\слайды педсовет\129_техношкола\image61844632.jpg"/>
          <p:cNvPicPr>
            <a:picLocks noChangeAspect="1" noChangeArrowheads="1"/>
          </p:cNvPicPr>
          <p:nvPr/>
        </p:nvPicPr>
        <p:blipFill rotWithShape="1">
          <a:blip r:embed="rId7"/>
          <a:srcRect l="19364" r="6650"/>
          <a:stretch/>
        </p:blipFill>
        <p:spPr bwMode="auto">
          <a:xfrm>
            <a:off x="2708275" y="3384550"/>
            <a:ext cx="1409700" cy="14208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4"/>
          <p:cNvSpPr txBox="1">
            <a:spLocks/>
          </p:cNvSpPr>
          <p:nvPr/>
        </p:nvSpPr>
        <p:spPr bwMode="auto">
          <a:xfrm>
            <a:off x="73025" y="133350"/>
            <a:ext cx="6708775" cy="45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sz="2000" dirty="0">
                <a:latin typeface="+mj-lt"/>
              </a:rPr>
              <a:t>Пермский край – территория талантливой молодежи</a:t>
            </a:r>
          </a:p>
        </p:txBody>
      </p:sp>
      <p:sp>
        <p:nvSpPr>
          <p:cNvPr id="23555" name="Прямоугольник 4"/>
          <p:cNvSpPr>
            <a:spLocks noChangeArrowheads="1"/>
          </p:cNvSpPr>
          <p:nvPr/>
        </p:nvSpPr>
        <p:spPr bwMode="auto">
          <a:xfrm>
            <a:off x="4267200" y="2124075"/>
            <a:ext cx="1944688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000" b="1">
                <a:solidFill>
                  <a:srgbClr val="000000"/>
                </a:solidFill>
              </a:rPr>
              <a:t>2 место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000">
                <a:solidFill>
                  <a:srgbClr val="000000"/>
                </a:solidFill>
              </a:rPr>
              <a:t>Первенство России по авиационным моделям</a:t>
            </a:r>
            <a:endParaRPr lang="ru-RU" altLang="ru-RU" sz="1000"/>
          </a:p>
        </p:txBody>
      </p:sp>
      <p:pic>
        <p:nvPicPr>
          <p:cNvPr id="23556" name="Picture 8" descr="http://minobr.permkrai.ru/upload/resize_cache/iblock/30f/600_1000_1/image6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11" t="35025" r="10515"/>
          <a:stretch>
            <a:fillRect/>
          </a:stretch>
        </p:blipFill>
        <p:spPr bwMode="auto">
          <a:xfrm>
            <a:off x="4149725" y="2787650"/>
            <a:ext cx="2303463" cy="146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4149725" y="4329113"/>
            <a:ext cx="2303463" cy="5762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1050" b="1" dirty="0">
                <a:cs typeface="Arial" panose="020B0604020202020204" pitchFamily="34" charset="0"/>
              </a:rPr>
              <a:t>2 и 3 места </a:t>
            </a:r>
          </a:p>
          <a:p>
            <a:pPr algn="ctr" eaLnBrk="1" hangingPunct="1">
              <a:defRPr/>
            </a:pPr>
            <a:r>
              <a:rPr lang="ru-RU" sz="1050" dirty="0">
                <a:cs typeface="Arial" panose="020B0604020202020204" pitchFamily="34" charset="0"/>
              </a:rPr>
              <a:t>III Национального чемпионата </a:t>
            </a:r>
          </a:p>
          <a:p>
            <a:pPr algn="ctr" eaLnBrk="1" hangingPunct="1">
              <a:defRPr/>
            </a:pPr>
            <a:r>
              <a:rPr lang="ru-RU" sz="1050" dirty="0" err="1">
                <a:cs typeface="Arial" panose="020B0604020202020204" pitchFamily="34" charset="0"/>
              </a:rPr>
              <a:t>Junior</a:t>
            </a:r>
            <a:r>
              <a:rPr lang="ru-RU" sz="1050" dirty="0">
                <a:cs typeface="Arial" panose="020B0604020202020204" pitchFamily="34" charset="0"/>
              </a:rPr>
              <a:t> </a:t>
            </a:r>
            <a:r>
              <a:rPr lang="ru-RU" sz="1050" dirty="0" err="1">
                <a:cs typeface="Arial" panose="020B0604020202020204" pitchFamily="34" charset="0"/>
              </a:rPr>
              <a:t>Skills</a:t>
            </a:r>
            <a:endParaRPr lang="ru-RU" sz="1050" dirty="0">
              <a:cs typeface="Arial" panose="020B060402020202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14325" y="2100263"/>
            <a:ext cx="1558925" cy="6000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1200" b="1" dirty="0">
                <a:cs typeface="Arial" panose="020B0604020202020204" pitchFamily="34" charset="0"/>
              </a:rPr>
              <a:t>Золотая медаль</a:t>
            </a:r>
            <a:endParaRPr lang="ru-RU" sz="1200" dirty="0">
              <a:cs typeface="Arial" panose="020B0604020202020204" pitchFamily="34" charset="0"/>
            </a:endParaRPr>
          </a:p>
          <a:p>
            <a:pPr algn="ctr" eaLnBrk="1" hangingPunct="1">
              <a:defRPr/>
            </a:pPr>
            <a:r>
              <a:rPr lang="ru-RU" sz="1050" dirty="0">
                <a:cs typeface="Arial" panose="020B0604020202020204" pitchFamily="34" charset="0"/>
              </a:rPr>
              <a:t>XVIII Азиатская олимпиада по физике</a:t>
            </a:r>
          </a:p>
        </p:txBody>
      </p:sp>
      <p:pic>
        <p:nvPicPr>
          <p:cNvPr id="23559" name="Picture 2" descr="http://www.aviamodelist.ru/news_images/2005_05_22f2b_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658813"/>
            <a:ext cx="1944688" cy="1458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0" name="Picture 4" descr="http://s10.stc.all.kpcdn.net/share/i/4/1146083/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038" y="654050"/>
            <a:ext cx="1084262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1873250" y="2100263"/>
            <a:ext cx="1951038" cy="6000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1200" b="1" dirty="0">
                <a:cs typeface="Arial" panose="020B0604020202020204" pitchFamily="34" charset="0"/>
              </a:rPr>
              <a:t>Золотая медаль</a:t>
            </a:r>
            <a:endParaRPr lang="ru-RU" sz="1200" dirty="0">
              <a:cs typeface="Arial" panose="020B0604020202020204" pitchFamily="34" charset="0"/>
            </a:endParaRPr>
          </a:p>
          <a:p>
            <a:pPr algn="ctr" eaLnBrk="1" hangingPunct="1">
              <a:defRPr/>
            </a:pPr>
            <a:r>
              <a:rPr lang="ru-RU" sz="1050" dirty="0">
                <a:cs typeface="Arial" panose="020B0604020202020204" pitchFamily="34" charset="0"/>
              </a:rPr>
              <a:t>48-ая международная олимпиада по физике</a:t>
            </a:r>
          </a:p>
        </p:txBody>
      </p:sp>
      <p:pic>
        <p:nvPicPr>
          <p:cNvPr id="23562" name="Picture 6" descr="https://www.newsko.ru/media/3074780/vasiliy-yugov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04" r="13916"/>
          <a:stretch>
            <a:fillRect/>
          </a:stretch>
        </p:blipFill>
        <p:spPr bwMode="auto">
          <a:xfrm>
            <a:off x="2295525" y="654050"/>
            <a:ext cx="1196975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3" name="Picture 10" descr="https://simg.sputnik.ru/?key=3e59a4d27fde8733ec13947036e20f054af1e1de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08" r="39822"/>
          <a:stretch>
            <a:fillRect/>
          </a:stretch>
        </p:blipFill>
        <p:spPr bwMode="auto">
          <a:xfrm>
            <a:off x="471488" y="2787650"/>
            <a:ext cx="1166812" cy="146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Прямоугольник 25"/>
          <p:cNvSpPr/>
          <p:nvPr/>
        </p:nvSpPr>
        <p:spPr>
          <a:xfrm>
            <a:off x="319088" y="4329113"/>
            <a:ext cx="1455737" cy="7620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1200" b="1" dirty="0">
                <a:cs typeface="Arial" panose="020B0604020202020204" pitchFamily="34" charset="0"/>
              </a:rPr>
              <a:t>Бронзовая медаль</a:t>
            </a:r>
            <a:endParaRPr lang="ru-RU" sz="1200" dirty="0">
              <a:cs typeface="Arial" panose="020B0604020202020204" pitchFamily="34" charset="0"/>
            </a:endParaRPr>
          </a:p>
          <a:p>
            <a:pPr algn="ctr" eaLnBrk="1" hangingPunct="1">
              <a:defRPr/>
            </a:pPr>
            <a:r>
              <a:rPr lang="ru-RU" sz="1050" dirty="0">
                <a:cs typeface="Arial" panose="020B0604020202020204" pitchFamily="34" charset="0"/>
              </a:rPr>
              <a:t>14-ая международная олимпиада по географии</a:t>
            </a:r>
          </a:p>
        </p:txBody>
      </p:sp>
      <p:sp>
        <p:nvSpPr>
          <p:cNvPr id="23565" name="Прямоугольник 6"/>
          <p:cNvSpPr>
            <a:spLocks noChangeArrowheads="1"/>
          </p:cNvSpPr>
          <p:nvPr/>
        </p:nvSpPr>
        <p:spPr bwMode="auto">
          <a:xfrm>
            <a:off x="2090738" y="4329113"/>
            <a:ext cx="1736725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>
                <a:cs typeface="Times New Roman" pitchFamily="18" charset="0"/>
              </a:rPr>
              <a:t>2 место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000">
                <a:cs typeface="Times New Roman" pitchFamily="18" charset="0"/>
              </a:rPr>
              <a:t>XI Всероссийская олимпиада по геологии</a:t>
            </a:r>
            <a:endParaRPr lang="ru-RU" altLang="ru-RU" sz="1000"/>
          </a:p>
        </p:txBody>
      </p:sp>
      <p:pic>
        <p:nvPicPr>
          <p:cNvPr id="23566" name="Picture 12" descr="http://licey2.ru/images/neftyanik2015/large_2a9dc261-1e6d-4ff9-9f38-f10e45a55ccb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870" t="45430" r="6152" b="7452"/>
          <a:stretch>
            <a:fillRect/>
          </a:stretch>
        </p:blipFill>
        <p:spPr bwMode="auto">
          <a:xfrm>
            <a:off x="2090738" y="2787650"/>
            <a:ext cx="1730375" cy="146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4"/>
          <p:cNvSpPr txBox="1">
            <a:spLocks/>
          </p:cNvSpPr>
          <p:nvPr/>
        </p:nvSpPr>
        <p:spPr bwMode="auto">
          <a:xfrm>
            <a:off x="73025" y="133350"/>
            <a:ext cx="6708775" cy="45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sz="2000" dirty="0">
                <a:latin typeface="+mj-lt"/>
              </a:rPr>
              <a:t>Пермский край – территория талантливой молодежи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60350" y="2068513"/>
            <a:ext cx="2089150" cy="5778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1050" b="1" dirty="0">
                <a:cs typeface="Arial" panose="020B0604020202020204" pitchFamily="34" charset="0"/>
              </a:rPr>
              <a:t>1 место </a:t>
            </a:r>
          </a:p>
          <a:p>
            <a:pPr algn="ctr" eaLnBrk="1" hangingPunct="1">
              <a:defRPr/>
            </a:pPr>
            <a:r>
              <a:rPr lang="ru-RU" sz="1050" dirty="0">
                <a:cs typeface="Arial" panose="020B0604020202020204" pitchFamily="34" charset="0"/>
              </a:rPr>
              <a:t>Вторая смена лагеря ПФО «Гвардеец»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88913" y="4225925"/>
            <a:ext cx="1892300" cy="5762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1050" b="1" dirty="0">
                <a:cs typeface="Arial" panose="020B0604020202020204" pitchFamily="34" charset="0"/>
              </a:rPr>
              <a:t>6 место </a:t>
            </a:r>
          </a:p>
          <a:p>
            <a:pPr algn="ctr" eaLnBrk="1" hangingPunct="1">
              <a:defRPr/>
            </a:pPr>
            <a:r>
              <a:rPr lang="en-US" sz="1050" dirty="0">
                <a:cs typeface="Arial" panose="020B0604020202020204" pitchFamily="34" charset="0"/>
              </a:rPr>
              <a:t>XVI</a:t>
            </a:r>
            <a:r>
              <a:rPr lang="ru-RU" sz="1050" dirty="0">
                <a:cs typeface="Arial" panose="020B0604020202020204" pitchFamily="34" charset="0"/>
              </a:rPr>
              <a:t> молодежные Дельфийские игры России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544763" y="2068513"/>
            <a:ext cx="2089150" cy="5778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1050" b="1" dirty="0">
                <a:cs typeface="Arial" panose="020B0604020202020204" pitchFamily="34" charset="0"/>
              </a:rPr>
              <a:t>3 место</a:t>
            </a:r>
            <a:r>
              <a:rPr lang="ru-RU" sz="1050" dirty="0">
                <a:cs typeface="Arial" panose="020B0604020202020204" pitchFamily="34" charset="0"/>
              </a:rPr>
              <a:t> </a:t>
            </a:r>
          </a:p>
          <a:p>
            <a:pPr algn="ctr" eaLnBrk="1" hangingPunct="1">
              <a:defRPr/>
            </a:pPr>
            <a:r>
              <a:rPr lang="ru-RU" sz="1050" dirty="0">
                <a:cs typeface="Arial" panose="020B0604020202020204" pitchFamily="34" charset="0"/>
              </a:rPr>
              <a:t>IX Всероссийский фестиваль «РобоФест-2017»</a:t>
            </a:r>
          </a:p>
        </p:txBody>
      </p:sp>
      <p:pic>
        <p:nvPicPr>
          <p:cNvPr id="24582" name="Picture 12" descr="http://www.robofest.ru/upload/iblock/890/89015734c6d66039d57749bb31f01de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39" b="13795"/>
          <a:stretch>
            <a:fillRect/>
          </a:stretch>
        </p:blipFill>
        <p:spPr bwMode="auto">
          <a:xfrm>
            <a:off x="2544763" y="771525"/>
            <a:ext cx="2089150" cy="1293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224088" y="4211638"/>
            <a:ext cx="1690687" cy="5778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1050" b="1" dirty="0">
                <a:cs typeface="Arial" panose="020B0604020202020204" pitchFamily="34" charset="0"/>
              </a:rPr>
              <a:t>1 место </a:t>
            </a:r>
          </a:p>
          <a:p>
            <a:pPr algn="ctr" eaLnBrk="1" hangingPunct="1">
              <a:defRPr/>
            </a:pPr>
            <a:r>
              <a:rPr lang="ru-RU" sz="1050" dirty="0">
                <a:cs typeface="Arial" panose="020B0604020202020204" pitchFamily="34" charset="0"/>
              </a:rPr>
              <a:t>Всероссийский </a:t>
            </a:r>
          </a:p>
          <a:p>
            <a:pPr algn="ctr" eaLnBrk="1" hangingPunct="1">
              <a:defRPr/>
            </a:pPr>
            <a:r>
              <a:rPr lang="ru-RU" sz="1050" dirty="0">
                <a:cs typeface="Arial" panose="020B0604020202020204" pitchFamily="34" charset="0"/>
              </a:rPr>
              <a:t>кадетский слёт</a:t>
            </a:r>
          </a:p>
        </p:txBody>
      </p:sp>
      <p:pic>
        <p:nvPicPr>
          <p:cNvPr id="24584" name="Picture 2" descr="http://sh2.mcikt.ru/images/p10_cvlt22fxwj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63" r="24304"/>
          <a:stretch>
            <a:fillRect/>
          </a:stretch>
        </p:blipFill>
        <p:spPr bwMode="auto">
          <a:xfrm>
            <a:off x="2224088" y="2925763"/>
            <a:ext cx="1690687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5" name="Picture 8" descr="http://nesekretno.nichost.ru/sites/default/files/images/news/3_15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51" t="12122" r="14149" b="30762"/>
          <a:stretch>
            <a:fillRect/>
          </a:stretch>
        </p:blipFill>
        <p:spPr bwMode="auto">
          <a:xfrm>
            <a:off x="188913" y="2930525"/>
            <a:ext cx="18923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6" name="Picture 2" descr="http://minobr.permkrai.ru/upload/resize_cache/iblock/c88/600_1000_1/DSC_036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87" t="20604" r="2"/>
          <a:stretch>
            <a:fillRect/>
          </a:stretch>
        </p:blipFill>
        <p:spPr bwMode="auto">
          <a:xfrm>
            <a:off x="260350" y="771525"/>
            <a:ext cx="2089150" cy="129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7" name="Рисунок 2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8863" y="774700"/>
            <a:ext cx="1728787" cy="1290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Прямоугольник 26"/>
          <p:cNvSpPr/>
          <p:nvPr/>
        </p:nvSpPr>
        <p:spPr>
          <a:xfrm>
            <a:off x="4633913" y="2057400"/>
            <a:ext cx="2147887" cy="5778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1050" b="1" dirty="0">
                <a:cs typeface="Arial" panose="020B0604020202020204" pitchFamily="34" charset="0"/>
              </a:rPr>
              <a:t>2 место</a:t>
            </a:r>
            <a:r>
              <a:rPr lang="ru-RU" sz="1050" dirty="0">
                <a:cs typeface="Arial" panose="020B0604020202020204" pitchFamily="34" charset="0"/>
              </a:rPr>
              <a:t> </a:t>
            </a:r>
          </a:p>
          <a:p>
            <a:pPr algn="ctr" eaLnBrk="1" hangingPunct="1">
              <a:defRPr/>
            </a:pPr>
            <a:r>
              <a:rPr lang="ru-RU" sz="1050" dirty="0">
                <a:cs typeface="Arial" panose="020B0604020202020204" pitchFamily="34" charset="0"/>
              </a:rPr>
              <a:t>Всероссийский этап Всемирных робототехнических соревнований</a:t>
            </a:r>
          </a:p>
        </p:txBody>
      </p:sp>
      <p:pic>
        <p:nvPicPr>
          <p:cNvPr id="24589" name="Picture 2" descr="https://tymolod59.ru/wp-content/uploads/2017/07/GFRBBewrHpE-1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5588" y="2909888"/>
            <a:ext cx="803275" cy="130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90" name="Рисунок 2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8" t="11481" b="17592"/>
          <a:stretch>
            <a:fillRect/>
          </a:stretch>
        </p:blipFill>
        <p:spPr bwMode="auto">
          <a:xfrm>
            <a:off x="5026025" y="2909888"/>
            <a:ext cx="1657350" cy="130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Прямоугольник 28"/>
          <p:cNvSpPr/>
          <p:nvPr/>
        </p:nvSpPr>
        <p:spPr>
          <a:xfrm>
            <a:off x="5026025" y="4211638"/>
            <a:ext cx="1657350" cy="7159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1050" b="1" dirty="0">
                <a:cs typeface="Arial" panose="020B0604020202020204" pitchFamily="34" charset="0"/>
              </a:rPr>
              <a:t>Финалист</a:t>
            </a:r>
          </a:p>
          <a:p>
            <a:pPr algn="ctr" eaLnBrk="1" hangingPunct="1">
              <a:defRPr/>
            </a:pPr>
            <a:r>
              <a:rPr lang="ru-RU" sz="1000" dirty="0">
                <a:cs typeface="Arial" panose="020B0604020202020204" pitchFamily="34" charset="0"/>
              </a:rPr>
              <a:t>Выставка-конкурс «От винта!» Международного авиасалона МАКС</a:t>
            </a:r>
          </a:p>
        </p:txBody>
      </p:sp>
      <p:sp>
        <p:nvSpPr>
          <p:cNvPr id="24592" name="Прямоугольник 29"/>
          <p:cNvSpPr>
            <a:spLocks noChangeArrowheads="1"/>
          </p:cNvSpPr>
          <p:nvPr/>
        </p:nvSpPr>
        <p:spPr bwMode="auto">
          <a:xfrm>
            <a:off x="3789363" y="4221163"/>
            <a:ext cx="12938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000" b="1"/>
              <a:t>Бронзовая медаль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ru-RU" sz="1000"/>
              <a:t>XIII</a:t>
            </a:r>
            <a:r>
              <a:rPr lang="ru-RU" altLang="ru-RU" sz="1000"/>
              <a:t> международная выставка юных изобретателей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4"/>
          <p:cNvSpPr txBox="1">
            <a:spLocks/>
          </p:cNvSpPr>
          <p:nvPr/>
        </p:nvSpPr>
        <p:spPr bwMode="auto">
          <a:xfrm>
            <a:off x="73025" y="103088"/>
            <a:ext cx="6708775" cy="45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sz="2800" dirty="0" smtClean="0">
                <a:latin typeface="+mj-lt"/>
              </a:rPr>
              <a:t>Поощрения</a:t>
            </a:r>
            <a:endParaRPr lang="ru-RU" sz="2800" dirty="0">
              <a:latin typeface="+mj-lt"/>
            </a:endParaRPr>
          </a:p>
        </p:txBody>
      </p:sp>
      <p:pic>
        <p:nvPicPr>
          <p:cNvPr id="25603" name="Picture 2" descr="http://krd.ru/uploads/cache/fancybox/38/e7/38542-abfdb2e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130" y="2687161"/>
            <a:ext cx="2368846" cy="1612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4" name="Прямоугольник 9"/>
          <p:cNvSpPr>
            <a:spLocks noChangeArrowheads="1"/>
          </p:cNvSpPr>
          <p:nvPr/>
        </p:nvSpPr>
        <p:spPr bwMode="auto">
          <a:xfrm>
            <a:off x="72517" y="4328652"/>
            <a:ext cx="342849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b="1" dirty="0"/>
              <a:t>87 лауреатов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/>
              <a:t>Премия для поддержки талантливой молодежи</a:t>
            </a:r>
          </a:p>
        </p:txBody>
      </p:sp>
      <p:pic>
        <p:nvPicPr>
          <p:cNvPr id="25605" name="Picture 4" descr="http://miptstream.ru/wp-content/uploads/2016/01/presidentgrant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6799" y="2712987"/>
            <a:ext cx="3084569" cy="1612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6" name="Прямоугольник 11"/>
          <p:cNvSpPr>
            <a:spLocks noChangeArrowheads="1"/>
          </p:cNvSpPr>
          <p:nvPr/>
        </p:nvSpPr>
        <p:spPr bwMode="auto">
          <a:xfrm>
            <a:off x="3656799" y="4329002"/>
            <a:ext cx="3084569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b="1" dirty="0" smtClean="0"/>
              <a:t>15 </a:t>
            </a:r>
            <a:r>
              <a:rPr lang="ru-RU" altLang="ru-RU" sz="1400" b="1" dirty="0"/>
              <a:t>школьников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/>
              <a:t>Грант Президента Российской Федерации </a:t>
            </a:r>
          </a:p>
        </p:txBody>
      </p:sp>
      <p:pic>
        <p:nvPicPr>
          <p:cNvPr id="25607" name="Picture 8" descr="http://baevoobr.edu22.info/attachments/Image/photo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7072" y="644226"/>
            <a:ext cx="1991005" cy="1473788"/>
          </a:xfrm>
          <a:prstGeom prst="rect">
            <a:avLst/>
          </a:prstGeom>
          <a:noFill/>
          <a:ln w="3175">
            <a:solidFill>
              <a:schemeClr val="bg1">
                <a:lumMod val="9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608" name="Прямоугольник 13"/>
          <p:cNvSpPr>
            <a:spLocks noChangeArrowheads="1"/>
          </p:cNvSpPr>
          <p:nvPr/>
        </p:nvSpPr>
        <p:spPr bwMode="auto">
          <a:xfrm>
            <a:off x="3451440" y="2118014"/>
            <a:ext cx="34305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b="1" dirty="0"/>
              <a:t>2016 г. </a:t>
            </a:r>
            <a:r>
              <a:rPr lang="ru-RU" altLang="ru-RU" sz="1400" b="1" dirty="0" smtClean="0"/>
              <a:t>- </a:t>
            </a:r>
            <a:r>
              <a:rPr lang="ru-RU" altLang="ru-RU" sz="1400" b="1" dirty="0"/>
              <a:t>124 </a:t>
            </a:r>
            <a:r>
              <a:rPr lang="ru-RU" altLang="ru-RU" sz="1400" b="1" dirty="0" smtClean="0"/>
              <a:t>школьника, 2017 </a:t>
            </a:r>
            <a:r>
              <a:rPr lang="ru-RU" altLang="ru-RU" sz="1400" b="1" dirty="0"/>
              <a:t>г. - 81 </a:t>
            </a:r>
            <a:r>
              <a:rPr lang="ru-RU" altLang="ru-RU" sz="1400" b="1" dirty="0" smtClean="0"/>
              <a:t>школьник</a:t>
            </a:r>
          </a:p>
        </p:txBody>
      </p:sp>
      <p:sp>
        <p:nvSpPr>
          <p:cNvPr id="25610" name="Заголовок 1"/>
          <p:cNvSpPr>
            <a:spLocks noGrp="1"/>
          </p:cNvSpPr>
          <p:nvPr>
            <p:ph type="title"/>
          </p:nvPr>
        </p:nvSpPr>
        <p:spPr>
          <a:xfrm>
            <a:off x="44624" y="2139702"/>
            <a:ext cx="3456384" cy="360040"/>
          </a:xfrm>
        </p:spPr>
        <p:txBody>
          <a:bodyPr/>
          <a:lstStyle/>
          <a:p>
            <a:pPr eaLnBrk="1" hangingPunct="1"/>
            <a:r>
              <a:rPr lang="ru-RU" altLang="ru-RU" sz="1400" b="1" dirty="0" smtClean="0"/>
              <a:t>2015 г. – 498 чел., 2016 г. – 446 чел.</a:t>
            </a:r>
          </a:p>
        </p:txBody>
      </p:sp>
      <p:pic>
        <p:nvPicPr>
          <p:cNvPr id="25611" name="Picture 2" descr="http://gornozavodskii.ru/files2/files/2015/Novosti/DSC_0137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696" y="665451"/>
            <a:ext cx="2176463" cy="145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Группа 3"/>
          <p:cNvGrpSpPr/>
          <p:nvPr/>
        </p:nvGrpSpPr>
        <p:grpSpPr>
          <a:xfrm>
            <a:off x="188640" y="122178"/>
            <a:ext cx="1062266" cy="937404"/>
            <a:chOff x="188640" y="266194"/>
            <a:chExt cx="1062266" cy="937404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404664" y="915566"/>
              <a:ext cx="576064" cy="1440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244150" y="1044158"/>
              <a:ext cx="952601" cy="1440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5609" name="Picture 2" descr="D:\sign1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9028" b="100000" l="0" r="100000">
                          <a14:foregroundMark x1="26994" y1="72917" x2="26994" y2="72917"/>
                          <a14:foregroundMark x1="31902" y1="73611" x2="31902" y2="73611"/>
                          <a14:foregroundMark x1="39264" y1="75000" x2="39264" y2="75000"/>
                          <a14:foregroundMark x1="28834" y1="72222" x2="28834" y2="72222"/>
                          <a14:foregroundMark x1="46012" y1="75694" x2="46012" y2="75694"/>
                          <a14:foregroundMark x1="51534" y1="75694" x2="51534" y2="75694"/>
                          <a14:foregroundMark x1="58896" y1="75694" x2="58896" y2="75694"/>
                          <a14:foregroundMark x1="66258" y1="74306" x2="66258" y2="74306"/>
                          <a14:foregroundMark x1="71166" y1="75694" x2="71166" y2="75694"/>
                          <a14:foregroundMark x1="93252" y1="92361" x2="93252" y2="92361"/>
                          <a14:foregroundMark x1="85890" y1="94444" x2="85890" y2="94444"/>
                          <a14:foregroundMark x1="77301" y1="93750" x2="77301" y2="93750"/>
                          <a14:foregroundMark x1="71779" y1="91667" x2="71779" y2="91667"/>
                          <a14:foregroundMark x1="63804" y1="94444" x2="63804" y2="94444"/>
                          <a14:foregroundMark x1="54601" y1="93056" x2="54601" y2="93056"/>
                          <a14:foregroundMark x1="47239" y1="94444" x2="47239" y2="94444"/>
                          <a14:foregroundMark x1="42945" y1="92361" x2="42945" y2="92361"/>
                          <a14:foregroundMark x1="35583" y1="92361" x2="35583" y2="92361"/>
                          <a14:foregroundMark x1="30675" y1="93056" x2="30675" y2="93056"/>
                          <a14:foregroundMark x1="23313" y1="92361" x2="23313" y2="92361"/>
                          <a14:foregroundMark x1="14724" y1="92361" x2="14724" y2="92361"/>
                          <a14:foregroundMark x1="10429" y1="92361" x2="10429" y2="9236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8640" y="266194"/>
              <a:ext cx="1062266" cy="937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Прямоугольник 4"/>
          <p:cNvSpPr/>
          <p:nvPr/>
        </p:nvSpPr>
        <p:spPr>
          <a:xfrm>
            <a:off x="4941168" y="627534"/>
            <a:ext cx="19442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1" hangingPunct="1"/>
            <a:r>
              <a:rPr lang="ru-RU" altLang="ru-RU" sz="1400" b="1" dirty="0">
                <a:solidFill>
                  <a:prstClr val="black"/>
                </a:solidFill>
              </a:rPr>
              <a:t>Обучение в ОЦ для одаренных «Сириус»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Рисунок 4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5925" y="2573338"/>
            <a:ext cx="2422525" cy="110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Заголовок 4"/>
          <p:cNvSpPr txBox="1">
            <a:spLocks/>
          </p:cNvSpPr>
          <p:nvPr/>
        </p:nvSpPr>
        <p:spPr bwMode="auto">
          <a:xfrm>
            <a:off x="73025" y="133350"/>
            <a:ext cx="6708775" cy="45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sz="2000" dirty="0" smtClean="0">
                <a:latin typeface="+mj-lt"/>
              </a:rPr>
              <a:t>Перспективы. Детский технопарк «</a:t>
            </a:r>
            <a:r>
              <a:rPr lang="ru-RU" sz="2000" dirty="0" err="1" smtClean="0">
                <a:latin typeface="+mj-lt"/>
              </a:rPr>
              <a:t>Кванториум</a:t>
            </a:r>
            <a:r>
              <a:rPr lang="ru-RU" sz="2000" dirty="0" smtClean="0">
                <a:latin typeface="+mj-lt"/>
              </a:rPr>
              <a:t>»</a:t>
            </a:r>
            <a:endParaRPr lang="ru-RU" sz="2000" dirty="0">
              <a:latin typeface="+mj-lt"/>
            </a:endParaRPr>
          </a:p>
        </p:txBody>
      </p:sp>
      <p:pic>
        <p:nvPicPr>
          <p:cNvPr id="26628" name="Рисунок 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063" y="747713"/>
            <a:ext cx="2805112" cy="157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9" name="Рисунок 33" descr="&amp;Kcy;&amp;acy;&amp;rcy;&amp;tcy;&amp;icy;&amp;ncy;&amp;kcy;&amp;icy; &amp;pcy;&amp;ocy; &amp;zcy;&amp;acy;&amp;pcy;&amp;rcy;&amp;ocy;&amp;scy;&amp;ucy; &amp;scy;&amp;ocy;&amp;vcy;&amp;rcy;&amp;iecy;&amp;mcy;&amp;iecy;&amp;ncy;&amp;ncy;&amp;ycy;&amp;iecy; &amp;ucy;&amp;chcy;&amp;iecy;&amp;bcy;&amp;ncy;&amp;ycy;&amp;iecy; &amp;lcy;&amp;acy;&amp;bcy;&amp;ocy;&amp;rcy;&amp;acy;&amp;tcy;&amp;ocy;&amp;rcy;&amp;icy;&amp;icy;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240" b="17021"/>
          <a:stretch>
            <a:fillRect/>
          </a:stretch>
        </p:blipFill>
        <p:spPr bwMode="auto">
          <a:xfrm>
            <a:off x="2509838" y="3802063"/>
            <a:ext cx="4165600" cy="118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6630" name="Группа 15"/>
          <p:cNvGrpSpPr>
            <a:grpSpLocks/>
          </p:cNvGrpSpPr>
          <p:nvPr/>
        </p:nvGrpSpPr>
        <p:grpSpPr bwMode="auto">
          <a:xfrm>
            <a:off x="73025" y="2503488"/>
            <a:ext cx="2354263" cy="2509837"/>
            <a:chOff x="131033" y="2398060"/>
            <a:chExt cx="2354554" cy="2510773"/>
          </a:xfrm>
        </p:grpSpPr>
        <p:pic>
          <p:nvPicPr>
            <p:cNvPr id="26633" name="Рисунок 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061" t="37918" r="33334" b="51961"/>
            <a:stretch>
              <a:fillRect/>
            </a:stretch>
          </p:blipFill>
          <p:spPr bwMode="auto">
            <a:xfrm>
              <a:off x="1333459" y="4354241"/>
              <a:ext cx="1152128" cy="554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34" name="Рисунок 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87" t="21025" r="62457" b="68463"/>
            <a:stretch>
              <a:fillRect/>
            </a:stretch>
          </p:blipFill>
          <p:spPr bwMode="auto">
            <a:xfrm>
              <a:off x="131033" y="2402896"/>
              <a:ext cx="1333142" cy="5760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35" name="Рисунок 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224" t="5257" r="66872" b="84232"/>
            <a:stretch>
              <a:fillRect/>
            </a:stretch>
          </p:blipFill>
          <p:spPr bwMode="auto">
            <a:xfrm>
              <a:off x="266262" y="3696781"/>
              <a:ext cx="1008112" cy="5760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36" name="Рисунок 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4055" t="53352" r="11142" b="36134"/>
            <a:stretch>
              <a:fillRect/>
            </a:stretch>
          </p:blipFill>
          <p:spPr bwMode="auto">
            <a:xfrm>
              <a:off x="1605617" y="2398060"/>
              <a:ext cx="576064" cy="5760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37" name="Рисунок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857" t="83904" r="35239" b="6898"/>
            <a:stretch>
              <a:fillRect/>
            </a:stretch>
          </p:blipFill>
          <p:spPr bwMode="auto">
            <a:xfrm>
              <a:off x="293548" y="3121310"/>
              <a:ext cx="1008112" cy="5040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38" name="Рисунок 1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61" t="53322" r="66383" b="36166"/>
            <a:stretch>
              <a:fillRect/>
            </a:stretch>
          </p:blipFill>
          <p:spPr bwMode="auto">
            <a:xfrm>
              <a:off x="1356082" y="3081282"/>
              <a:ext cx="1080120" cy="5760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39" name="Рисунок 1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948" t="69492" r="7698" b="21310"/>
            <a:stretch>
              <a:fillRect/>
            </a:stretch>
          </p:blipFill>
          <p:spPr bwMode="auto">
            <a:xfrm>
              <a:off x="374274" y="4379423"/>
              <a:ext cx="792088" cy="5040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40" name="Рисунок 1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855" t="37093" r="6090" b="52396"/>
            <a:stretch>
              <a:fillRect/>
            </a:stretch>
          </p:blipFill>
          <p:spPr bwMode="auto">
            <a:xfrm>
              <a:off x="1453394" y="3726049"/>
              <a:ext cx="936104" cy="5760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6631" name="Рисунок 24" descr="C:\Users\17020\Desktop\ifon-foto\СИРИУС -02-17\IMG_276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9838" y="2573338"/>
            <a:ext cx="1565275" cy="110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2" name="Прямоугольник 14"/>
          <p:cNvSpPr>
            <a:spLocks noChangeArrowheads="1"/>
          </p:cNvSpPr>
          <p:nvPr/>
        </p:nvSpPr>
        <p:spPr bwMode="auto">
          <a:xfrm>
            <a:off x="3292475" y="739775"/>
            <a:ext cx="331152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71450" indent="-17145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ru-RU" altLang="ru-RU" sz="1200"/>
              <a:t>2018 г. – оснащение технопарка, в т.ч. за счет федерального бюджета (61 млн. руб.)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200"/>
              <a:t>1 сентября 2018 г. – открытие технопарка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200"/>
              <a:t>ежегодно обучение не менее 800 детей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200"/>
              <a:t>ежегодно участие в мероприятиях не менее 3 500 детей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200"/>
              <a:t>не менее 10 краевых мероприятий технической направленности в год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4"/>
          <p:cNvSpPr txBox="1">
            <a:spLocks/>
          </p:cNvSpPr>
          <p:nvPr/>
        </p:nvSpPr>
        <p:spPr bwMode="auto">
          <a:xfrm>
            <a:off x="73025" y="133350"/>
            <a:ext cx="6708775" cy="45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sz="2000" dirty="0">
                <a:latin typeface="+mj-lt"/>
              </a:rPr>
              <a:t>Перспективы</a:t>
            </a:r>
            <a:r>
              <a:rPr lang="ru-RU" sz="2000" dirty="0" smtClean="0">
                <a:latin typeface="+mj-lt"/>
              </a:rPr>
              <a:t>. Профильные лагеря</a:t>
            </a:r>
            <a:endParaRPr lang="ru-RU" sz="2000" dirty="0">
              <a:latin typeface="+mj-lt"/>
            </a:endParaRPr>
          </a:p>
        </p:txBody>
      </p:sp>
      <p:sp>
        <p:nvSpPr>
          <p:cNvPr id="27651" name="Подзаголовок 2"/>
          <p:cNvSpPr txBox="1">
            <a:spLocks/>
          </p:cNvSpPr>
          <p:nvPr/>
        </p:nvSpPr>
        <p:spPr bwMode="auto">
          <a:xfrm>
            <a:off x="333375" y="843558"/>
            <a:ext cx="6191250" cy="2088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82563" indent="-182563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spcAft>
                <a:spcPts val="600"/>
              </a:spcAft>
            </a:pPr>
            <a:r>
              <a:rPr lang="ru-RU" altLang="ru-RU" sz="1400" dirty="0"/>
              <a:t>Изменение программ обучения в краевых профильных лагерях: математика, физика, химия и др.</a:t>
            </a:r>
          </a:p>
          <a:p>
            <a:pPr algn="just" eaLnBrk="1" hangingPunct="1">
              <a:spcBef>
                <a:spcPct val="0"/>
              </a:spcBef>
              <a:spcAft>
                <a:spcPts val="600"/>
              </a:spcAft>
            </a:pPr>
            <a:r>
              <a:rPr lang="ru-RU" altLang="ru-RU" sz="1400" dirty="0"/>
              <a:t>Реализация на базе детского технопарка проекта «Инженерные каникулы»: овладение навыками работы на высокотехнологичном оборудовании вузов и предприятий-партнеров</a:t>
            </a:r>
          </a:p>
          <a:p>
            <a:pPr algn="just" eaLnBrk="1" hangingPunct="1">
              <a:spcBef>
                <a:spcPct val="0"/>
              </a:spcBef>
              <a:spcAft>
                <a:spcPts val="600"/>
              </a:spcAft>
            </a:pPr>
            <a:r>
              <a:rPr lang="ru-RU" altLang="ru-RU" sz="1400" dirty="0"/>
              <a:t>Организация учебно-тренировочных кластеров на базе ВДЦ «Смена» (Краснодарский край) с целью подготовки школьников по компетенциям </a:t>
            </a:r>
            <a:r>
              <a:rPr lang="en-US" altLang="ru-RU" sz="1400" dirty="0" err="1"/>
              <a:t>JuniorSkills</a:t>
            </a:r>
            <a:endParaRPr lang="ru-RU" altLang="ru-RU" sz="1400" dirty="0"/>
          </a:p>
          <a:p>
            <a:pPr eaLnBrk="1" hangingPunct="1">
              <a:spcBef>
                <a:spcPct val="0"/>
              </a:spcBef>
            </a:pPr>
            <a:endParaRPr lang="ru-RU" altLang="ru-RU" sz="1600" dirty="0"/>
          </a:p>
        </p:txBody>
      </p:sp>
      <p:pic>
        <p:nvPicPr>
          <p:cNvPr id="27652" name="Picture 2" descr="https://nikamtour.ru/gallery/-----------------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5775" y="3144838"/>
            <a:ext cx="2325688" cy="147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3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75" y="3148013"/>
            <a:ext cx="1800225" cy="147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4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0763" y="3148013"/>
            <a:ext cx="1847850" cy="147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4"/>
          <p:cNvSpPr txBox="1">
            <a:spLocks/>
          </p:cNvSpPr>
          <p:nvPr/>
        </p:nvSpPr>
        <p:spPr bwMode="auto">
          <a:xfrm>
            <a:off x="73025" y="133349"/>
            <a:ext cx="6708775" cy="709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sz="2000" dirty="0">
                <a:latin typeface="+mj-lt"/>
              </a:rPr>
              <a:t>Перспективы</a:t>
            </a:r>
            <a:r>
              <a:rPr lang="ru-RU" sz="2000" dirty="0" smtClean="0">
                <a:latin typeface="+mj-lt"/>
              </a:rPr>
              <a:t>. Выплаты победителям </a:t>
            </a:r>
          </a:p>
          <a:p>
            <a:pPr algn="ctr" eaLnBrk="1" hangingPunct="1">
              <a:defRPr/>
            </a:pPr>
            <a:r>
              <a:rPr lang="ru-RU" sz="2000" dirty="0" smtClean="0">
                <a:latin typeface="+mj-lt"/>
              </a:rPr>
              <a:t>международных олимпиад</a:t>
            </a:r>
            <a:endParaRPr lang="ru-RU" sz="2000" dirty="0">
              <a:latin typeface="+mj-lt"/>
            </a:endParaRPr>
          </a:p>
        </p:txBody>
      </p:sp>
      <p:sp>
        <p:nvSpPr>
          <p:cNvPr id="27651" name="Подзаголовок 2"/>
          <p:cNvSpPr txBox="1">
            <a:spLocks/>
          </p:cNvSpPr>
          <p:nvPr/>
        </p:nvSpPr>
        <p:spPr bwMode="auto">
          <a:xfrm>
            <a:off x="332656" y="1131979"/>
            <a:ext cx="2986953" cy="10077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82563" indent="-182563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spcAft>
                <a:spcPts val="600"/>
              </a:spcAft>
            </a:pPr>
            <a:r>
              <a:rPr lang="ru-RU" altLang="ru-RU" sz="1600" dirty="0" smtClean="0"/>
              <a:t>«Золото» – 175 тыс. руб.</a:t>
            </a:r>
          </a:p>
          <a:p>
            <a:pPr algn="just" eaLnBrk="1" hangingPunct="1">
              <a:spcBef>
                <a:spcPct val="0"/>
              </a:spcBef>
              <a:spcAft>
                <a:spcPts val="600"/>
              </a:spcAft>
            </a:pPr>
            <a:r>
              <a:rPr lang="ru-RU" altLang="ru-RU" sz="1600" dirty="0" smtClean="0"/>
              <a:t>«Серебро» – 100 тыс. руб.</a:t>
            </a:r>
          </a:p>
          <a:p>
            <a:pPr algn="just" eaLnBrk="1" hangingPunct="1">
              <a:spcBef>
                <a:spcPct val="0"/>
              </a:spcBef>
              <a:spcAft>
                <a:spcPts val="600"/>
              </a:spcAft>
            </a:pPr>
            <a:r>
              <a:rPr lang="ru-RU" altLang="ru-RU" sz="1600" dirty="0" smtClean="0"/>
              <a:t>«Бронза» – 75 тыс. руб.</a:t>
            </a:r>
            <a:endParaRPr lang="ru-RU" altLang="ru-RU" sz="1600" dirty="0"/>
          </a:p>
          <a:p>
            <a:pPr eaLnBrk="1" hangingPunct="1">
              <a:spcBef>
                <a:spcPct val="0"/>
              </a:spcBef>
            </a:pPr>
            <a:endParaRPr lang="ru-RU" altLang="ru-RU" sz="1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500688" y="4154473"/>
            <a:ext cx="1558925" cy="7848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1200" b="1" dirty="0" smtClean="0">
                <a:cs typeface="Arial" panose="020B0604020202020204" pitchFamily="34" charset="0"/>
              </a:rPr>
              <a:t>Василий Югов</a:t>
            </a:r>
          </a:p>
          <a:p>
            <a:pPr algn="ctr" eaLnBrk="1" hangingPunct="1">
              <a:defRPr/>
            </a:pPr>
            <a:r>
              <a:rPr lang="ru-RU" sz="1200" b="1" dirty="0">
                <a:cs typeface="Arial" panose="020B0604020202020204" pitchFamily="34" charset="0"/>
              </a:rPr>
              <a:t>Золотая медаль</a:t>
            </a:r>
            <a:endParaRPr lang="ru-RU" sz="1200" dirty="0">
              <a:cs typeface="Arial" panose="020B0604020202020204" pitchFamily="34" charset="0"/>
            </a:endParaRPr>
          </a:p>
          <a:p>
            <a:pPr algn="ctr" eaLnBrk="1" hangingPunct="1">
              <a:defRPr/>
            </a:pPr>
            <a:r>
              <a:rPr lang="ru-RU" sz="1050" dirty="0">
                <a:cs typeface="Arial" panose="020B0604020202020204" pitchFamily="34" charset="0"/>
              </a:rPr>
              <a:t>48-ая международная олимпиада по физике</a:t>
            </a:r>
          </a:p>
        </p:txBody>
      </p:sp>
      <p:pic>
        <p:nvPicPr>
          <p:cNvPr id="8" name="Picture 4" descr="http://s10.stc.all.kpcdn.net/share/i/4/1146083/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8800" y="2386312"/>
            <a:ext cx="1302703" cy="173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0" descr="https://simg.sputnik.ru/?key=3e59a4d27fde8733ec13947036e20f054af1e1d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08" r="39822"/>
          <a:stretch>
            <a:fillRect/>
          </a:stretch>
        </p:blipFill>
        <p:spPr bwMode="auto">
          <a:xfrm>
            <a:off x="3789040" y="2386312"/>
            <a:ext cx="1384059" cy="1741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3653219" y="4158742"/>
            <a:ext cx="1655699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ru-RU" sz="1200" b="1" dirty="0" smtClean="0">
                <a:cs typeface="Arial" panose="020B0604020202020204" pitchFamily="34" charset="0"/>
              </a:rPr>
              <a:t>Михаил Селюгин</a:t>
            </a:r>
          </a:p>
          <a:p>
            <a:pPr algn="ctr" eaLnBrk="1" hangingPunct="1">
              <a:defRPr/>
            </a:pPr>
            <a:r>
              <a:rPr lang="ru-RU" sz="1200" b="1" dirty="0" smtClean="0">
                <a:cs typeface="Arial" panose="020B0604020202020204" pitchFamily="34" charset="0"/>
              </a:rPr>
              <a:t>Бронзовая </a:t>
            </a:r>
            <a:r>
              <a:rPr lang="ru-RU" sz="1200" b="1" dirty="0">
                <a:cs typeface="Arial" panose="020B0604020202020204" pitchFamily="34" charset="0"/>
              </a:rPr>
              <a:t>медаль</a:t>
            </a:r>
            <a:endParaRPr lang="ru-RU" sz="1200" dirty="0">
              <a:cs typeface="Arial" panose="020B0604020202020204" pitchFamily="34" charset="0"/>
            </a:endParaRPr>
          </a:p>
          <a:p>
            <a:pPr algn="ctr" eaLnBrk="1" hangingPunct="1">
              <a:defRPr/>
            </a:pPr>
            <a:r>
              <a:rPr lang="ru-RU" sz="1050" dirty="0">
                <a:cs typeface="Arial" panose="020B0604020202020204" pitchFamily="34" charset="0"/>
              </a:rPr>
              <a:t>14-ая международная олимпиада по географии</a:t>
            </a:r>
          </a:p>
        </p:txBody>
      </p:sp>
    </p:spTree>
    <p:extLst>
      <p:ext uri="{BB962C8B-B14F-4D97-AF65-F5344CB8AC3E}">
        <p14:creationId xmlns:p14="http://schemas.microsoft.com/office/powerpoint/2010/main" val="4165050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4"/>
          <p:cNvSpPr txBox="1">
            <a:spLocks/>
          </p:cNvSpPr>
          <p:nvPr/>
        </p:nvSpPr>
        <p:spPr bwMode="auto">
          <a:xfrm>
            <a:off x="44625" y="195486"/>
            <a:ext cx="6768752" cy="45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sz="2000" dirty="0">
                <a:latin typeface="+mj-lt"/>
              </a:rPr>
              <a:t>Перспективы</a:t>
            </a:r>
            <a:r>
              <a:rPr lang="ru-RU" sz="2000" dirty="0" smtClean="0">
                <a:latin typeface="+mj-lt"/>
              </a:rPr>
              <a:t>. Проект «Шахматы в школе»</a:t>
            </a:r>
            <a:endParaRPr lang="ru-RU" sz="2000" dirty="0">
              <a:latin typeface="+mj-lt"/>
            </a:endParaRP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 bwMode="auto">
          <a:xfrm>
            <a:off x="332656" y="843558"/>
            <a:ext cx="6266980" cy="1368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82563" indent="-182563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179388" indent="-179388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sz="1400" dirty="0" smtClean="0"/>
              <a:t>включение </a:t>
            </a:r>
            <a:r>
              <a:rPr lang="ru-RU" sz="1400" dirty="0"/>
              <a:t>в проект не менее </a:t>
            </a:r>
            <a:r>
              <a:rPr lang="ru-RU" sz="1400" dirty="0" smtClean="0"/>
              <a:t>100 </a:t>
            </a:r>
            <a:r>
              <a:rPr lang="ru-RU" sz="1400" dirty="0"/>
              <a:t>школ в 2018 </a:t>
            </a:r>
            <a:r>
              <a:rPr lang="ru-RU" sz="1400" dirty="0" smtClean="0"/>
              <a:t>году</a:t>
            </a:r>
          </a:p>
          <a:p>
            <a:pPr marL="179388" indent="-179388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sz="1400" dirty="0" smtClean="0"/>
              <a:t>обучение педагогов и тренеров</a:t>
            </a:r>
            <a:endParaRPr lang="ru-RU" sz="1400" dirty="0"/>
          </a:p>
          <a:p>
            <a:pPr marL="179388" indent="-179388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sz="1400" dirty="0"/>
              <a:t>организация детских и молодежных шахматных </a:t>
            </a:r>
            <a:r>
              <a:rPr lang="ru-RU" sz="1400" dirty="0" smtClean="0"/>
              <a:t>турниров</a:t>
            </a:r>
          </a:p>
          <a:p>
            <a:pPr marL="179388" indent="-179388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sz="1400" dirty="0" smtClean="0"/>
              <a:t>издание </a:t>
            </a:r>
            <a:r>
              <a:rPr lang="ru-RU" sz="1400" dirty="0"/>
              <a:t>и тиражирование методической литературы по обучению шахматам</a:t>
            </a:r>
          </a:p>
        </p:txBody>
      </p:sp>
      <p:pic>
        <p:nvPicPr>
          <p:cNvPr id="8" name="Picture 11" descr="https://faktom.ru/data/photo/031517_05494338557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80" y="2551360"/>
            <a:ext cx="2808312" cy="1586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2" name="Picture 2" descr="http://chelmami.ru/netcat_files/5/11/27dc7210c66f0ffc96eb392252a95c1b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1048" y="2551361"/>
            <a:ext cx="2378549" cy="1586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933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63320" y="1086982"/>
            <a:ext cx="2347578" cy="461665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schemeClr val="bg1"/>
                </a:solidFill>
              </a:rPr>
              <a:t>Общеобразовательные организации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726922" y="1087576"/>
            <a:ext cx="1890210" cy="461665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schemeClr val="bg1"/>
                </a:solidFill>
              </a:rPr>
              <a:t>Дополнительное образование</a:t>
            </a:r>
          </a:p>
        </p:txBody>
      </p:sp>
      <p:sp>
        <p:nvSpPr>
          <p:cNvPr id="7182" name="TextBox 1"/>
          <p:cNvSpPr txBox="1">
            <a:spLocks noChangeArrowheads="1"/>
          </p:cNvSpPr>
          <p:nvPr/>
        </p:nvSpPr>
        <p:spPr bwMode="auto">
          <a:xfrm>
            <a:off x="566738" y="34925"/>
            <a:ext cx="5710237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2400" dirty="0">
                <a:latin typeface="+mj-lt"/>
                <a:cs typeface="Arial" panose="020B0604020202020204" pitchFamily="34" charset="0"/>
              </a:rPr>
              <a:t>Поиск, развитие и 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2400" dirty="0">
                <a:latin typeface="+mj-lt"/>
                <a:cs typeface="Arial" panose="020B0604020202020204" pitchFamily="34" charset="0"/>
              </a:rPr>
              <a:t>поддержка одаренных детей</a:t>
            </a:r>
          </a:p>
        </p:txBody>
      </p:sp>
      <p:sp>
        <p:nvSpPr>
          <p:cNvPr id="19" name="TextBox 18"/>
          <p:cNvSpPr txBox="1"/>
          <p:nvPr/>
        </p:nvSpPr>
        <p:spPr bwMode="auto">
          <a:xfrm>
            <a:off x="4887163" y="1105055"/>
            <a:ext cx="1812647" cy="461665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schemeClr val="bg1"/>
                </a:solidFill>
              </a:rPr>
              <a:t>Негосударственный сектор и партнерство</a:t>
            </a:r>
          </a:p>
        </p:txBody>
      </p:sp>
      <p:pic>
        <p:nvPicPr>
          <p:cNvPr id="6156" name="Picture 4" descr="http://www.int-edu.ru/files/1208_35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1063" y="3656013"/>
            <a:ext cx="1574800" cy="1147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7" name="Picture 8" descr="http://ftp1.trk-istoki.ru/video/11_2009/11_11_09/model1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5138" y="3657600"/>
            <a:ext cx="1531937" cy="113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8" name="Picture 6" descr="http://www.infpol.ru/upload/iblock/614/phxitl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50" y="3656013"/>
            <a:ext cx="1392238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163513" y="1636713"/>
            <a:ext cx="2347912" cy="212365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14313" indent="-214313" eaLnBrk="1" hangingPunct="1">
              <a:buFont typeface="Arial" panose="020B0604020202020204" pitchFamily="34" charset="0"/>
              <a:buChar char="•"/>
              <a:defRPr/>
            </a:pPr>
            <a:r>
              <a:rPr lang="ru-RU" sz="1200" dirty="0">
                <a:cs typeface="Arial" panose="020B0604020202020204" pitchFamily="34" charset="0"/>
              </a:rPr>
              <a:t>Школы с углубленным изучением предметов</a:t>
            </a:r>
          </a:p>
          <a:p>
            <a:pPr marL="214313" indent="-214313" eaLnBrk="1" hangingPunct="1">
              <a:buFont typeface="Arial" panose="020B0604020202020204" pitchFamily="34" charset="0"/>
              <a:buChar char="•"/>
              <a:defRPr/>
            </a:pPr>
            <a:r>
              <a:rPr lang="ru-RU" sz="1200" dirty="0">
                <a:cs typeface="Arial" panose="020B0604020202020204" pitchFamily="34" charset="0"/>
              </a:rPr>
              <a:t>Инновационные </a:t>
            </a:r>
            <a:r>
              <a:rPr lang="ru-RU" sz="1200" dirty="0" smtClean="0">
                <a:cs typeface="Arial" panose="020B0604020202020204" pitchFamily="34" charset="0"/>
              </a:rPr>
              <a:t>школы</a:t>
            </a:r>
            <a:endParaRPr lang="ru-RU" sz="1200" dirty="0">
              <a:cs typeface="Arial" panose="020B0604020202020204" pitchFamily="34" charset="0"/>
            </a:endParaRPr>
          </a:p>
          <a:p>
            <a:pPr marL="214313" indent="-214313" eaLnBrk="1" hangingPunct="1">
              <a:buFont typeface="Arial" panose="020B0604020202020204" pitchFamily="34" charset="0"/>
              <a:buChar char="•"/>
              <a:defRPr/>
            </a:pPr>
            <a:r>
              <a:rPr lang="ru-RU" sz="1200" dirty="0" smtClean="0">
                <a:cs typeface="Arial" panose="020B0604020202020204" pitchFamily="34" charset="0"/>
              </a:rPr>
              <a:t>Школы </a:t>
            </a:r>
            <a:r>
              <a:rPr lang="ru-RU" sz="1200" dirty="0">
                <a:cs typeface="Arial" panose="020B0604020202020204" pitchFamily="34" charset="0"/>
              </a:rPr>
              <a:t>для старшеклассников (НОЦы)</a:t>
            </a:r>
          </a:p>
          <a:p>
            <a:pPr marL="214313" indent="-214313" eaLnBrk="1" hangingPunct="1">
              <a:buFont typeface="Arial" panose="020B0604020202020204" pitchFamily="34" charset="0"/>
              <a:buChar char="•"/>
              <a:defRPr/>
            </a:pPr>
            <a:r>
              <a:rPr lang="ru-RU" sz="1200" dirty="0">
                <a:cs typeface="Arial" panose="020B0604020202020204" pitchFamily="34" charset="0"/>
              </a:rPr>
              <a:t>Школы Международного </a:t>
            </a:r>
            <a:r>
              <a:rPr lang="ru-RU" sz="1200" dirty="0" err="1" smtClean="0">
                <a:cs typeface="Arial" panose="020B0604020202020204" pitchFamily="34" charset="0"/>
              </a:rPr>
              <a:t>бакалавриата</a:t>
            </a:r>
            <a:endParaRPr lang="ru-RU" sz="1200" dirty="0" smtClean="0">
              <a:cs typeface="Arial" panose="020B0604020202020204" pitchFamily="34" charset="0"/>
            </a:endParaRPr>
          </a:p>
          <a:p>
            <a:pPr marL="214313" indent="-214313" eaLnBrk="1" hangingPunct="1">
              <a:buFont typeface="Arial" panose="020B0604020202020204" pitchFamily="34" charset="0"/>
              <a:buChar char="•"/>
              <a:defRPr/>
            </a:pPr>
            <a:r>
              <a:rPr lang="ru-RU" sz="1200" dirty="0" smtClean="0">
                <a:cs typeface="Arial" panose="020B0604020202020204" pitchFamily="34" charset="0"/>
              </a:rPr>
              <a:t>Олимпиадное движение</a:t>
            </a:r>
            <a:endParaRPr lang="ru-RU" sz="1200" dirty="0">
              <a:cs typeface="Arial" panose="020B0604020202020204" pitchFamily="34" charset="0"/>
            </a:endParaRPr>
          </a:p>
          <a:p>
            <a:pPr marL="214313" indent="-214313" eaLnBrk="1" hangingPunct="1">
              <a:buFont typeface="Arial" panose="020B0604020202020204" pitchFamily="34" charset="0"/>
              <a:buChar char="•"/>
              <a:defRPr/>
            </a:pPr>
            <a:endParaRPr lang="ru-RU" dirty="0">
              <a:cs typeface="Arial" panose="020B0604020202020204" pitchFamily="34" charset="0"/>
            </a:endParaRPr>
          </a:p>
          <a:p>
            <a:pPr eaLnBrk="1" hangingPunct="1">
              <a:defRPr/>
            </a:pPr>
            <a:endParaRPr lang="ru-RU" dirty="0">
              <a:cs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565400" y="1636713"/>
            <a:ext cx="2322513" cy="1662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14313" indent="-214313" eaLnBrk="1" hangingPunct="1">
              <a:buFont typeface="Arial" panose="020B0604020202020204" pitchFamily="34" charset="0"/>
              <a:buChar char="•"/>
              <a:defRPr/>
            </a:pPr>
            <a:r>
              <a:rPr lang="ru-RU" sz="1200" dirty="0">
                <a:cs typeface="Arial" panose="020B0604020202020204" pitchFamily="34" charset="0"/>
              </a:rPr>
              <a:t>Организации дополнительного образования детей</a:t>
            </a:r>
          </a:p>
          <a:p>
            <a:pPr marL="214313" indent="-214313" eaLnBrk="1" hangingPunct="1">
              <a:buFont typeface="Arial" panose="020B0604020202020204" pitchFamily="34" charset="0"/>
              <a:buChar char="•"/>
              <a:defRPr/>
            </a:pPr>
            <a:r>
              <a:rPr lang="ru-RU" sz="1200" dirty="0">
                <a:cs typeface="Arial" panose="020B0604020202020204" pitchFamily="34" charset="0"/>
              </a:rPr>
              <a:t>Очно-заочные школы при ведущих ВУЗах</a:t>
            </a:r>
          </a:p>
          <a:p>
            <a:pPr marL="214313" indent="-214313" eaLnBrk="1" hangingPunct="1">
              <a:buFont typeface="Arial" panose="020B0604020202020204" pitchFamily="34" charset="0"/>
              <a:buChar char="•"/>
              <a:defRPr/>
            </a:pPr>
            <a:r>
              <a:rPr lang="ru-RU" sz="1200" dirty="0">
                <a:cs typeface="Arial" panose="020B0604020202020204" pitchFamily="34" charset="0"/>
              </a:rPr>
              <a:t>Профильные лагеря и образовательные сессии</a:t>
            </a:r>
          </a:p>
          <a:p>
            <a:pPr eaLnBrk="1" hangingPunct="1">
              <a:defRPr/>
            </a:pPr>
            <a:endParaRPr lang="ru-RU" dirty="0">
              <a:cs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778375" y="1636713"/>
            <a:ext cx="1998663" cy="1846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14313" indent="-214313" eaLnBrk="1" hangingPunct="1">
              <a:buFont typeface="Arial" panose="020B0604020202020204" pitchFamily="34" charset="0"/>
              <a:buChar char="•"/>
              <a:defRPr/>
            </a:pPr>
            <a:r>
              <a:rPr lang="ru-RU" sz="1200" dirty="0">
                <a:cs typeface="Arial" panose="020B0604020202020204" pitchFamily="34" charset="0"/>
              </a:rPr>
              <a:t>Крупные промышленные предприятия региона</a:t>
            </a:r>
          </a:p>
          <a:p>
            <a:pPr marL="214313" indent="-214313" eaLnBrk="1" hangingPunct="1">
              <a:buFont typeface="Arial" panose="020B0604020202020204" pitchFamily="34" charset="0"/>
              <a:buChar char="•"/>
              <a:defRPr/>
            </a:pPr>
            <a:r>
              <a:rPr lang="ru-RU" sz="1200" dirty="0">
                <a:cs typeface="Arial" panose="020B0604020202020204" pitchFamily="34" charset="0"/>
              </a:rPr>
              <a:t>Негосударственные образовательные организации</a:t>
            </a:r>
          </a:p>
          <a:p>
            <a:pPr marL="214313" indent="-214313" eaLnBrk="1" hangingPunct="1">
              <a:buFont typeface="Arial" panose="020B0604020202020204" pitchFamily="34" charset="0"/>
              <a:buChar char="•"/>
              <a:defRPr/>
            </a:pPr>
            <a:r>
              <a:rPr lang="ru-RU" sz="1200" dirty="0">
                <a:cs typeface="Arial" panose="020B0604020202020204" pitchFamily="34" charset="0"/>
              </a:rPr>
              <a:t>Средства массовой информации</a:t>
            </a:r>
          </a:p>
          <a:p>
            <a:pPr eaLnBrk="1" hangingPunct="1">
              <a:defRPr/>
            </a:pPr>
            <a:endParaRPr lang="ru-RU" dirty="0">
              <a:cs typeface="Arial" panose="020B0604020202020204" pitchFamily="34" charset="0"/>
            </a:endParaRPr>
          </a:p>
        </p:txBody>
      </p:sp>
      <p:pic>
        <p:nvPicPr>
          <p:cNvPr id="6162" name="Picture 3" descr="D:\Мои документы\Одаренные дети\Фото\Олимпиады. Фотографии\02 02 11 Химия, ОБЖ\Химия\DSC_0326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9" r="5283"/>
          <a:stretch>
            <a:fillRect/>
          </a:stretch>
        </p:blipFill>
        <p:spPr bwMode="auto">
          <a:xfrm>
            <a:off x="5157788" y="3656013"/>
            <a:ext cx="1565275" cy="1147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4"/>
          <p:cNvSpPr txBox="1">
            <a:spLocks/>
          </p:cNvSpPr>
          <p:nvPr/>
        </p:nvSpPr>
        <p:spPr bwMode="auto">
          <a:xfrm>
            <a:off x="73025" y="133349"/>
            <a:ext cx="6708775" cy="710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sz="2000" dirty="0">
                <a:latin typeface="+mj-lt"/>
              </a:rPr>
              <a:t>Перспективы</a:t>
            </a:r>
            <a:r>
              <a:rPr lang="ru-RU" sz="2000" dirty="0" smtClean="0">
                <a:latin typeface="+mj-lt"/>
              </a:rPr>
              <a:t>. Масштабные краевые и всероссийские мероприятия</a:t>
            </a:r>
            <a:endParaRPr lang="ru-RU" sz="2000" dirty="0">
              <a:latin typeface="+mj-lt"/>
            </a:endParaRPr>
          </a:p>
        </p:txBody>
      </p:sp>
      <p:sp>
        <p:nvSpPr>
          <p:cNvPr id="27651" name="Подзаголовок 2"/>
          <p:cNvSpPr txBox="1">
            <a:spLocks/>
          </p:cNvSpPr>
          <p:nvPr/>
        </p:nvSpPr>
        <p:spPr bwMode="auto">
          <a:xfrm>
            <a:off x="188640" y="987574"/>
            <a:ext cx="6480720" cy="2263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82563" indent="-182563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ts val="600"/>
              </a:spcAft>
            </a:pPr>
            <a:r>
              <a:rPr lang="ru-RU" altLang="ru-RU" sz="1400" dirty="0" smtClean="0"/>
              <a:t>Окружной молодежный робототехнический фестиваль «</a:t>
            </a:r>
            <a:r>
              <a:rPr lang="ru-RU" altLang="ru-RU" sz="1400" dirty="0" err="1" smtClean="0"/>
              <a:t>Робофест</a:t>
            </a:r>
            <a:r>
              <a:rPr lang="ru-RU" altLang="ru-RU" sz="1400" dirty="0" smtClean="0"/>
              <a:t>-Урал»</a:t>
            </a:r>
          </a:p>
          <a:p>
            <a:pPr eaLnBrk="1" hangingPunct="1">
              <a:spcBef>
                <a:spcPct val="0"/>
              </a:spcBef>
              <a:spcAft>
                <a:spcPts val="600"/>
              </a:spcAft>
            </a:pPr>
            <a:r>
              <a:rPr lang="ru-RU" altLang="ru-RU" sz="1400" dirty="0" smtClean="0"/>
              <a:t>Открытые всероссийские робототехнические соревнования по </a:t>
            </a:r>
            <a:r>
              <a:rPr lang="ru-RU" altLang="ru-RU" sz="1400" dirty="0"/>
              <a:t>международному направлению FIRST - «FIRST </a:t>
            </a:r>
            <a:r>
              <a:rPr lang="ru-RU" altLang="ru-RU" sz="1400" dirty="0" err="1"/>
              <a:t>Russia</a:t>
            </a:r>
            <a:r>
              <a:rPr lang="ru-RU" altLang="ru-RU" sz="1400" dirty="0"/>
              <a:t> Open-2018»</a:t>
            </a:r>
            <a:endParaRPr lang="ru-RU" altLang="ru-RU" sz="1400" dirty="0" smtClean="0"/>
          </a:p>
          <a:p>
            <a:pPr eaLnBrk="1" hangingPunct="1">
              <a:spcBef>
                <a:spcPct val="0"/>
              </a:spcBef>
              <a:spcAft>
                <a:spcPts val="600"/>
              </a:spcAft>
            </a:pPr>
            <a:r>
              <a:rPr lang="ru-RU" altLang="ru-RU" sz="1400" dirty="0">
                <a:solidFill>
                  <a:srgbClr val="000000"/>
                </a:solidFill>
                <a:ea typeface="Calibri" panose="020F0502020204030204" pitchFamily="34" charset="0"/>
              </a:rPr>
              <a:t>Первенство России по авиационным </a:t>
            </a:r>
            <a:r>
              <a:rPr lang="ru-RU" altLang="ru-RU" sz="1400" dirty="0" smtClean="0">
                <a:solidFill>
                  <a:srgbClr val="000000"/>
                </a:solidFill>
                <a:ea typeface="Calibri" panose="020F0502020204030204" pitchFamily="34" charset="0"/>
              </a:rPr>
              <a:t>моделям</a:t>
            </a:r>
          </a:p>
          <a:p>
            <a:pPr eaLnBrk="1" hangingPunct="1">
              <a:spcBef>
                <a:spcPct val="0"/>
              </a:spcBef>
              <a:spcAft>
                <a:spcPts val="600"/>
              </a:spcAft>
            </a:pPr>
            <a:r>
              <a:rPr lang="ru-RU" altLang="ru-RU" sz="1400" dirty="0" smtClean="0"/>
              <a:t>Открытая </a:t>
            </a:r>
            <a:r>
              <a:rPr lang="ru-RU" altLang="ru-RU" sz="1400" dirty="0"/>
              <a:t>научно-техническая олимпиада обучающихся Пермского края</a:t>
            </a:r>
          </a:p>
          <a:p>
            <a:pPr eaLnBrk="1" hangingPunct="1">
              <a:spcBef>
                <a:spcPct val="0"/>
              </a:spcBef>
              <a:spcAft>
                <a:spcPts val="600"/>
              </a:spcAft>
            </a:pPr>
            <a:r>
              <a:rPr lang="ru-RU" altLang="ru-RU" sz="1400" dirty="0" smtClean="0"/>
              <a:t>Региональный чемпионат «Молодые профессионалы» (</a:t>
            </a:r>
            <a:r>
              <a:rPr lang="en-US" altLang="ru-RU" sz="1400" dirty="0" err="1" smtClean="0"/>
              <a:t>JuniorSkills</a:t>
            </a:r>
            <a:r>
              <a:rPr lang="ru-RU" altLang="ru-RU" sz="1400" dirty="0" smtClean="0"/>
              <a:t>)</a:t>
            </a:r>
          </a:p>
          <a:p>
            <a:pPr eaLnBrk="1" hangingPunct="1">
              <a:spcBef>
                <a:spcPct val="0"/>
              </a:spcBef>
              <a:spcAft>
                <a:spcPts val="600"/>
              </a:spcAft>
            </a:pPr>
            <a:r>
              <a:rPr lang="ru-RU" altLang="ru-RU" sz="1400" dirty="0" smtClean="0"/>
              <a:t>XXXVII</a:t>
            </a:r>
            <a:r>
              <a:rPr lang="en-US" altLang="ru-RU" sz="1400" dirty="0" smtClean="0"/>
              <a:t>I</a:t>
            </a:r>
            <a:r>
              <a:rPr lang="ru-RU" altLang="ru-RU" sz="1400" dirty="0" smtClean="0"/>
              <a:t> </a:t>
            </a:r>
            <a:r>
              <a:rPr lang="ru-RU" altLang="ru-RU" sz="1400" dirty="0"/>
              <a:t>краевой </a:t>
            </a:r>
            <a:r>
              <a:rPr lang="ru-RU" altLang="ru-RU" sz="1400" dirty="0" smtClean="0"/>
              <a:t>конкурса</a:t>
            </a:r>
            <a:r>
              <a:rPr lang="en-US" altLang="ru-RU" sz="1400" dirty="0" smtClean="0"/>
              <a:t> </a:t>
            </a:r>
            <a:r>
              <a:rPr lang="ru-RU" altLang="ru-RU" sz="1400" dirty="0" smtClean="0"/>
              <a:t>исследовательских </a:t>
            </a:r>
            <a:r>
              <a:rPr lang="ru-RU" altLang="ru-RU" sz="1400" dirty="0"/>
              <a:t>работ </a:t>
            </a:r>
            <a:r>
              <a:rPr lang="ru-RU" altLang="ru-RU" sz="1400" dirty="0" smtClean="0"/>
              <a:t>учащихся</a:t>
            </a:r>
            <a:r>
              <a:rPr lang="en-US" altLang="ru-RU" sz="1400" dirty="0" smtClean="0"/>
              <a:t> </a:t>
            </a:r>
            <a:r>
              <a:rPr lang="ru-RU" altLang="ru-RU" sz="1400" dirty="0" smtClean="0"/>
              <a:t>в </a:t>
            </a:r>
            <a:r>
              <a:rPr lang="ru-RU" altLang="ru-RU" sz="1400" dirty="0"/>
              <a:t>области естественных </a:t>
            </a:r>
            <a:r>
              <a:rPr lang="ru-RU" altLang="ru-RU" sz="1400" dirty="0" smtClean="0"/>
              <a:t>и</a:t>
            </a:r>
            <a:r>
              <a:rPr lang="en-US" altLang="ru-RU" sz="1400" dirty="0" smtClean="0"/>
              <a:t> </a:t>
            </a:r>
            <a:r>
              <a:rPr lang="ru-RU" altLang="ru-RU" sz="1400" dirty="0" smtClean="0"/>
              <a:t>гуманитарных наук</a:t>
            </a:r>
            <a:endParaRPr lang="en-US" altLang="ru-RU" sz="1400" dirty="0" smtClean="0"/>
          </a:p>
          <a:p>
            <a:pPr algn="just" eaLnBrk="1" hangingPunct="1">
              <a:spcBef>
                <a:spcPct val="0"/>
              </a:spcBef>
            </a:pPr>
            <a:endParaRPr lang="ru-RU" altLang="ru-RU" sz="1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47292" y="3262655"/>
            <a:ext cx="2160240" cy="62316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52" t="20989" r="6663" b="26278"/>
          <a:stretch/>
        </p:blipFill>
        <p:spPr>
          <a:xfrm>
            <a:off x="2412335" y="3939902"/>
            <a:ext cx="2179763" cy="104261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19650" y="3486464"/>
            <a:ext cx="1752244" cy="1385560"/>
          </a:xfrm>
          <a:prstGeom prst="rect">
            <a:avLst/>
          </a:prstGeom>
        </p:spPr>
      </p:pic>
      <p:pic>
        <p:nvPicPr>
          <p:cNvPr id="19458" name="Picture 2" descr="http://www.kgtk.ru/worldskills/juniorskills/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105" y="3507854"/>
            <a:ext cx="1898678" cy="1367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6953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1450" y="3938588"/>
            <a:ext cx="3257550" cy="78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14313" indent="-214313" eaLnBrk="1" hangingPunct="1">
              <a:buFont typeface="Arial" panose="020B0604020202020204" pitchFamily="34" charset="0"/>
              <a:buChar char="•"/>
              <a:defRPr/>
            </a:pPr>
            <a:r>
              <a:rPr lang="ru-RU" sz="1500" dirty="0">
                <a:cs typeface="Arial" panose="020B0604020202020204" pitchFamily="34" charset="0"/>
              </a:rPr>
              <a:t>Поддержка из регионального бюджета в 2016 г. – 45,4 млн. руб.,  в 2017 г. – 50,5 млн. руб</a:t>
            </a:r>
            <a:r>
              <a:rPr lang="ru-RU" sz="1500" dirty="0" smtClean="0">
                <a:cs typeface="Arial" panose="020B0604020202020204" pitchFamily="34" charset="0"/>
              </a:rPr>
              <a:t>.</a:t>
            </a:r>
            <a:endParaRPr lang="ru-RU" dirty="0">
              <a:cs typeface="Arial" panose="020B0604020202020204" pitchFamily="34" charset="0"/>
            </a:endParaRPr>
          </a:p>
        </p:txBody>
      </p:sp>
      <p:pic>
        <p:nvPicPr>
          <p:cNvPr id="819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97" t="24440" r="18285" b="35634"/>
          <a:stretch>
            <a:fillRect/>
          </a:stretch>
        </p:blipFill>
        <p:spPr bwMode="auto">
          <a:xfrm>
            <a:off x="3914775" y="1222375"/>
            <a:ext cx="2778125" cy="219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Заголовок 4"/>
          <p:cNvSpPr>
            <a:spLocks noGrp="1"/>
          </p:cNvSpPr>
          <p:nvPr>
            <p:ph type="title"/>
          </p:nvPr>
        </p:nvSpPr>
        <p:spPr>
          <a:xfrm>
            <a:off x="674688" y="87313"/>
            <a:ext cx="5786437" cy="755650"/>
          </a:xfrm>
        </p:spPr>
        <p:txBody>
          <a:bodyPr/>
          <a:lstStyle/>
          <a:p>
            <a:pPr eaLnBrk="1" hangingPunct="1"/>
            <a:r>
              <a:rPr lang="ru-RU" altLang="ru-RU" sz="2700" smtClean="0"/>
              <a:t>Инновационные образовательные учреждения Пермского края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644900" y="3795713"/>
            <a:ext cx="2243138" cy="73818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1400" b="1" dirty="0">
                <a:cs typeface="Arial" panose="020B0604020202020204" pitchFamily="34" charset="0"/>
              </a:rPr>
              <a:t>Школы – спортивно-образовательные центры</a:t>
            </a:r>
          </a:p>
          <a:p>
            <a:pPr algn="ctr" eaLnBrk="1" hangingPunct="1">
              <a:defRPr/>
            </a:pPr>
            <a:r>
              <a:rPr lang="ru-RU" sz="1400" b="1" dirty="0">
                <a:cs typeface="Arial" panose="020B0604020202020204" pitchFamily="34" charset="0"/>
              </a:rPr>
              <a:t>(2 школы)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52513" y="2201863"/>
            <a:ext cx="2020887" cy="5238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1400" b="1" dirty="0">
                <a:cs typeface="Arial" panose="020B0604020202020204" pitchFamily="34" charset="0"/>
              </a:rPr>
              <a:t>Инженерные школы</a:t>
            </a:r>
          </a:p>
          <a:p>
            <a:pPr algn="ctr" eaLnBrk="1" hangingPunct="1">
              <a:defRPr/>
            </a:pPr>
            <a:r>
              <a:rPr lang="ru-RU" sz="1400" b="1" dirty="0">
                <a:cs typeface="Arial" panose="020B0604020202020204" pitchFamily="34" charset="0"/>
              </a:rPr>
              <a:t>(5 школ)</a:t>
            </a:r>
            <a:endParaRPr lang="ru-RU" sz="700" b="1" dirty="0">
              <a:cs typeface="Arial" panose="020B0604020202020204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98438" y="1476375"/>
            <a:ext cx="2033587" cy="46196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altLang="ru-RU" sz="1200" b="1" dirty="0">
                <a:cs typeface="Arial" panose="020B0604020202020204" pitchFamily="34" charset="0"/>
              </a:rPr>
              <a:t>Школы Международного бакалаврита (3 школы)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1936750" y="2928144"/>
            <a:ext cx="1978025" cy="73818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altLang="ru-RU" sz="1400" b="1" dirty="0">
                <a:cs typeface="Arial" panose="020B0604020202020204" pitchFamily="34" charset="0"/>
              </a:rPr>
              <a:t>Школы- </a:t>
            </a:r>
          </a:p>
          <a:p>
            <a:pPr algn="ctr" eaLnBrk="1" hangingPunct="1">
              <a:defRPr/>
            </a:pPr>
            <a:r>
              <a:rPr lang="ru-RU" altLang="ru-RU" sz="1400" b="1" dirty="0">
                <a:cs typeface="Arial" panose="020B0604020202020204" pitchFamily="34" charset="0"/>
              </a:rPr>
              <a:t>центры культуры</a:t>
            </a:r>
          </a:p>
          <a:p>
            <a:pPr algn="ctr" eaLnBrk="1" hangingPunct="1">
              <a:defRPr/>
            </a:pPr>
            <a:r>
              <a:rPr lang="ru-RU" altLang="ru-RU" sz="1400" b="1" dirty="0">
                <a:cs typeface="Arial" panose="020B0604020202020204" pitchFamily="34" charset="0"/>
              </a:rPr>
              <a:t>(2 школы)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247104" y="51594"/>
            <a:ext cx="6316935" cy="642938"/>
          </a:xfrm>
        </p:spPr>
        <p:txBody>
          <a:bodyPr/>
          <a:lstStyle/>
          <a:p>
            <a:pPr eaLnBrk="1" hangingPunct="1"/>
            <a:r>
              <a:rPr lang="ru-RU" altLang="ru-RU" sz="2100" dirty="0" smtClean="0"/>
              <a:t>Обучение по индивидуальным учебным планам: выбор предметов на профильном и базовом уровнях</a:t>
            </a:r>
          </a:p>
        </p:txBody>
      </p:sp>
      <p:sp>
        <p:nvSpPr>
          <p:cNvPr id="9219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4914900" y="4835525"/>
            <a:ext cx="1600200" cy="2746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557213" indent="-214313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857250" indent="-1714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200150" indent="-1714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1543050" indent="-1714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0002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4574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371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fld id="{ABF9088B-2D34-43AD-98A2-E46D75A6C6F6}" type="slidenum">
              <a:rPr lang="ru-RU" altLang="ru-RU">
                <a:solidFill>
                  <a:srgbClr val="898989"/>
                </a:solidFill>
              </a:rPr>
              <a:pPr/>
              <a:t>4</a:t>
            </a:fld>
            <a:endParaRPr lang="ru-RU" altLang="ru-RU">
              <a:solidFill>
                <a:srgbClr val="898989"/>
              </a:solidFill>
            </a:endParaRPr>
          </a:p>
        </p:txBody>
      </p:sp>
      <p:pic>
        <p:nvPicPr>
          <p:cNvPr id="9220" name="Содержимое 3" descr="расписание.pn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840"/>
          <a:stretch>
            <a:fillRect/>
          </a:stretch>
        </p:blipFill>
        <p:spPr>
          <a:xfrm>
            <a:off x="268288" y="1120775"/>
            <a:ext cx="2946400" cy="3395663"/>
          </a:xfrm>
        </p:spPr>
      </p:pic>
      <p:pic>
        <p:nvPicPr>
          <p:cNvPr id="9221" name="Picture 5" descr="slide0006_image27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842963"/>
            <a:ext cx="214312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4" descr="slide0006_image27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5" y="2128838"/>
            <a:ext cx="1982788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3" descr="slide0006_image27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3351213"/>
            <a:ext cx="2357438" cy="161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549275" y="17464"/>
            <a:ext cx="5786438" cy="558800"/>
          </a:xfrm>
        </p:spPr>
        <p:txBody>
          <a:bodyPr/>
          <a:lstStyle/>
          <a:p>
            <a:pPr eaLnBrk="1" hangingPunct="1"/>
            <a:r>
              <a:rPr lang="ru-RU" altLang="ru-RU" sz="2700" dirty="0" smtClean="0"/>
              <a:t>Дополнительное образование детей</a:t>
            </a:r>
          </a:p>
        </p:txBody>
      </p:sp>
      <p:sp>
        <p:nvSpPr>
          <p:cNvPr id="11267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2216F21-BC38-42BB-87C5-E913854F8E67}" type="slidenum">
              <a:rPr lang="ru-RU" altLang="ru-RU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5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6" name="Oval 10"/>
          <p:cNvSpPr>
            <a:spLocks noChangeArrowheads="1"/>
          </p:cNvSpPr>
          <p:nvPr/>
        </p:nvSpPr>
        <p:spPr bwMode="auto">
          <a:xfrm>
            <a:off x="115888" y="684213"/>
            <a:ext cx="1482725" cy="1403350"/>
          </a:xfrm>
          <a:prstGeom prst="ellipse">
            <a:avLst/>
          </a:prstGeom>
          <a:solidFill>
            <a:schemeClr val="bg2">
              <a:lumMod val="90000"/>
              <a:alpha val="50195"/>
            </a:schemeClr>
          </a:solidFill>
          <a:ln>
            <a:noFill/>
          </a:ln>
        </p:spPr>
        <p:txBody>
          <a:bodyPr wrap="none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latin typeface="Cambria" pitchFamily="18" charset="0"/>
                <a:cs typeface="+mn-cs"/>
              </a:rPr>
              <a:t>на 01.01.2017 г.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latin typeface="Cambria" pitchFamily="18" charset="0"/>
                <a:cs typeface="Arial" panose="020B0604020202020204" pitchFamily="34" charset="0"/>
              </a:rPr>
              <a:t>265 учреждений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latin typeface="Cambria" pitchFamily="18" charset="0"/>
                <a:cs typeface="Arial" panose="020B0604020202020204" pitchFamily="34" charset="0"/>
              </a:rPr>
              <a:t>228 961 человек</a:t>
            </a:r>
          </a:p>
        </p:txBody>
      </p:sp>
      <p:sp>
        <p:nvSpPr>
          <p:cNvPr id="8" name="Oval 10"/>
          <p:cNvSpPr>
            <a:spLocks noChangeArrowheads="1"/>
          </p:cNvSpPr>
          <p:nvPr/>
        </p:nvSpPr>
        <p:spPr bwMode="auto">
          <a:xfrm>
            <a:off x="5229225" y="3478213"/>
            <a:ext cx="1539875" cy="1563687"/>
          </a:xfrm>
          <a:prstGeom prst="ellipse">
            <a:avLst/>
          </a:prstGeom>
          <a:solidFill>
            <a:schemeClr val="accent2">
              <a:lumMod val="60000"/>
              <a:lumOff val="40000"/>
              <a:alpha val="50195"/>
            </a:schemeClr>
          </a:solidFill>
          <a:ln>
            <a:noFill/>
          </a:ln>
        </p:spPr>
        <p:txBody>
          <a:bodyPr wrap="none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latin typeface="Cambria" pitchFamily="18" charset="0"/>
                <a:cs typeface="Arial" panose="020B0604020202020204" pitchFamily="34" charset="0"/>
              </a:rPr>
              <a:t>2016-17 уч. год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latin typeface="Cambria" pitchFamily="18" charset="0"/>
                <a:cs typeface="Arial" panose="020B0604020202020204" pitchFamily="34" charset="0"/>
              </a:rPr>
              <a:t>12 861 объединения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latin typeface="Cambria" pitchFamily="18" charset="0"/>
                <a:cs typeface="Arial" panose="020B0604020202020204" pitchFamily="34" charset="0"/>
              </a:rPr>
              <a:t>262 516 человек</a:t>
            </a:r>
          </a:p>
        </p:txBody>
      </p:sp>
      <p:graphicFrame>
        <p:nvGraphicFramePr>
          <p:cNvPr id="11270" name="Диаграмма 4"/>
          <p:cNvGraphicFramePr>
            <a:graphicFrameLocks/>
          </p:cNvGraphicFramePr>
          <p:nvPr/>
        </p:nvGraphicFramePr>
        <p:xfrm>
          <a:off x="3449638" y="576263"/>
          <a:ext cx="3302000" cy="3754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3" name="Диаграмма" r:id="rId4" imgW="3310415" imgH="3761558" progId="Excel.Chart.8">
                  <p:embed/>
                </p:oleObj>
              </mc:Choice>
              <mc:Fallback>
                <p:oleObj name="Диаграмма" r:id="rId4" imgW="3310415" imgH="3761558" progId="Excel.Chart.8">
                  <p:embed/>
                  <p:pic>
                    <p:nvPicPr>
                      <p:cNvPr id="0" name="Диаграмма 4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49638" y="576263"/>
                        <a:ext cx="3302000" cy="3754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Диаграмма 4"/>
          <p:cNvGraphicFramePr>
            <a:graphicFrameLocks/>
          </p:cNvGraphicFramePr>
          <p:nvPr/>
        </p:nvGraphicFramePr>
        <p:xfrm>
          <a:off x="241300" y="1779588"/>
          <a:ext cx="3200400" cy="3651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1157" y="627534"/>
            <a:ext cx="15574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/>
              <a:t>Дополнительное образование в УДО</a:t>
            </a:r>
            <a:endParaRPr lang="ru-RU" sz="1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188913" y="123825"/>
            <a:ext cx="6480175" cy="431800"/>
          </a:xfrm>
        </p:spPr>
        <p:txBody>
          <a:bodyPr/>
          <a:lstStyle/>
          <a:p>
            <a:pPr eaLnBrk="1" hangingPunct="1"/>
            <a:r>
              <a:rPr lang="ru-RU" altLang="ru-RU" sz="2400" smtClean="0"/>
              <a:t>Примеры кружков и секций по направлениям</a:t>
            </a:r>
          </a:p>
        </p:txBody>
      </p:sp>
      <p:sp>
        <p:nvSpPr>
          <p:cNvPr id="12291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60A56CA-E033-47D5-BA51-9959ACC6F345}" type="slidenum">
              <a:rPr lang="ru-RU" altLang="ru-RU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6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pic>
        <p:nvPicPr>
          <p:cNvPr id="12292" name="Рисунок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350" y="782638"/>
            <a:ext cx="1233488" cy="97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Рисунок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75" y="1870075"/>
            <a:ext cx="1247775" cy="93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2" descr="http://www.aviamodelist.ru/news_images/2005_05_22f2b_0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350" y="2916238"/>
            <a:ext cx="1247775" cy="947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5" name="Picture 2" descr="http://rostok-perm.ru/adm/img/kamushka/0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350" y="3989388"/>
            <a:ext cx="1247775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6" name="Picture 2" descr="http://mirnasos.ru/list/images8/povishenniygemoglobinurebenkanovorozhden_B14ABB0E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68" b="6398"/>
          <a:stretch>
            <a:fillRect/>
          </a:stretch>
        </p:blipFill>
        <p:spPr bwMode="auto">
          <a:xfrm>
            <a:off x="3041650" y="782638"/>
            <a:ext cx="1624013" cy="97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1492250" y="2933700"/>
            <a:ext cx="1503363" cy="9001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1050" b="1" dirty="0">
                <a:cs typeface="Arial" panose="020B0604020202020204" pitchFamily="34" charset="0"/>
              </a:rPr>
              <a:t>Объединения по авиамоделизму</a:t>
            </a:r>
          </a:p>
          <a:p>
            <a:pPr algn="ctr" eaLnBrk="1" hangingPunct="1">
              <a:defRPr/>
            </a:pPr>
            <a:r>
              <a:rPr lang="ru-RU" sz="1050" dirty="0">
                <a:cs typeface="Arial" panose="020B0604020202020204" pitchFamily="34" charset="0"/>
              </a:rPr>
              <a:t>Пермь, Березники, Лысьва, </a:t>
            </a:r>
            <a:r>
              <a:rPr lang="ru-RU" sz="1050" dirty="0" err="1">
                <a:cs typeface="Arial" panose="020B0604020202020204" pitchFamily="34" charset="0"/>
              </a:rPr>
              <a:t>Добрянский</a:t>
            </a:r>
            <a:r>
              <a:rPr lang="ru-RU" sz="1050" dirty="0">
                <a:cs typeface="Arial" panose="020B0604020202020204" pitchFamily="34" charset="0"/>
              </a:rPr>
              <a:t>, Пермский районы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493838" y="1887538"/>
            <a:ext cx="1503362" cy="7381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1050" b="1" dirty="0">
                <a:cs typeface="Arial" panose="020B0604020202020204" pitchFamily="34" charset="0"/>
              </a:rPr>
              <a:t>Радиотехника и </a:t>
            </a:r>
            <a:r>
              <a:rPr lang="ru-RU" sz="1050" b="1" dirty="0" err="1">
                <a:cs typeface="Arial" panose="020B0604020202020204" pitchFamily="34" charset="0"/>
              </a:rPr>
              <a:t>радиоэлектронника</a:t>
            </a:r>
            <a:endParaRPr lang="ru-RU" sz="1050" b="1" dirty="0">
              <a:cs typeface="Arial" panose="020B0604020202020204" pitchFamily="34" charset="0"/>
            </a:endParaRPr>
          </a:p>
          <a:p>
            <a:pPr algn="ctr" eaLnBrk="1" hangingPunct="1">
              <a:defRPr/>
            </a:pPr>
            <a:r>
              <a:rPr lang="ru-RU" sz="1050" dirty="0">
                <a:cs typeface="Arial" panose="020B0604020202020204" pitchFamily="34" charset="0"/>
              </a:rPr>
              <a:t>Пермь, Чайковский, </a:t>
            </a:r>
            <a:r>
              <a:rPr lang="ru-RU" sz="1050" dirty="0" err="1">
                <a:cs typeface="Arial" panose="020B0604020202020204" pitchFamily="34" charset="0"/>
              </a:rPr>
              <a:t>Добрянский</a:t>
            </a:r>
            <a:r>
              <a:rPr lang="ru-RU" sz="1050" dirty="0">
                <a:cs typeface="Arial" panose="020B0604020202020204" pitchFamily="34" charset="0"/>
              </a:rPr>
              <a:t> районы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1517650" y="3990975"/>
            <a:ext cx="1501775" cy="7381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1050" b="1" dirty="0">
                <a:cs typeface="Arial" panose="020B0604020202020204" pitchFamily="34" charset="0"/>
              </a:rPr>
              <a:t>Образцовые детские коллективы</a:t>
            </a:r>
          </a:p>
          <a:p>
            <a:pPr algn="ctr" eaLnBrk="1" hangingPunct="1">
              <a:defRPr/>
            </a:pPr>
            <a:r>
              <a:rPr lang="ru-RU" sz="1050" dirty="0">
                <a:cs typeface="Arial" panose="020B0604020202020204" pitchFamily="34" charset="0"/>
              </a:rPr>
              <a:t>Ежегодно не </a:t>
            </a:r>
            <a:r>
              <a:rPr lang="ru-RU" sz="1050" dirty="0" smtClean="0">
                <a:cs typeface="Arial" panose="020B0604020202020204" pitchFamily="34" charset="0"/>
              </a:rPr>
              <a:t>менее 25 </a:t>
            </a:r>
            <a:r>
              <a:rPr lang="ru-RU" sz="1050" dirty="0">
                <a:cs typeface="Arial" panose="020B0604020202020204" pitchFamily="34" charset="0"/>
              </a:rPr>
              <a:t>детских коллективов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1493838" y="890588"/>
            <a:ext cx="1501775" cy="7381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1050" b="1" dirty="0">
                <a:cs typeface="Arial" panose="020B0604020202020204" pitchFamily="34" charset="0"/>
              </a:rPr>
              <a:t>Робототехника</a:t>
            </a:r>
          </a:p>
          <a:p>
            <a:pPr algn="ctr" eaLnBrk="1" hangingPunct="1">
              <a:defRPr/>
            </a:pPr>
            <a:r>
              <a:rPr lang="ru-RU" sz="1050" dirty="0">
                <a:cs typeface="Arial" panose="020B0604020202020204" pitchFamily="34" charset="0"/>
              </a:rPr>
              <a:t>543 кружка </a:t>
            </a:r>
          </a:p>
          <a:p>
            <a:pPr algn="ctr" eaLnBrk="1" hangingPunct="1">
              <a:defRPr/>
            </a:pPr>
            <a:r>
              <a:rPr lang="ru-RU" sz="1050" dirty="0">
                <a:cs typeface="Arial" panose="020B0604020202020204" pitchFamily="34" charset="0"/>
              </a:rPr>
              <a:t>более 12 тысяч школьников</a:t>
            </a:r>
          </a:p>
        </p:txBody>
      </p:sp>
      <p:pic>
        <p:nvPicPr>
          <p:cNvPr id="12301" name="Picture 11" descr="https://faktom.ru/data/photo/031517_054943385577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1650" y="1887538"/>
            <a:ext cx="1624013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4643438" y="771525"/>
            <a:ext cx="2117725" cy="9001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1050" b="1" dirty="0">
                <a:cs typeface="Arial" panose="020B0604020202020204" pitchFamily="34" charset="0"/>
              </a:rPr>
              <a:t>Объединения и кружки спортивной направленности</a:t>
            </a:r>
          </a:p>
          <a:p>
            <a:pPr algn="ctr" eaLnBrk="1" hangingPunct="1">
              <a:defRPr/>
            </a:pPr>
            <a:r>
              <a:rPr lang="ru-RU" sz="1050" dirty="0">
                <a:cs typeface="Arial" panose="020B0604020202020204" pitchFamily="34" charset="0"/>
              </a:rPr>
              <a:t>81 спортивная </a:t>
            </a:r>
            <a:r>
              <a:rPr lang="ru-RU" sz="1050" dirty="0" smtClean="0">
                <a:cs typeface="Arial" panose="020B0604020202020204" pitchFamily="34" charset="0"/>
              </a:rPr>
              <a:t>школа;</a:t>
            </a:r>
            <a:endParaRPr lang="ru-RU" sz="1050" dirty="0">
              <a:cs typeface="Arial" panose="020B0604020202020204" pitchFamily="34" charset="0"/>
            </a:endParaRPr>
          </a:p>
          <a:p>
            <a:pPr algn="ctr" eaLnBrk="1" hangingPunct="1">
              <a:defRPr/>
            </a:pPr>
            <a:r>
              <a:rPr lang="ru-RU" sz="1050" dirty="0">
                <a:cs typeface="Arial" panose="020B0604020202020204" pitchFamily="34" charset="0"/>
              </a:rPr>
              <a:t>2 503 кружка в общеобразовательных школах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4656138" y="1898650"/>
            <a:ext cx="2117725" cy="5778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1050" b="1" dirty="0">
                <a:cs typeface="Arial" panose="020B0604020202020204" pitchFamily="34" charset="0"/>
              </a:rPr>
              <a:t>Шахматы</a:t>
            </a:r>
          </a:p>
          <a:p>
            <a:pPr algn="ctr" eaLnBrk="1" hangingPunct="1">
              <a:defRPr/>
            </a:pPr>
            <a:r>
              <a:rPr lang="ru-RU" sz="1050" dirty="0">
                <a:cs typeface="Arial" panose="020B0604020202020204" pitchFamily="34" charset="0"/>
              </a:rPr>
              <a:t>Кружки и секции в 118 образовательных организациях</a:t>
            </a:r>
          </a:p>
        </p:txBody>
      </p:sp>
      <p:pic>
        <p:nvPicPr>
          <p:cNvPr id="12304" name="Picture 4" descr="http://rostok-perm.ru/adm/img/art-journalism/07s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6413" y="2925763"/>
            <a:ext cx="1619250" cy="938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Прямоугольник 22"/>
          <p:cNvSpPr/>
          <p:nvPr/>
        </p:nvSpPr>
        <p:spPr>
          <a:xfrm>
            <a:off x="4656138" y="2925763"/>
            <a:ext cx="2117725" cy="7381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1050" b="1" dirty="0">
                <a:cs typeface="Arial" panose="020B0604020202020204" pitchFamily="34" charset="0"/>
              </a:rPr>
              <a:t>Юные журналисты (медиалидеры)</a:t>
            </a:r>
          </a:p>
          <a:p>
            <a:pPr algn="ctr" eaLnBrk="1" hangingPunct="1">
              <a:defRPr/>
            </a:pPr>
            <a:r>
              <a:rPr lang="ru-RU" sz="1050" dirty="0">
                <a:cs typeface="Arial" panose="020B0604020202020204" pitchFamily="34" charset="0"/>
              </a:rPr>
              <a:t>около 400 медиаобъединений</a:t>
            </a:r>
          </a:p>
          <a:p>
            <a:pPr algn="ctr" eaLnBrk="1" hangingPunct="1">
              <a:defRPr/>
            </a:pPr>
            <a:r>
              <a:rPr lang="ru-RU" sz="1050" dirty="0">
                <a:cs typeface="Arial" panose="020B0604020202020204" pitchFamily="34" charset="0"/>
              </a:rPr>
              <a:t>более 5 тысяч детей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4656138" y="3989388"/>
            <a:ext cx="2117725" cy="7381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1050" b="1" dirty="0">
                <a:cs typeface="Arial" panose="020B0604020202020204" pitchFamily="34" charset="0"/>
              </a:rPr>
              <a:t>Туристско-краеведческие объединения</a:t>
            </a:r>
          </a:p>
          <a:p>
            <a:pPr algn="ctr" eaLnBrk="1" hangingPunct="1">
              <a:defRPr/>
            </a:pPr>
            <a:r>
              <a:rPr lang="ru-RU" sz="1050" dirty="0">
                <a:cs typeface="Arial" panose="020B0604020202020204" pitchFamily="34" charset="0"/>
              </a:rPr>
              <a:t>Березники, Верещагино, </a:t>
            </a:r>
            <a:r>
              <a:rPr lang="ru-RU" sz="1050" dirty="0" smtClean="0">
                <a:cs typeface="Arial" panose="020B0604020202020204" pitchFamily="34" charset="0"/>
              </a:rPr>
              <a:t>Пермь;</a:t>
            </a:r>
            <a:endParaRPr lang="ru-RU" sz="1050" dirty="0">
              <a:cs typeface="Arial" panose="020B0604020202020204" pitchFamily="34" charset="0"/>
            </a:endParaRPr>
          </a:p>
          <a:p>
            <a:pPr algn="ctr" eaLnBrk="1" hangingPunct="1">
              <a:defRPr/>
            </a:pPr>
            <a:r>
              <a:rPr lang="ru-RU" sz="1050" dirty="0">
                <a:cs typeface="Arial" panose="020B0604020202020204" pitchFamily="34" charset="0"/>
              </a:rPr>
              <a:t>761 кружков на базе школ</a:t>
            </a:r>
          </a:p>
        </p:txBody>
      </p:sp>
      <p:pic>
        <p:nvPicPr>
          <p:cNvPr id="12307" name="Рисунок 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7" t="8418" b="6012"/>
          <a:stretch>
            <a:fillRect/>
          </a:stretch>
        </p:blipFill>
        <p:spPr bwMode="auto">
          <a:xfrm>
            <a:off x="3228975" y="3963988"/>
            <a:ext cx="1250950" cy="84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674688" y="87313"/>
            <a:ext cx="5624512" cy="857250"/>
          </a:xfrm>
        </p:spPr>
        <p:txBody>
          <a:bodyPr/>
          <a:lstStyle/>
          <a:p>
            <a:pPr eaLnBrk="1" hangingPunct="1"/>
            <a:r>
              <a:rPr lang="ru-RU" altLang="ru-RU" sz="2400" smtClean="0"/>
              <a:t>Очно-заочные школы при вузах </a:t>
            </a:r>
            <a:br>
              <a:rPr lang="ru-RU" altLang="ru-RU" sz="2400" smtClean="0"/>
            </a:br>
            <a:r>
              <a:rPr lang="ru-RU" altLang="ru-RU" sz="2400" smtClean="0"/>
              <a:t>и образовательные сессии</a:t>
            </a:r>
            <a:endParaRPr lang="ru-RU" altLang="ru-RU" sz="2400" dirty="0" smtClean="0"/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925" b="20941"/>
          <a:stretch>
            <a:fillRect/>
          </a:stretch>
        </p:blipFill>
        <p:spPr bwMode="auto">
          <a:xfrm>
            <a:off x="3267075" y="3947889"/>
            <a:ext cx="1714500" cy="1000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4995863" y="1426939"/>
            <a:ext cx="1835150" cy="752475"/>
          </a:xfrm>
          <a:prstGeom prst="rect">
            <a:avLst/>
          </a:prstGeom>
        </p:spPr>
        <p:txBody>
          <a:bodyPr lIns="68580" tIns="34290" rIns="68580" bIns="34290"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1350" dirty="0"/>
              <a:t>Всероссийская летняя компьютерная школа</a:t>
            </a:r>
          </a:p>
          <a:p>
            <a:pPr>
              <a:defRPr/>
            </a:pPr>
            <a:r>
              <a:rPr lang="ru-RU" sz="1050" dirty="0"/>
              <a:t>(МАОУ «СОШ №9» г. Перми) </a:t>
            </a:r>
          </a:p>
        </p:txBody>
      </p:sp>
      <p:pic>
        <p:nvPicPr>
          <p:cNvPr id="13317" name="Picture 6" descr="http://cs424324.vk.me/v424324482/40b9/8oZqsO819eQ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7075" y="1434877"/>
            <a:ext cx="1714500" cy="1147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4927600" y="2669952"/>
            <a:ext cx="1944688" cy="750887"/>
          </a:xfrm>
          <a:prstGeom prst="rect">
            <a:avLst/>
          </a:prstGeom>
        </p:spPr>
        <p:txBody>
          <a:bodyPr lIns="68580" tIns="34290" rIns="68580" bIns="34290"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1350" dirty="0"/>
              <a:t>Физико-математический лагерь</a:t>
            </a:r>
          </a:p>
          <a:p>
            <a:pPr>
              <a:defRPr/>
            </a:pPr>
            <a:r>
              <a:rPr lang="ru-RU" sz="1050" dirty="0"/>
              <a:t>(МАОУ «СОШ №146» г. Перми) </a:t>
            </a:r>
          </a:p>
        </p:txBody>
      </p:sp>
      <p:pic>
        <p:nvPicPr>
          <p:cNvPr id="13319" name="Picture 6" descr="http://lh5.ggpht.com/_KPFU59chmtA/S_pev1TTgxI/AAAAAAAAAWo/fXLV2thTek0/s800/DSC0222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8663" y="2679477"/>
            <a:ext cx="1712912" cy="114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Заголовок 1"/>
          <p:cNvSpPr txBox="1">
            <a:spLocks/>
          </p:cNvSpPr>
          <p:nvPr/>
        </p:nvSpPr>
        <p:spPr>
          <a:xfrm>
            <a:off x="4995863" y="4073302"/>
            <a:ext cx="1835150" cy="750887"/>
          </a:xfrm>
          <a:prstGeom prst="rect">
            <a:avLst/>
          </a:prstGeom>
        </p:spPr>
        <p:txBody>
          <a:bodyPr lIns="68580" tIns="34290" rIns="68580" bIns="34290"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1350" dirty="0"/>
              <a:t>Школа юных журналистов </a:t>
            </a:r>
          </a:p>
          <a:p>
            <a:pPr>
              <a:defRPr/>
            </a:pPr>
            <a:r>
              <a:rPr lang="ru-RU" sz="1350" dirty="0"/>
              <a:t>«АРТ-Журналистика»</a:t>
            </a:r>
          </a:p>
          <a:p>
            <a:pPr>
              <a:defRPr/>
            </a:pPr>
            <a:r>
              <a:rPr lang="ru-RU" sz="1050" dirty="0"/>
              <a:t>(Краевой центр «Росток») </a:t>
            </a:r>
          </a:p>
        </p:txBody>
      </p:sp>
      <p:sp>
        <p:nvSpPr>
          <p:cNvPr id="13322" name="TextBox 4"/>
          <p:cNvSpPr txBox="1">
            <a:spLocks noChangeArrowheads="1"/>
          </p:cNvSpPr>
          <p:nvPr/>
        </p:nvSpPr>
        <p:spPr bwMode="auto">
          <a:xfrm>
            <a:off x="134938" y="3562350"/>
            <a:ext cx="3078162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/>
              <a:t>Ежегодно охват составляет 2,5 тыс. детей из 32 территорий края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/>
              <a:t>Бюджет: 2,5 млн. рублей ежегодно из средств ГП «Семья и дети Пермского края»</a:t>
            </a:r>
          </a:p>
        </p:txBody>
      </p:sp>
      <p:grpSp>
        <p:nvGrpSpPr>
          <p:cNvPr id="3" name="Группа 2"/>
          <p:cNvGrpSpPr/>
          <p:nvPr/>
        </p:nvGrpSpPr>
        <p:grpSpPr>
          <a:xfrm>
            <a:off x="26988" y="1059582"/>
            <a:ext cx="3186112" cy="2409274"/>
            <a:chOff x="26988" y="1153076"/>
            <a:chExt cx="3186112" cy="2409274"/>
          </a:xfrm>
        </p:grpSpPr>
        <p:pic>
          <p:nvPicPr>
            <p:cNvPr id="13321" name="Picture 4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170" t="20309" r="8656" b="15344"/>
            <a:stretch>
              <a:fillRect/>
            </a:stretch>
          </p:blipFill>
          <p:spPr bwMode="auto">
            <a:xfrm>
              <a:off x="26988" y="1155700"/>
              <a:ext cx="3186112" cy="2406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Прямоугольник 1"/>
            <p:cNvSpPr/>
            <p:nvPr/>
          </p:nvSpPr>
          <p:spPr>
            <a:xfrm>
              <a:off x="124396" y="1153076"/>
              <a:ext cx="2934022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r>
                <a:rPr lang="ru-RU" altLang="ru-RU" sz="1600" dirty="0"/>
                <a:t>Очно-заочные школы при вузах</a:t>
              </a:r>
              <a:endParaRPr lang="ru-RU" sz="1600" dirty="0"/>
            </a:p>
          </p:txBody>
        </p:sp>
      </p:grpSp>
      <p:sp>
        <p:nvSpPr>
          <p:cNvPr id="14" name="Прямоугольник 13"/>
          <p:cNvSpPr/>
          <p:nvPr/>
        </p:nvSpPr>
        <p:spPr>
          <a:xfrm>
            <a:off x="3528852" y="1052667"/>
            <a:ext cx="2934022" cy="33855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altLang="ru-RU" sz="1600" dirty="0" smtClean="0"/>
              <a:t>Образовательные сессии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233363" y="87313"/>
            <a:ext cx="6343650" cy="481012"/>
          </a:xfrm>
        </p:spPr>
        <p:txBody>
          <a:bodyPr/>
          <a:lstStyle/>
          <a:p>
            <a:pPr eaLnBrk="1" hangingPunct="1"/>
            <a:r>
              <a:rPr lang="ru-RU" altLang="ru-RU" sz="2000" smtClean="0"/>
              <a:t>Краевые профильные лагеря </a:t>
            </a:r>
            <a:br>
              <a:rPr lang="ru-RU" altLang="ru-RU" sz="2000" smtClean="0"/>
            </a:br>
            <a:r>
              <a:rPr lang="ru-RU" altLang="ru-RU" sz="2000" smtClean="0"/>
              <a:t>Министерства образования и науки Пермского края</a:t>
            </a:r>
          </a:p>
        </p:txBody>
      </p:sp>
      <p:sp>
        <p:nvSpPr>
          <p:cNvPr id="14339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2A51E3B-9080-465F-AF90-1887D70E3898}" type="slidenum">
              <a:rPr lang="ru-RU" altLang="ru-RU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8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pic>
        <p:nvPicPr>
          <p:cNvPr id="14340" name="Picture 5" descr="http://cs.cmle.ru/cs322821/v322821015/3d5c/A3rxf-tjUn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20" t="11214" r="9270" b="7574"/>
          <a:stretch>
            <a:fillRect/>
          </a:stretch>
        </p:blipFill>
        <p:spPr bwMode="auto">
          <a:xfrm>
            <a:off x="4778375" y="661988"/>
            <a:ext cx="1935163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Picture 7" descr="http://cs.cmle.ru/cs310131/v310131250/43a1/LWVCe7aAfyU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25" y="3768725"/>
            <a:ext cx="1878013" cy="125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Picture 13" descr="2 смена. Математикус: симметрия в природе (14 июня - 27 июня)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1538" y="3762375"/>
            <a:ext cx="2481262" cy="1252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3" name="Picture 3" descr="C:\Documents and Settings\dnzhadaev\Рабочий стол\Палаточные лагеря\Палаточные лагеря Муравейник\Палаточные лагеря Муравейник\Фото\Рисунок10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2175" y="3487738"/>
            <a:ext cx="2025650" cy="1522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4" name="Picture 9" descr="http://ligado.ru/pars_docs/refs/15/14520/14520_html_m276b39c4.jpg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8375" y="2097088"/>
            <a:ext cx="1935163" cy="139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66688" y="842963"/>
          <a:ext cx="4557712" cy="287655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628443"/>
                <a:gridCol w="1209343"/>
                <a:gridCol w="719926"/>
              </a:tblGrid>
              <a:tr h="50955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 smtClean="0">
                          <a:effectLst/>
                        </a:rPr>
                        <a:t>Наименование лагеря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3988" marR="53988" marT="6554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 smtClean="0">
                          <a:effectLst/>
                        </a:rPr>
                        <a:t>Источник финансирования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3988" marR="53988" marT="6554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 smtClean="0">
                          <a:effectLst/>
                        </a:rPr>
                        <a:t>Бюджет </a:t>
                      </a:r>
                    </a:p>
                    <a:p>
                      <a:pPr algn="ctr" fontAlgn="ctr"/>
                      <a:r>
                        <a:rPr lang="ru-RU" sz="1100" b="1" u="none" strike="noStrike" dirty="0" smtClean="0">
                          <a:effectLst/>
                        </a:rPr>
                        <a:t>(тыс. руб.)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3988" marR="53988" marT="6554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844888">
                <a:tc>
                  <a:txBody>
                    <a:bodyPr/>
                    <a:lstStyle/>
                    <a:p>
                      <a:pPr marL="103188" indent="-103188" algn="l" fontAlgn="t">
                        <a:buFont typeface="Arial" panose="020B0604020202020204" pitchFamily="34" charset="0"/>
                        <a:buChar char="•"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юные авиамоделисты (78 чел.)</a:t>
                      </a:r>
                    </a:p>
                    <a:p>
                      <a:pPr marL="103188" indent="-103188" algn="l" fontAlgn="t">
                        <a:buFont typeface="Arial" panose="020B0604020202020204" pitchFamily="34" charset="0"/>
                        <a:buChar char="•"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юные техники и изобретатели </a:t>
                      </a:r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(80 чел.)</a:t>
                      </a:r>
                    </a:p>
                    <a:p>
                      <a:pPr marL="103188" indent="-103188" algn="l" fontAlgn="t">
                        <a:buFont typeface="Arial" panose="020B0604020202020204" pitchFamily="34" charset="0"/>
                        <a:buChar char="•"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лагерь школьных команд КВН (100 чел.)</a:t>
                      </a:r>
                    </a:p>
                    <a:p>
                      <a:pPr marL="103188" indent="-103188" algn="l" fontAlgn="t">
                        <a:buFont typeface="Arial" panose="020B0604020202020204" pitchFamily="34" charset="0"/>
                        <a:buChar char="•"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многопрофильный лагерь для одаренных детей (100 чел.)</a:t>
                      </a:r>
                    </a:p>
                  </a:txBody>
                  <a:tcPr marL="53988" marR="53988" marT="6554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Программа «Развитие образования и науки»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988" marR="53988" marT="6554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4 500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988" marR="53988" marT="6554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77221">
                <a:tc>
                  <a:txBody>
                    <a:bodyPr/>
                    <a:lstStyle/>
                    <a:p>
                      <a:pPr marL="103188" indent="-103188" algn="l" fontAlgn="t">
                        <a:buFont typeface="Arial" panose="020B0604020202020204" pitchFamily="34" charset="0"/>
                        <a:buChar char="•"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основы безопасности жизнедеятельности (100 чел.)</a:t>
                      </a:r>
                    </a:p>
                    <a:p>
                      <a:pPr marL="103188" indent="-103188" algn="l" fontAlgn="t">
                        <a:buFont typeface="Arial" panose="020B0604020202020204" pitchFamily="34" charset="0"/>
                        <a:buChar char="•"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оборонно-спортивный «</a:t>
                      </a:r>
                      <a:r>
                        <a:rPr lang="ru-RU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Прикамская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застава» (100 чел.)</a:t>
                      </a:r>
                    </a:p>
                  </a:txBody>
                  <a:tcPr marL="53988" marR="53988" marT="6554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Программа «Семья и дети Пермского края»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988" marR="53988" marT="6554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2 775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988" marR="53988" marT="6554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44888">
                <a:tc>
                  <a:txBody>
                    <a:bodyPr/>
                    <a:lstStyle/>
                    <a:p>
                      <a:pPr marL="103188" indent="-103188" algn="l" fontAlgn="t">
                        <a:buFont typeface="Arial" panose="020B0604020202020204" pitchFamily="34" charset="0"/>
                        <a:buChar char="•"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лагерь для детей «группы риска» и СОП «Путь героя» (200 чел.)</a:t>
                      </a:r>
                    </a:p>
                    <a:p>
                      <a:pPr marL="0" indent="0" algn="l" fontAlgn="t">
                        <a:buFont typeface="Arial" panose="020B0604020202020204" pitchFamily="34" charset="0"/>
                        <a:buNone/>
                      </a:pP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988" marR="53988" marT="6554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Программа «Обеспечение общественной безопасности Пермского края»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988" marR="53988" marT="6554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fontAlgn="ctr"/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3 880</a:t>
                      </a:r>
                    </a:p>
                  </a:txBody>
                  <a:tcPr marL="53988" marR="53988" marT="6554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342900" y="123825"/>
            <a:ext cx="6172200" cy="349250"/>
          </a:xfrm>
        </p:spPr>
        <p:txBody>
          <a:bodyPr/>
          <a:lstStyle/>
          <a:p>
            <a:pPr eaLnBrk="1" hangingPunct="1"/>
            <a:r>
              <a:rPr lang="ru-RU" altLang="ru-RU" sz="2000" smtClean="0"/>
              <a:t>Профильные лагеря и смены в муниципалитетах</a:t>
            </a:r>
          </a:p>
        </p:txBody>
      </p:sp>
      <p:sp>
        <p:nvSpPr>
          <p:cNvPr id="16387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E23158B-EDF0-43B8-BD20-5A78557ACF70}" type="slidenum">
              <a:rPr lang="ru-RU" altLang="ru-RU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9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graphicFrame>
        <p:nvGraphicFramePr>
          <p:cNvPr id="16388" name="Диаграмма 8"/>
          <p:cNvGraphicFramePr>
            <a:graphicFrameLocks/>
          </p:cNvGraphicFramePr>
          <p:nvPr/>
        </p:nvGraphicFramePr>
        <p:xfrm>
          <a:off x="209550" y="422275"/>
          <a:ext cx="3270250" cy="241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18" name="Диаграмма" r:id="rId5" imgW="3273836" imgH="2420322" progId="Excel.Chart.8">
                  <p:embed/>
                </p:oleObj>
              </mc:Choice>
              <mc:Fallback>
                <p:oleObj name="Диаграмма" r:id="rId5" imgW="3273836" imgH="2420322" progId="Excel.Chart.8">
                  <p:embed/>
                  <p:pic>
                    <p:nvPicPr>
                      <p:cNvPr id="0" name="Диаграмма 8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9550" y="422275"/>
                        <a:ext cx="3270250" cy="241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89" name="Диаграмма 6"/>
          <p:cNvGraphicFramePr>
            <a:graphicFrameLocks/>
          </p:cNvGraphicFramePr>
          <p:nvPr/>
        </p:nvGraphicFramePr>
        <p:xfrm>
          <a:off x="3233738" y="417513"/>
          <a:ext cx="3414712" cy="2420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19" name="Диаграмма" r:id="rId8" imgW="3420152" imgH="2426418" progId="Excel.Chart.8">
                  <p:embed/>
                </p:oleObj>
              </mc:Choice>
              <mc:Fallback>
                <p:oleObj name="Диаграмма" r:id="rId8" imgW="3420152" imgH="2426418" progId="Excel.Chart.8">
                  <p:embed/>
                  <p:pic>
                    <p:nvPicPr>
                      <p:cNvPr id="0" name="Диаграмма 6"/>
                      <p:cNvPicPr>
                        <a:picLocks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3738" y="417513"/>
                        <a:ext cx="3414712" cy="24209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90" name="Диаграмма 10"/>
          <p:cNvGraphicFramePr>
            <a:graphicFrameLocks/>
          </p:cNvGraphicFramePr>
          <p:nvPr/>
        </p:nvGraphicFramePr>
        <p:xfrm>
          <a:off x="82550" y="2592388"/>
          <a:ext cx="6626225" cy="2535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20" name="Диаграмма" r:id="rId11" imgW="6633023" imgH="2542252" progId="Excel.Chart.8">
                  <p:embed/>
                </p:oleObj>
              </mc:Choice>
              <mc:Fallback>
                <p:oleObj name="Диаграмма" r:id="rId11" imgW="6633023" imgH="2542252" progId="Excel.Chart.8">
                  <p:embed/>
                  <p:pic>
                    <p:nvPicPr>
                      <p:cNvPr id="0" name="Диаграмма 10"/>
                      <p:cNvPicPr>
                        <a:picLocks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550" y="2592388"/>
                        <a:ext cx="6626225" cy="25352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833</TotalTime>
  <Words>1188</Words>
  <Application>Microsoft Office PowerPoint</Application>
  <PresentationFormat>Произвольный</PresentationFormat>
  <Paragraphs>234</Paragraphs>
  <Slides>20</Slides>
  <Notes>7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8" baseType="lpstr">
      <vt:lpstr>Arial</vt:lpstr>
      <vt:lpstr>Arial Black</vt:lpstr>
      <vt:lpstr>Calibri</vt:lpstr>
      <vt:lpstr>Cambria</vt:lpstr>
      <vt:lpstr>Times New Roman</vt:lpstr>
      <vt:lpstr>Wingdings</vt:lpstr>
      <vt:lpstr>Тема Office</vt:lpstr>
      <vt:lpstr>Диаграмма</vt:lpstr>
      <vt:lpstr>О мерах, принимаемых Правительством Пермского края по поддержке одаренных детей</vt:lpstr>
      <vt:lpstr>Презентация PowerPoint</vt:lpstr>
      <vt:lpstr>Инновационные образовательные учреждения Пермского края</vt:lpstr>
      <vt:lpstr>Обучение по индивидуальным учебным планам: выбор предметов на профильном и базовом уровнях</vt:lpstr>
      <vt:lpstr>Дополнительное образование детей</vt:lpstr>
      <vt:lpstr>Примеры кружков и секций по направлениям</vt:lpstr>
      <vt:lpstr>Очно-заочные школы при вузах  и образовательные сессии</vt:lpstr>
      <vt:lpstr>Краевые профильные лагеря  Министерства образования и науки Пермского края</vt:lpstr>
      <vt:lpstr>Профильные лагеря и смены в муниципалитетах</vt:lpstr>
      <vt:lpstr>Презентация PowerPoint</vt:lpstr>
      <vt:lpstr>Инвестиции пермских производственных компаний в поддержку одаренных детей  (на примере Пермской научно-производственной приборостроительной компании (ПНППК)</vt:lpstr>
      <vt:lpstr>Инвестиции пермских производственных компаний в поддержку одаренных детей  (на примере ОАО «Метафракс» и ПАО «Протон-ПМ»)</vt:lpstr>
      <vt:lpstr>Презентация PowerPoint</vt:lpstr>
      <vt:lpstr>Презентация PowerPoint</vt:lpstr>
      <vt:lpstr>2015 г. – 498 чел., 2016 г. – 446 чел.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План</dc:title>
  <dc:creator>Голубцов Алексей Валерьевич</dc:creator>
  <cp:lastModifiedBy>Жадаев Дмитрий Николаевич</cp:lastModifiedBy>
  <cp:revision>50</cp:revision>
  <cp:lastPrinted>2017-09-14T08:20:26Z</cp:lastPrinted>
  <dcterms:created xsi:type="dcterms:W3CDTF">2017-09-13T06:29:55Z</dcterms:created>
  <dcterms:modified xsi:type="dcterms:W3CDTF">2017-10-31T12:59:45Z</dcterms:modified>
</cp:coreProperties>
</file>