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60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0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0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0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FCC97FB-EAAB-41A7-BB03-05ACDEE5CEF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120" y="1336680"/>
            <a:ext cx="6412680" cy="3607560"/>
          </a:xfrm>
          <a:prstGeom prst="rect">
            <a:avLst/>
          </a:prstGeom>
        </p:spPr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C44CAAB-C41C-4EAE-83AB-E6D58B1C62CD}" type="slidenum">
              <a:rPr lang="ru-RU" sz="1200" b="0" strike="noStrike" spc="-1">
                <a:latin typeface="Times New Roman"/>
              </a:rPr>
              <a:t>33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 hidden="1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2" hidden="1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7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19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2" hidden="1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0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1" name="Line 6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 hidden="1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Line 6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4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 hidden="1"/>
          <p:cNvSpPr/>
          <p:nvPr/>
        </p:nvSpPr>
        <p:spPr>
          <a:xfrm>
            <a:off x="0" y="6400800"/>
            <a:ext cx="1219140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" hidden="1"/>
          <p:cNvSpPr/>
          <p:nvPr/>
        </p:nvSpPr>
        <p:spPr>
          <a:xfrm>
            <a:off x="0" y="6334200"/>
            <a:ext cx="12191400" cy="6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0" y="0"/>
            <a:ext cx="4050000" cy="685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5"/>
          <p:cNvSpPr/>
          <p:nvPr/>
        </p:nvSpPr>
        <p:spPr>
          <a:xfrm>
            <a:off x="4039920" y="0"/>
            <a:ext cx="6336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185/1833869985/record-new/31577613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1523520" y="1122840"/>
            <a:ext cx="9137880" cy="23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2"/>
          <p:cNvSpPr/>
          <p:nvPr/>
        </p:nvSpPr>
        <p:spPr>
          <a:xfrm>
            <a:off x="1523520" y="3602160"/>
            <a:ext cx="9137880" cy="16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8" name="object 2"/>
          <p:cNvPicPr/>
          <p:nvPr/>
        </p:nvPicPr>
        <p:blipFill>
          <a:blip r:embed="rId2"/>
          <a:stretch/>
        </p:blipFill>
        <p:spPr>
          <a:xfrm>
            <a:off x="0" y="360"/>
            <a:ext cx="12186000" cy="6851520"/>
          </a:xfrm>
          <a:prstGeom prst="rect">
            <a:avLst/>
          </a:prstGeom>
          <a:ln w="0">
            <a:noFill/>
          </a:ln>
        </p:spPr>
      </p:pic>
      <p:sp>
        <p:nvSpPr>
          <p:cNvPr id="509" name="CustomShape 3"/>
          <p:cNvSpPr/>
          <p:nvPr/>
        </p:nvSpPr>
        <p:spPr>
          <a:xfrm>
            <a:off x="1188720" y="1021680"/>
            <a:ext cx="9574920" cy="4707720"/>
          </a:xfrm>
          <a:prstGeom prst="rect">
            <a:avLst/>
          </a:prstGeom>
          <a:solidFill>
            <a:schemeClr val="tx2">
              <a:lumMod val="7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4"/>
          <p:cNvSpPr/>
          <p:nvPr/>
        </p:nvSpPr>
        <p:spPr>
          <a:xfrm>
            <a:off x="1944000" y="1600560"/>
            <a:ext cx="8196840" cy="441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Cambria"/>
                <a:ea typeface="Cambria"/>
              </a:rPr>
              <a:t>ИТОГОВЫЙ  ВЕБИНАР   ДЛЯ УЧИТЕЛЕЙ ОБЩЕСТВОЗНАНИЯ- УЧАСТНИКОВ ПРОЕКТА «ОБРАЗОВАТЕЛЬНЫЙ ЛИФТ</a:t>
            </a:r>
            <a:r>
              <a:rPr lang="ru-RU" sz="4400" b="1" strike="noStrike" spc="-1">
                <a:solidFill>
                  <a:srgbClr val="FFFFFF"/>
                </a:solidFill>
                <a:latin typeface="Cambria"/>
                <a:ea typeface="Cambria"/>
              </a:rPr>
              <a:t>: ШНОР-2022»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Cambria"/>
                <a:ea typeface="Cambria"/>
              </a:rPr>
              <a:t>20 октября 2022г.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Рисунок 156"/>
          <p:cNvPicPr/>
          <p:nvPr/>
        </p:nvPicPr>
        <p:blipFill>
          <a:blip r:embed="rId2"/>
          <a:srcRect l="45736" t="48633" r="30929" b="44231"/>
          <a:stretch/>
        </p:blipFill>
        <p:spPr>
          <a:xfrm>
            <a:off x="540720" y="720720"/>
            <a:ext cx="5218560" cy="898920"/>
          </a:xfrm>
          <a:prstGeom prst="rect">
            <a:avLst/>
          </a:prstGeom>
          <a:ln w="0">
            <a:noFill/>
          </a:ln>
        </p:spPr>
      </p:pic>
      <p:pic>
        <p:nvPicPr>
          <p:cNvPr id="550" name="Рисунок 157"/>
          <p:cNvPicPr/>
          <p:nvPr/>
        </p:nvPicPr>
        <p:blipFill>
          <a:blip r:embed="rId2"/>
          <a:srcRect l="46268" t="67248" r="31199" b="22751"/>
          <a:stretch/>
        </p:blipFill>
        <p:spPr>
          <a:xfrm>
            <a:off x="720360" y="1620000"/>
            <a:ext cx="5038920" cy="1258920"/>
          </a:xfrm>
          <a:prstGeom prst="rect">
            <a:avLst/>
          </a:prstGeom>
          <a:ln w="0">
            <a:noFill/>
          </a:ln>
        </p:spPr>
      </p:pic>
      <p:pic>
        <p:nvPicPr>
          <p:cNvPr id="551" name="Рисунок 158"/>
          <p:cNvPicPr/>
          <p:nvPr/>
        </p:nvPicPr>
        <p:blipFill>
          <a:blip r:embed="rId3"/>
          <a:srcRect l="45736" t="52451" r="30657" b="26565"/>
          <a:stretch/>
        </p:blipFill>
        <p:spPr>
          <a:xfrm>
            <a:off x="180000" y="3780000"/>
            <a:ext cx="5759280" cy="2878920"/>
          </a:xfrm>
          <a:prstGeom prst="rect">
            <a:avLst/>
          </a:prstGeom>
          <a:ln w="0">
            <a:noFill/>
          </a:ln>
        </p:spPr>
      </p:pic>
      <p:sp>
        <p:nvSpPr>
          <p:cNvPr id="552" name="CustomShape 1"/>
          <p:cNvSpPr/>
          <p:nvPr/>
        </p:nvSpPr>
        <p:spPr>
          <a:xfrm>
            <a:off x="299520" y="322020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6</a:t>
            </a: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КЛАСС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1641960" y="18000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5</a:t>
            </a: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КЛАСС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554" name="Рисунок 161"/>
          <p:cNvPicPr/>
          <p:nvPr/>
        </p:nvPicPr>
        <p:blipFill>
          <a:blip r:embed="rId4"/>
          <a:srcRect l="45736" t="56388" r="30657" b="23941"/>
          <a:stretch/>
        </p:blipFill>
        <p:spPr>
          <a:xfrm>
            <a:off x="5940000" y="1080000"/>
            <a:ext cx="5759280" cy="2698920"/>
          </a:xfrm>
          <a:prstGeom prst="rect">
            <a:avLst/>
          </a:prstGeom>
          <a:ln w="0">
            <a:noFill/>
          </a:ln>
        </p:spPr>
      </p:pic>
      <p:sp>
        <p:nvSpPr>
          <p:cNvPr id="555" name="CustomShape 3"/>
          <p:cNvSpPr/>
          <p:nvPr/>
        </p:nvSpPr>
        <p:spPr>
          <a:xfrm>
            <a:off x="8100000" y="26028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7</a:t>
            </a: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КЛАСС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299520" y="322020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2"/>
          <p:cNvSpPr/>
          <p:nvPr/>
        </p:nvSpPr>
        <p:spPr>
          <a:xfrm>
            <a:off x="1641960" y="18000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8</a:t>
            </a: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КЛАСС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1440000" y="3060000"/>
            <a:ext cx="1597320" cy="4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9</a:t>
            </a: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DejaVu Sans"/>
              </a:rPr>
              <a:t>КЛАСС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559" name="Рисунок 558"/>
          <p:cNvPicPr/>
          <p:nvPr/>
        </p:nvPicPr>
        <p:blipFill>
          <a:blip r:embed="rId2"/>
          <a:srcRect l="45724" t="57687" r="30650" b="33309"/>
          <a:stretch/>
        </p:blipFill>
        <p:spPr>
          <a:xfrm>
            <a:off x="540360" y="1800360"/>
            <a:ext cx="5040360" cy="1079280"/>
          </a:xfrm>
          <a:prstGeom prst="rect">
            <a:avLst/>
          </a:prstGeom>
          <a:ln w="0">
            <a:noFill/>
          </a:ln>
        </p:spPr>
      </p:pic>
      <p:pic>
        <p:nvPicPr>
          <p:cNvPr id="560" name="Рисунок 559"/>
          <p:cNvPicPr/>
          <p:nvPr/>
        </p:nvPicPr>
        <p:blipFill>
          <a:blip r:embed="rId2"/>
          <a:srcRect l="45724" t="36689" r="30650" b="55433"/>
          <a:stretch/>
        </p:blipFill>
        <p:spPr>
          <a:xfrm>
            <a:off x="540360" y="900000"/>
            <a:ext cx="4859640" cy="910080"/>
          </a:xfrm>
          <a:prstGeom prst="rect">
            <a:avLst/>
          </a:prstGeom>
          <a:ln w="0">
            <a:noFill/>
          </a:ln>
        </p:spPr>
      </p:pic>
      <p:pic>
        <p:nvPicPr>
          <p:cNvPr id="561" name="Рисунок 560"/>
          <p:cNvPicPr/>
          <p:nvPr/>
        </p:nvPicPr>
        <p:blipFill>
          <a:blip r:embed="rId3"/>
          <a:srcRect l="45724" t="27503" r="30650" b="55430"/>
          <a:stretch/>
        </p:blipFill>
        <p:spPr>
          <a:xfrm>
            <a:off x="0" y="3960000"/>
            <a:ext cx="5761080" cy="2340000"/>
          </a:xfrm>
          <a:prstGeom prst="rect">
            <a:avLst/>
          </a:prstGeom>
          <a:ln w="0">
            <a:noFill/>
          </a:ln>
        </p:spPr>
      </p:pic>
      <p:pic>
        <p:nvPicPr>
          <p:cNvPr id="562" name="Рисунок 561"/>
          <p:cNvPicPr/>
          <p:nvPr/>
        </p:nvPicPr>
        <p:blipFill>
          <a:blip r:embed="rId4"/>
          <a:srcRect l="45724" t="28815" r="30650" b="16059"/>
          <a:stretch/>
        </p:blipFill>
        <p:spPr>
          <a:xfrm>
            <a:off x="7020360" y="1080000"/>
            <a:ext cx="3959640" cy="5197320"/>
          </a:xfrm>
          <a:prstGeom prst="rect">
            <a:avLst/>
          </a:prstGeom>
          <a:ln w="0">
            <a:noFill/>
          </a:ln>
        </p:spPr>
      </p:pic>
      <p:sp>
        <p:nvSpPr>
          <p:cNvPr id="563" name="CustomShape 4"/>
          <p:cNvSpPr/>
          <p:nvPr/>
        </p:nvSpPr>
        <p:spPr>
          <a:xfrm>
            <a:off x="8280000" y="261000"/>
            <a:ext cx="3912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C9211E"/>
                </a:solidFill>
                <a:latin typeface="Arial"/>
                <a:ea typeface="DejaVu Sans"/>
              </a:rPr>
              <a:t>Предметные результаты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Рисунок 563"/>
          <p:cNvPicPr/>
          <p:nvPr/>
        </p:nvPicPr>
        <p:blipFill>
          <a:blip r:embed="rId2"/>
          <a:srcRect l="39819" t="15692" r="23268" b="42306"/>
          <a:stretch/>
        </p:blipFill>
        <p:spPr>
          <a:xfrm>
            <a:off x="1260000" y="0"/>
            <a:ext cx="10260000" cy="656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523520" y="1122840"/>
            <a:ext cx="9137880" cy="23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1523520" y="3602160"/>
            <a:ext cx="9137880" cy="16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7" name="object 2_0"/>
          <p:cNvPicPr/>
          <p:nvPr/>
        </p:nvPicPr>
        <p:blipFill>
          <a:blip r:embed="rId2"/>
          <a:stretch/>
        </p:blipFill>
        <p:spPr>
          <a:xfrm>
            <a:off x="0" y="360"/>
            <a:ext cx="12186000" cy="6851520"/>
          </a:xfrm>
          <a:prstGeom prst="rect">
            <a:avLst/>
          </a:prstGeom>
          <a:ln w="0">
            <a:noFill/>
          </a:ln>
        </p:spPr>
      </p:pic>
      <p:sp>
        <p:nvSpPr>
          <p:cNvPr id="568" name="CustomShape 3"/>
          <p:cNvSpPr/>
          <p:nvPr/>
        </p:nvSpPr>
        <p:spPr>
          <a:xfrm>
            <a:off x="1255320" y="1731960"/>
            <a:ext cx="9574920" cy="364248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4"/>
          <p:cNvSpPr/>
          <p:nvPr/>
        </p:nvSpPr>
        <p:spPr>
          <a:xfrm>
            <a:off x="1620000" y="1944360"/>
            <a:ext cx="9041400" cy="411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Итоги работы групп: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-посещение вебинаров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-выполнение ТЗ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8818920" y="1549080"/>
            <a:ext cx="3057120" cy="5108040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46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4499280" y="712440"/>
            <a:ext cx="4137120" cy="5944680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2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Проектирование рабочей программы урочной/внеурочной  деятельности  с использованием конструктора ИСРО РАО, с включением заданий PISA в образовательный процесс</a:t>
            </a:r>
            <a:endParaRPr lang="ru-RU" sz="2800" b="0" strike="noStrike" spc="-1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2109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720000" y="720360"/>
            <a:ext cx="3589200" cy="5576760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1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Апробация заданий банка РЭШ для организации работы школьников в урочной /внеурочной деятельности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573" name="CustomShape 4"/>
          <p:cNvSpPr/>
          <p:nvPr/>
        </p:nvSpPr>
        <p:spPr>
          <a:xfrm>
            <a:off x="1014480" y="73440"/>
            <a:ext cx="10321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ТЕХНИЧЕСКИЕ ЗАДАНИЯ (ТЗ) ПРОЕКТА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2328120" y="2156760"/>
            <a:ext cx="8643960" cy="13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ИТОГИ РАБОТЫ ГРУППЫ №2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(руководитель  Кальсина А.А.)</a:t>
            </a:r>
            <a:endParaRPr lang="ru-RU" sz="4000" b="0" strike="noStrike" spc="-1">
              <a:latin typeface="Arial"/>
            </a:endParaRPr>
          </a:p>
        </p:txBody>
      </p:sp>
      <p:grpSp>
        <p:nvGrpSpPr>
          <p:cNvPr id="575" name="Group 2"/>
          <p:cNvGrpSpPr/>
          <p:nvPr/>
        </p:nvGrpSpPr>
        <p:grpSpPr>
          <a:xfrm>
            <a:off x="749160" y="3706920"/>
            <a:ext cx="10688400" cy="2708280"/>
            <a:chOff x="749160" y="3706920"/>
            <a:chExt cx="10688400" cy="2708280"/>
          </a:xfrm>
        </p:grpSpPr>
        <p:sp>
          <p:nvSpPr>
            <p:cNvPr id="576" name="CustomShape 3"/>
            <p:cNvSpPr/>
            <p:nvPr/>
          </p:nvSpPr>
          <p:spPr>
            <a:xfrm>
              <a:off x="749160" y="6033600"/>
              <a:ext cx="10688400" cy="684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7" name="object 10_1"/>
            <p:cNvPicPr/>
            <p:nvPr/>
          </p:nvPicPr>
          <p:blipFill>
            <a:blip r:embed="rId2"/>
            <a:stretch/>
          </p:blipFill>
          <p:spPr>
            <a:xfrm>
              <a:off x="9811440" y="3706920"/>
              <a:ext cx="1160640" cy="243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8" name="object 11_1"/>
            <p:cNvPicPr/>
            <p:nvPr/>
          </p:nvPicPr>
          <p:blipFill>
            <a:blip r:embed="rId3"/>
            <a:stretch/>
          </p:blipFill>
          <p:spPr>
            <a:xfrm>
              <a:off x="1405080" y="3753360"/>
              <a:ext cx="963360" cy="2661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609480" y="1288440"/>
            <a:ext cx="10971720" cy="50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Количество: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20 педагогов (учителя истории и обществознания, учителя экономики).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Территории  Пермского  края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, в  которых проживают участники  сетевой предметной группы: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г. Пермь,  Карагайский  ГО, Пермский, Гремячинский,  Чернушенский, Уинский   ГО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Все педагоги 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посмотрели  вебинары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Задания  выполнили  50%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80" name="CustomShape 2"/>
          <p:cNvSpPr/>
          <p:nvPr/>
        </p:nvSpPr>
        <p:spPr>
          <a:xfrm>
            <a:off x="60984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1" strike="noStrike" spc="-52">
                <a:solidFill>
                  <a:srgbClr val="404040"/>
                </a:solidFill>
                <a:latin typeface="Times New Roman"/>
              </a:rPr>
              <a:t>Характеристика   группы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609480" y="271440"/>
            <a:ext cx="109720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1" strike="noStrike" spc="-52">
                <a:solidFill>
                  <a:srgbClr val="404040"/>
                </a:solidFill>
                <a:latin typeface="Times New Roman"/>
              </a:rPr>
              <a:t>Благодарим за работу в проекте</a:t>
            </a:r>
            <a:r>
              <a:rPr lang="ru-RU" sz="4800" b="1" strike="noStrike" spc="-52">
                <a:solidFill>
                  <a:srgbClr val="404040"/>
                </a:solidFill>
                <a:latin typeface="Calibri Light"/>
              </a:rPr>
              <a:t>!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582" name="CustomShape 2"/>
          <p:cNvSpPr/>
          <p:nvPr/>
        </p:nvSpPr>
        <p:spPr>
          <a:xfrm>
            <a:off x="1097280" y="1845720"/>
            <a:ext cx="4937040" cy="40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83" name="Table 3"/>
          <p:cNvGraphicFramePr/>
          <p:nvPr/>
        </p:nvGraphicFramePr>
        <p:xfrm>
          <a:off x="180000" y="1379520"/>
          <a:ext cx="11975400" cy="6915960"/>
        </p:xfrm>
        <a:graphic>
          <a:graphicData uri="http://schemas.openxmlformats.org/drawingml/2006/table">
            <a:tbl>
              <a:tblPr/>
              <a:tblGrid>
                <a:gridCol w="400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Вяткина Наталья Владимировна    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 МБОУ "Рождественская СОШ"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Герус Марина Андреевна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 МАОУ "Гимназия № 7" г. Перми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Дюкова Марина Васильевна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"Рождественская СОШ"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Ермаков Евгений Анатольевич 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МАОУ "Усть-Качкинская средняя школа"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Мишина Анастасия Алексеевна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МАОУ "Инженерная школа 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Самарина Светлана Николаевна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"Базовая Павловская ООШ"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Старицына Наталья Викторовна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МАОУ "Лицей № 8" г.Перми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Фатыков Фаиль Загапович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МБОУ"Верхнесыповская ООШ"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Чистякова Елена Салимьяновна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"Рябковская ООШ"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8000" b="0" strike="noStrike" spc="-52">
                <a:solidFill>
                  <a:srgbClr val="262626"/>
                </a:solidFill>
                <a:latin typeface="Calibri Light"/>
              </a:rPr>
              <a:t> </a:t>
            </a:r>
            <a:r>
              <a:rPr lang="ru-RU" sz="4400" b="1" strike="noStrike" spc="-52">
                <a:solidFill>
                  <a:srgbClr val="262626"/>
                </a:solidFill>
                <a:latin typeface="Times New Roman"/>
              </a:rPr>
              <a:t>РЕКОМЕНДУЕМ ПРИНЯТЬ УЧАСТИЕ В КРАЕВОЙ ИТОГОВОЙ КОНФЕРЕНЦИИ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1100160" y="445572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3235320" y="2156760"/>
            <a:ext cx="7736760" cy="13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ИТОГИ РАБОТЫ ГРУППЫ №1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 руководитель Женина Л.В.)</a:t>
            </a:r>
            <a:endParaRPr lang="ru-RU" sz="4000" b="0" strike="noStrike" spc="-1">
              <a:latin typeface="Arial"/>
            </a:endParaRPr>
          </a:p>
        </p:txBody>
      </p:sp>
      <p:grpSp>
        <p:nvGrpSpPr>
          <p:cNvPr id="587" name="Group 2"/>
          <p:cNvGrpSpPr/>
          <p:nvPr/>
        </p:nvGrpSpPr>
        <p:grpSpPr>
          <a:xfrm>
            <a:off x="749160" y="3706920"/>
            <a:ext cx="10688400" cy="2708280"/>
            <a:chOff x="749160" y="3706920"/>
            <a:chExt cx="10688400" cy="2708280"/>
          </a:xfrm>
        </p:grpSpPr>
        <p:sp>
          <p:nvSpPr>
            <p:cNvPr id="588" name="CustomShape 3"/>
            <p:cNvSpPr/>
            <p:nvPr/>
          </p:nvSpPr>
          <p:spPr>
            <a:xfrm>
              <a:off x="749160" y="6033600"/>
              <a:ext cx="10688400" cy="684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89" name="object 10"/>
            <p:cNvPicPr/>
            <p:nvPr/>
          </p:nvPicPr>
          <p:blipFill>
            <a:blip r:embed="rId2"/>
            <a:stretch/>
          </p:blipFill>
          <p:spPr>
            <a:xfrm>
              <a:off x="9811440" y="3706920"/>
              <a:ext cx="1160640" cy="243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0" name="object 11"/>
            <p:cNvPicPr/>
            <p:nvPr/>
          </p:nvPicPr>
          <p:blipFill>
            <a:blip r:embed="rId3"/>
            <a:stretch/>
          </p:blipFill>
          <p:spPr>
            <a:xfrm>
              <a:off x="1405080" y="3753360"/>
              <a:ext cx="963360" cy="2661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91" name="CustomShape 4"/>
          <p:cNvSpPr/>
          <p:nvPr/>
        </p:nvSpPr>
        <p:spPr>
          <a:xfrm>
            <a:off x="2224440" y="2054520"/>
            <a:ext cx="8643960" cy="152532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3599640" y="1800360"/>
            <a:ext cx="7735680" cy="37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mbria"/>
                <a:ea typeface="Cambria"/>
              </a:rPr>
              <a:t>ПРОДВИЖЕНИЕ ПРОЕКТА «ОБРАЗОВАТЕЛЬНЫЙ ЛИФТ: ШНОР-2022». ФОРМИРОВАНИЕ ФИНАНСОВОЙ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mbria"/>
                <a:ea typeface="Cambria"/>
              </a:rPr>
              <a:t> ГРАМОТНОСТИ </a:t>
            </a:r>
            <a:endParaRPr lang="ru-RU" sz="4000" b="0" strike="noStrike" spc="-1">
              <a:latin typeface="Arial"/>
            </a:endParaRPr>
          </a:p>
        </p:txBody>
      </p:sp>
      <p:grpSp>
        <p:nvGrpSpPr>
          <p:cNvPr id="512" name="Group 2"/>
          <p:cNvGrpSpPr/>
          <p:nvPr/>
        </p:nvGrpSpPr>
        <p:grpSpPr>
          <a:xfrm>
            <a:off x="749160" y="3706920"/>
            <a:ext cx="10687320" cy="2707200"/>
            <a:chOff x="749160" y="3706920"/>
            <a:chExt cx="10687320" cy="2707200"/>
          </a:xfrm>
        </p:grpSpPr>
        <p:sp>
          <p:nvSpPr>
            <p:cNvPr id="513" name="CustomShape 3"/>
            <p:cNvSpPr/>
            <p:nvPr/>
          </p:nvSpPr>
          <p:spPr>
            <a:xfrm>
              <a:off x="749160" y="6033600"/>
              <a:ext cx="10687320" cy="57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4" name="object 10"/>
            <p:cNvPicPr/>
            <p:nvPr/>
          </p:nvPicPr>
          <p:blipFill>
            <a:blip r:embed="rId2"/>
            <a:stretch/>
          </p:blipFill>
          <p:spPr>
            <a:xfrm>
              <a:off x="9811440" y="3706920"/>
              <a:ext cx="1159560" cy="2432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5" name="object 11"/>
            <p:cNvPicPr/>
            <p:nvPr/>
          </p:nvPicPr>
          <p:blipFill>
            <a:blip r:embed="rId3"/>
            <a:stretch/>
          </p:blipFill>
          <p:spPr>
            <a:xfrm>
              <a:off x="1405080" y="3753360"/>
              <a:ext cx="962280" cy="2660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6" name="CustomShape 4"/>
          <p:cNvSpPr/>
          <p:nvPr/>
        </p:nvSpPr>
        <p:spPr>
          <a:xfrm>
            <a:off x="1405080" y="1853280"/>
            <a:ext cx="2019960" cy="152424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180000" y="1288440"/>
            <a:ext cx="11879640" cy="50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Количество: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20 педагогов (учителя истории и обществознания).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Территории  Пермского  края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, в  которых проживают участники  сетевой предметной группы: </a:t>
            </a:r>
            <a:r>
              <a:rPr lang="ru-RU" sz="36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Александровский МО, </a:t>
            </a: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МО "Город Березники", </a:t>
            </a:r>
            <a:r>
              <a:rPr lang="ru-RU" sz="36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 Большесосновский МО, </a:t>
            </a: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Горнозаводский ГО, </a:t>
            </a:r>
            <a:r>
              <a:rPr lang="ru-RU" sz="36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 Гайнский МО, Добрянский ГО, Ильинский ГО, Городской округ «Кизел», Кунгурский  МО, Куединский МО,  Осинский ГО, Ординский МО, </a:t>
            </a:r>
            <a:endParaRPr lang="ru-RU" sz="36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 Все педагоги 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посмотрели  вебинары (участвовали или смотрели в записи)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  <a:ea typeface="Microsoft YaHei"/>
              </a:rPr>
              <a:t>Задания  выполнили  50%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93" name="CustomShape 2"/>
          <p:cNvSpPr/>
          <p:nvPr/>
        </p:nvSpPr>
        <p:spPr>
          <a:xfrm>
            <a:off x="60984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1" strike="noStrike" spc="-52">
                <a:solidFill>
                  <a:srgbClr val="404040"/>
                </a:solidFill>
                <a:latin typeface="Times New Roman"/>
              </a:rPr>
              <a:t>Характеристика   группы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180000" y="3107880"/>
            <a:ext cx="10843560" cy="93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2"/>
          <p:cNvSpPr/>
          <p:nvPr/>
        </p:nvSpPr>
        <p:spPr>
          <a:xfrm>
            <a:off x="480240" y="3045240"/>
            <a:ext cx="865836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mbria"/>
                <a:ea typeface="Cambria"/>
              </a:rPr>
              <a:t> Краткий  анализ присланных материалов участников проекта «Образовательный лифт:ШНОР-2022»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9000000" y="180000"/>
            <a:ext cx="3057120" cy="5108040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46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97" name="CustomShape 4"/>
          <p:cNvSpPr/>
          <p:nvPr/>
        </p:nvSpPr>
        <p:spPr>
          <a:xfrm>
            <a:off x="360000" y="5400000"/>
            <a:ext cx="1078560" cy="898560"/>
          </a:xfrm>
          <a:prstGeom prst="smileyFace">
            <a:avLst>
              <a:gd name="adj" fmla="val 9282"/>
            </a:avLst>
          </a:prstGeom>
          <a:solidFill>
            <a:srgbClr val="729FCF"/>
          </a:solidFill>
          <a:ln w="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609480" y="271080"/>
            <a:ext cx="109717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Благодарим за работу в проекте!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6197400" y="1600200"/>
            <a:ext cx="538380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00" name="Table 3"/>
          <p:cNvGraphicFramePr/>
          <p:nvPr/>
        </p:nvGraphicFramePr>
        <p:xfrm>
          <a:off x="852480" y="1259640"/>
          <a:ext cx="7006680" cy="11137320"/>
        </p:xfrm>
        <a:graphic>
          <a:graphicData uri="http://schemas.openxmlformats.org/drawingml/2006/table">
            <a:tbl>
              <a:tblPr/>
              <a:tblGrid>
                <a:gridCol w="460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Второва Второва Ирина Васильевна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"СОШ № 11" г. Кизела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Казакова Людмила Михайловна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Дроздова Кристина Валерьевна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МАОУ "СОШ № 3"  г. Горнозаводска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Симонова Марина Геннадьевна 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МАОУ "Филипповская ООШ"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Паршина Татьяна Александровна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"Чёрмозская СОШ им.В.Ершова"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Казанцева Лена Фаатовна 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МБОУ "Большеусинская СОШ"</a:t>
                      </a: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strike="noStrike" spc="-1">
                          <a:latin typeface="Times New Roman"/>
                        </a:rPr>
                        <a:t>Богомягков Николай Аркадьевич</a:t>
                      </a:r>
                    </a:p>
                    <a:p>
                      <a:r>
                        <a:rPr lang="ru-RU" sz="2200" b="0" strike="noStrike" spc="-1">
                          <a:latin typeface="Times New Roman"/>
                        </a:rPr>
                        <a:t>МБОУ "СОШ № 3" г.Осы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200" b="0" strike="noStrike" spc="-1">
                        <a:latin typeface="Times New Roman"/>
                      </a:endParaRPr>
                    </a:p>
                    <a:p>
                      <a:pPr algn="r"/>
                      <a:endParaRPr lang="ru-RU" sz="2200" b="0" strike="noStrike" spc="-1">
                        <a:latin typeface="Times New Roman"/>
                      </a:endParaRPr>
                    </a:p>
                    <a:p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Боброва Любовь Сергеевна</a:t>
                      </a:r>
                      <a:endParaRPr lang="ru-RU" sz="22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МБОУ "ДСОШ № 3" Добрянский ГО</a:t>
                      </a:r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Акулова Елена Андреевна</a:t>
                      </a:r>
                      <a:endParaRPr lang="ru-RU" sz="22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МАОУ "Ергачинская СОШ"Кунгурский МО</a:t>
                      </a:r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  <a:p>
                      <a:pPr algn="r"/>
                      <a:endParaRPr lang="ru-RU" sz="2200" b="0" strike="noStrike" spc="-1">
                        <a:latin typeface="Times New Roman"/>
                      </a:endParaRPr>
                    </a:p>
                    <a:p>
                      <a:endParaRPr lang="ru-RU" sz="22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Дроздова</a:t>
                      </a:r>
                      <a:endParaRPr lang="ru-RU" sz="2000" b="0" strike="noStrike" spc="-1">
                        <a:latin typeface="Times New Roman"/>
                      </a:endParaRPr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80" marR="46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8000" b="0" strike="noStrike" spc="-52">
                <a:solidFill>
                  <a:srgbClr val="262626"/>
                </a:solidFill>
                <a:latin typeface="Calibri Light"/>
              </a:rPr>
              <a:t> </a:t>
            </a:r>
            <a:r>
              <a:rPr lang="ru-RU" sz="4400" b="1" strike="noStrike" spc="-52">
                <a:solidFill>
                  <a:srgbClr val="262626"/>
                </a:solidFill>
                <a:latin typeface="Times New Roman"/>
              </a:rPr>
              <a:t>РЕКОМЕНДУЕМ ПРИНЯТЬ УЧАСТИЕ В КРАЕВОЙ ИТОГОВОЙ КОНФЕРЕНЦИИ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1100160" y="445572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TextShape 3"/>
          <p:cNvSpPr txBox="1"/>
          <p:nvPr/>
        </p:nvSpPr>
        <p:spPr>
          <a:xfrm>
            <a:off x="-13680" y="2248560"/>
            <a:ext cx="12229560" cy="236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5400" b="1" strike="noStrike" spc="-1">
                <a:solidFill>
                  <a:srgbClr val="000000"/>
                </a:solidFill>
                <a:latin typeface="Times New Roman"/>
                <a:ea typeface="Cambria"/>
              </a:rPr>
              <a:t>Подготовка к  краевой   конференции   проекта  «Образовательный  лифт: ШНОР- 2022» 29 ноября 2022 г.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1080720" y="1604520"/>
            <a:ext cx="10500480" cy="509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ПРЕДЛАГАЕМ: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1. Не только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представить  выполненное  задание нашего  проекта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,  и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дать методические комментарии   к заданию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,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а  также,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проанализировать систему  своей работы  по формированию финансовой грамотности  на  уроках  обществознания.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Если  система   работы  еще  не  сложилась, предлагаем  ее  представить  гипотетически,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или  раскрыть ее  элементы.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609480" y="43920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 strike="noStrike" spc="-52">
                <a:solidFill>
                  <a:srgbClr val="404040"/>
                </a:solidFill>
                <a:latin typeface="Times New Roman"/>
              </a:rPr>
              <a:t>Секция  краевой   конференции «Финансовая грамотность, как составляющая  функциональной  грамотности» для  учителей обществознания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609480" y="1604520"/>
            <a:ext cx="10971720" cy="480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1" strike="noStrike" spc="-1">
                <a:solidFill>
                  <a:srgbClr val="404040"/>
                </a:solidFill>
                <a:latin typeface="Calibri"/>
              </a:rPr>
              <a:t>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ВАЖНО!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2. Показать  и поделиться  с коллегами,  приемами  и  методами работы  по  формированию   у  школьников  финансовой  грамотности на  уроках обществознания.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- Какие  методы работы  вы  считаете наиболее  эффективными, что   используете  лично  вы?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- Как осуществляется  контрольные  мероприятия, и  какую систему  оценивания  используете?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609480" y="3542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404040"/>
                </a:solidFill>
                <a:latin typeface="Times New Roman"/>
              </a:rPr>
              <a:t>Секция  краевой   конференции «Финансовая грамотность, как составляющая  функциональной  грамотности» для  учителей обществознания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609480" y="1604520"/>
            <a:ext cx="10971720" cy="47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- 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Как  выстроена   работа  по  формированию  финансовой грамотности  в   вашей образовательной организации?  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Есть ли контакты  и  межпредметное  взаимодействие  с  учителями  математики  и  географии по    вопросам финансовой грамотности?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Какие вы  видите   проблемы   в  формировании  финансовой грамотности  на  уроках обществознания?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Взаимодействуете  ли  вы  с родителями  учащихся,   в  вопросах  формирования  финансовой грамотности?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1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404040"/>
                </a:solidFill>
                <a:latin typeface="Times New Roman"/>
              </a:rPr>
              <a:t>Секция краевой  конференции «Финансовая грамотность, как составляющая  функциональной  грамотности» для учителей обществознания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609480" y="221040"/>
            <a:ext cx="10971720" cy="532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Формирование финансовой грамотности  возможно в   форме  внеурочной деятельности, какие  есть способы, ресурсы для организации  данной деятельности, и что бы  вы  лично, применили  бы  во внеурочной деятельности или уже  применяете?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404040"/>
                </a:solidFill>
                <a:latin typeface="Times New Roman"/>
              </a:rPr>
              <a:t>Секция краевой  конференции «Финансовая грамотность, как составляющая  функциональной  грамотности» для учителей обществознания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713520" y="1563120"/>
            <a:ext cx="10971720" cy="469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Calibri"/>
              </a:rPr>
              <a:t> 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Просим вас </a:t>
            </a: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проанализировать: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 -  </a:t>
            </a: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Каковы  возможности  РЭШ для  формирования  финансовой грамотности? Используете  ли вы  задания  открытого  банка ФИПИ? Задания  РАО?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- Какие   Интернет-ресурсы,   а также учебники и учебные пособия вы  рекомендуете   использовать  при  формировании   финансовой  грамотности?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Times New Roman"/>
              </a:rPr>
              <a:t> - Какие   вопросы   по  финансовой  грамотности  вы включаете  в  курс  обществознания?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5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404040"/>
                </a:solidFill>
                <a:latin typeface="Times New Roman"/>
              </a:rPr>
              <a:t>Секция «Финансовая грамотность, как составляющая  функциональной  грамотности» для учителей обществознания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51720" y="180360"/>
            <a:ext cx="4323240" cy="66553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2"/>
          <p:cNvSpPr/>
          <p:nvPr/>
        </p:nvSpPr>
        <p:spPr>
          <a:xfrm>
            <a:off x="4568040" y="441360"/>
            <a:ext cx="7486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Cambria"/>
                <a:ea typeface="Cambria"/>
              </a:rPr>
              <a:t>                ГРАФИК ПРОЕКТА.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540000" y="180360"/>
            <a:ext cx="3955320" cy="603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7320">
              <a:lnSpc>
                <a:spcPct val="100000"/>
              </a:lnSpc>
              <a:buClr>
                <a:srgbClr val="333333"/>
              </a:buClr>
              <a:buFont typeface="StarSymbol"/>
              <a:buAutoNum type="arabicPeriod"/>
            </a:pPr>
            <a:r>
              <a:rPr lang="ru-RU" sz="1400" b="1" u="sng" strike="noStrike" spc="-1">
                <a:solidFill>
                  <a:srgbClr val="FFFFD7"/>
                </a:solidFill>
                <a:uFillTx/>
                <a:latin typeface="Georgia"/>
                <a:ea typeface="Calibri"/>
              </a:rPr>
              <a:t>Установочный семинар/вебинар – 12 мая в 16.00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D7"/>
                </a:solidFill>
                <a:latin typeface="Georgia"/>
                <a:ea typeface="Calibri"/>
              </a:rPr>
              <a:t>1. Вебинар-консультация ( обсуждение выполнения  заданий/определение новых – 17/16 июня в 16.00 (обсуждение ТЗ 1)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Промежуточный семинар/вебинар – 29 августа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2.</a:t>
            </a: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Вебинар-консультация (обсуждение выполнения  заданий  / программ ( УРОЧНОЙ/ВНЕУРОЧНОЙ РАБОТЫ) – 8/9 сентября в 15.00 и  16.00 </a:t>
            </a:r>
            <a:r>
              <a:rPr lang="ru-RU" sz="1500" b="1" strike="noStrike" spc="-1">
                <a:solidFill>
                  <a:srgbClr val="FFFFD7"/>
                </a:solidFill>
                <a:latin typeface="Georgia"/>
                <a:ea typeface="Calibri"/>
              </a:rPr>
              <a:t>(обсуждение ТЗ 2)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3. Вебинар-консультация (обсуждение выполнения  заданий - </a:t>
            </a:r>
            <a:r>
              <a:rPr lang="ru-RU" sz="1500" b="1" strike="noStrike" spc="-1">
                <a:solidFill>
                  <a:srgbClr val="FFFFD7"/>
                </a:solidFill>
                <a:latin typeface="Georgia"/>
                <a:ea typeface="Calibri"/>
              </a:rPr>
              <a:t>(обсуждение ТЗ 3)</a:t>
            </a: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 – 30 сентября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Georgia"/>
                <a:ea typeface="Calibri"/>
              </a:rPr>
              <a:t>Итоговый семинар/вебинар – 20 октября в 16.00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Georgia"/>
                <a:ea typeface="Calibri"/>
              </a:rPr>
              <a:t>ИТОГОВАЯ КОНФЕРЕНЦИЯ ПО ПРОЕКТУ - ноябрь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20" name="Рисунок 291"/>
          <p:cNvPicPr/>
          <p:nvPr/>
        </p:nvPicPr>
        <p:blipFill>
          <a:blip r:embed="rId2"/>
          <a:srcRect l="24793" t="48318" r="26575" b="34842"/>
          <a:stretch/>
        </p:blipFill>
        <p:spPr>
          <a:xfrm>
            <a:off x="4679280" y="2340360"/>
            <a:ext cx="7194600" cy="2514960"/>
          </a:xfrm>
          <a:prstGeom prst="rect">
            <a:avLst/>
          </a:prstGeom>
          <a:ln w="0">
            <a:noFill/>
          </a:ln>
        </p:spPr>
      </p:pic>
      <p:pic>
        <p:nvPicPr>
          <p:cNvPr id="521" name="Рисунок 292"/>
          <p:cNvPicPr/>
          <p:nvPr/>
        </p:nvPicPr>
        <p:blipFill>
          <a:blip r:embed="rId3"/>
          <a:srcRect l="24793" t="20822" r="26575" b="58299"/>
          <a:stretch/>
        </p:blipFill>
        <p:spPr>
          <a:xfrm>
            <a:off x="4679640" y="1080360"/>
            <a:ext cx="7194240" cy="1434960"/>
          </a:xfrm>
          <a:prstGeom prst="rect">
            <a:avLst/>
          </a:prstGeom>
          <a:ln w="0">
            <a:noFill/>
          </a:ln>
        </p:spPr>
      </p:pic>
      <p:sp>
        <p:nvSpPr>
          <p:cNvPr id="522" name="Line 4"/>
          <p:cNvSpPr/>
          <p:nvPr/>
        </p:nvSpPr>
        <p:spPr>
          <a:xfrm>
            <a:off x="6838920" y="1800000"/>
            <a:ext cx="1080000" cy="341964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5"/>
          <p:cNvSpPr/>
          <p:nvPr/>
        </p:nvSpPr>
        <p:spPr>
          <a:xfrm>
            <a:off x="8098920" y="5219640"/>
            <a:ext cx="391176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Перенос вебинара на 8-9 сентября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4" name="Line 6"/>
          <p:cNvSpPr/>
          <p:nvPr/>
        </p:nvSpPr>
        <p:spPr>
          <a:xfrm flipV="1">
            <a:off x="8098920" y="4499640"/>
            <a:ext cx="1619640" cy="720000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713520" y="1563120"/>
            <a:ext cx="10971720" cy="469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404040"/>
                </a:solidFill>
                <a:latin typeface="Calibri"/>
              </a:rPr>
              <a:t>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7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strike="noStrike" spc="-52">
                <a:solidFill>
                  <a:srgbClr val="404040"/>
                </a:solidFill>
                <a:latin typeface="Times New Roman"/>
              </a:rPr>
              <a:t>Секция «Финансовая грамотность, как составляющая  функциональной  грамотности» для учителей обществознания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713520" y="1998000"/>
            <a:ext cx="10867680" cy="49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Просим  вас,  высказать свое  мнение, относительно  того, была  ли  для вас  полезна  работа  в проекте «Образовательный лифт: ШНОР-2022»,  и какие бы  вы  предложили меры для  совершенствования нашей  совместной   работы  в дальнейшем,   в рамках  сетевой  предметной   группы?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- Какое  методическое  сопровождение  вы хотели бы  получить в дальнейшем, по  финансовой  грамотности, как  составляющей  функциональной грамотности  от  ГАУ ДПО «Институт развития образования Пермского  края»?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609480" y="1236600"/>
            <a:ext cx="10971720" cy="53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404040"/>
                </a:solidFill>
                <a:latin typeface="Times New Roman"/>
              </a:rPr>
              <a:t>1.  Желательно, наличие  презентации  вашего выступления с титульным  слайдом,  с указанием ФИО, должности и  образовательной организации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404040"/>
                </a:solidFill>
                <a:latin typeface="Times New Roman"/>
              </a:rPr>
              <a:t>2. Демонстрация одного  из выполненных  заданий  проекта «Образовательный  лифт: ШНОР -2022» с вашими  методическими комментариями.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404040"/>
                </a:solidFill>
                <a:latin typeface="Times New Roman"/>
              </a:rPr>
              <a:t> 3. Краткое   изложение возможной,  или  уже  существующей системы  работы по  финансовой грамотности, в рамках курса обществознание.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404040"/>
                </a:solidFill>
                <a:latin typeface="Times New Roman"/>
              </a:rPr>
              <a:t>4. Временные рамки вашего выступления  до 10 мин.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404040"/>
                </a:solidFill>
                <a:latin typeface="Times New Roman"/>
              </a:rPr>
              <a:t>5.  Присылать   презентации  своих выступлений  руководителям  групп необходимо  к 27 ноября. Ваши  присланные  материалы  будут размещены  на  сайте «Сетевого  сообщества  педагогов  Пермского  края».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20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0" strike="noStrike" spc="-52">
                <a:solidFill>
                  <a:srgbClr val="404040"/>
                </a:solidFill>
                <a:latin typeface="Calibri Light"/>
              </a:rPr>
              <a:t> </a:t>
            </a:r>
            <a:r>
              <a:rPr lang="ru-RU" sz="3600" b="1" strike="noStrike" spc="-52">
                <a:solidFill>
                  <a:srgbClr val="404040"/>
                </a:solidFill>
                <a:latin typeface="Times New Roman"/>
              </a:rPr>
              <a:t>Рекомендации  к  выступлению на  краевой  конференции</a:t>
            </a:r>
            <a:br/>
            <a:r>
              <a:rPr lang="ru-RU" sz="3600" b="1" strike="noStrike" spc="-52">
                <a:solidFill>
                  <a:srgbClr val="404040"/>
                </a:solidFill>
                <a:latin typeface="Times New Roman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ru-RU" sz="8000" b="1" strike="noStrike" spc="-52">
                <a:solidFill>
                  <a:srgbClr val="262626"/>
                </a:solidFill>
                <a:latin typeface="Times New Roman"/>
              </a:rPr>
              <a:t>ПРИМЕР ВЫСТУПЛЕНИЯ-ПРЕЗЕНТАЦИИ</a:t>
            </a:r>
            <a:endParaRPr lang="ru-RU" sz="8000" b="0" strike="noStrike" spc="-1"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1100160" y="445572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457200" y="594360"/>
            <a:ext cx="3199680" cy="228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2"/>
          <p:cNvSpPr/>
          <p:nvPr/>
        </p:nvSpPr>
        <p:spPr>
          <a:xfrm>
            <a:off x="4800600" y="731520"/>
            <a:ext cx="6491520" cy="525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Autofit/>
          </a:bodyPr>
          <a:lstStyle/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  </a:t>
            </a:r>
            <a:endParaRPr lang="ru-RU" sz="20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2000" b="0" strike="noStrike" spc="-1">
                <a:solidFill>
                  <a:srgbClr val="404040"/>
                </a:solidFill>
                <a:latin typeface="Calibri"/>
              </a:rPr>
              <a:t> </a:t>
            </a:r>
            <a:r>
              <a:rPr lang="ru-RU" sz="3600" b="1" strike="noStrike" spc="-1">
                <a:solidFill>
                  <a:srgbClr val="404040"/>
                </a:solidFill>
                <a:latin typeface="Times New Roman"/>
              </a:rPr>
              <a:t>Примерная демоверсия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3600" b="1" strike="noStrike" spc="-1">
                <a:solidFill>
                  <a:srgbClr val="404040"/>
                </a:solidFill>
                <a:latin typeface="Times New Roman"/>
              </a:rPr>
              <a:t>выступления  на  итоговой   конференции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25" name="CustomShape 3"/>
          <p:cNvSpPr/>
          <p:nvPr/>
        </p:nvSpPr>
        <p:spPr>
          <a:xfrm>
            <a:off x="457200" y="2926080"/>
            <a:ext cx="3199680" cy="337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6" name="Рисунок 5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300320" y="0"/>
            <a:ext cx="10672200" cy="655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Рисунок 2"/>
          <p:cNvPicPr/>
          <p:nvPr/>
        </p:nvPicPr>
        <p:blipFill>
          <a:blip r:embed="rId2"/>
          <a:stretch/>
        </p:blipFill>
        <p:spPr>
          <a:xfrm>
            <a:off x="442440" y="162360"/>
            <a:ext cx="11458800" cy="628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Рисунок 2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42440" y="0"/>
            <a:ext cx="11748960" cy="651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Рисунок 2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21400" y="103320"/>
            <a:ext cx="11842200" cy="629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0" strike="noStrike" spc="-52">
                <a:solidFill>
                  <a:srgbClr val="404040"/>
                </a:solidFill>
                <a:latin typeface="Calibri Light"/>
              </a:rPr>
              <a:t> 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632" name="Рисунок 4" descr="Изображение выглядит как текст"/>
          <p:cNvPicPr/>
          <p:nvPr/>
        </p:nvPicPr>
        <p:blipFill>
          <a:blip r:embed="rId2"/>
          <a:stretch/>
        </p:blipFill>
        <p:spPr>
          <a:xfrm>
            <a:off x="383400" y="0"/>
            <a:ext cx="11576880" cy="647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5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396360" y="221040"/>
            <a:ext cx="11688480" cy="616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8" name="Рисунок 4"/>
          <p:cNvPicPr/>
          <p:nvPr/>
        </p:nvPicPr>
        <p:blipFill>
          <a:blip r:embed="rId2"/>
          <a:stretch/>
        </p:blipFill>
        <p:spPr>
          <a:xfrm>
            <a:off x="106560" y="221040"/>
            <a:ext cx="12084480" cy="625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905040" y="2592360"/>
            <a:ext cx="10032120" cy="3733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2"/>
          <p:cNvSpPr/>
          <p:nvPr/>
        </p:nvSpPr>
        <p:spPr>
          <a:xfrm>
            <a:off x="180000" y="120960"/>
            <a:ext cx="11873880" cy="545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ЦЕЛИ ВЕБИНАРА: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- знакомство с новыми программными материалами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- подведение итогов работы групп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-подготовка к ноябрьской конференции с презентацией лучших практик по разработке заданий по формированию и оцениванию уровня сформированности финансовой грамотности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180000" y="3107880"/>
            <a:ext cx="10289160" cy="26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4"/>
          <p:cNvSpPr/>
          <p:nvPr/>
        </p:nvSpPr>
        <p:spPr>
          <a:xfrm>
            <a:off x="991080" y="4843440"/>
            <a:ext cx="9945720" cy="51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5"/>
          <p:cNvSpPr/>
          <p:nvPr/>
        </p:nvSpPr>
        <p:spPr>
          <a:xfrm>
            <a:off x="180000" y="3107880"/>
            <a:ext cx="10843560" cy="93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1" name="Рисунок 4"/>
          <p:cNvPicPr/>
          <p:nvPr/>
        </p:nvPicPr>
        <p:blipFill>
          <a:blip r:embed="rId2"/>
          <a:stretch/>
        </p:blipFill>
        <p:spPr>
          <a:xfrm>
            <a:off x="609480" y="0"/>
            <a:ext cx="11200680" cy="553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609480" y="22104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4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74320" y="221040"/>
            <a:ext cx="11810160" cy="607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0" y="0"/>
            <a:ext cx="1219032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6" name="CustomShape 2"/>
          <p:cNvSpPr/>
          <p:nvPr/>
        </p:nvSpPr>
        <p:spPr>
          <a:xfrm rot="5400000" flipH="1">
            <a:off x="-1419480" y="1419120"/>
            <a:ext cx="6873840" cy="4038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7" name="CustomShape 3"/>
          <p:cNvSpPr/>
          <p:nvPr/>
        </p:nvSpPr>
        <p:spPr>
          <a:xfrm rot="16200000">
            <a:off x="-156960" y="2662200"/>
            <a:ext cx="4353840" cy="403668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8" name="CustomShape 4"/>
          <p:cNvSpPr/>
          <p:nvPr/>
        </p:nvSpPr>
        <p:spPr>
          <a:xfrm rot="16200000" flipH="1">
            <a:off x="-1179720" y="1636560"/>
            <a:ext cx="6855840" cy="357948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9" name="CustomShape 5"/>
          <p:cNvSpPr/>
          <p:nvPr/>
        </p:nvSpPr>
        <p:spPr>
          <a:xfrm rot="6097800">
            <a:off x="-743760" y="1200240"/>
            <a:ext cx="4806360" cy="408672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0" name="CustomShape 6"/>
          <p:cNvSpPr/>
          <p:nvPr/>
        </p:nvSpPr>
        <p:spPr>
          <a:xfrm>
            <a:off x="659880" y="2766960"/>
            <a:ext cx="2878920" cy="307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7"/>
          <p:cNvSpPr/>
          <p:nvPr/>
        </p:nvSpPr>
        <p:spPr>
          <a:xfrm>
            <a:off x="659880" y="806760"/>
            <a:ext cx="2917800" cy="149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2" name="Рисунок 6"/>
          <p:cNvPicPr/>
          <p:nvPr/>
        </p:nvPicPr>
        <p:blipFill>
          <a:blip r:embed="rId2"/>
          <a:stretch/>
        </p:blipFill>
        <p:spPr>
          <a:xfrm>
            <a:off x="2265120" y="405360"/>
            <a:ext cx="9461160" cy="604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2"/>
          <p:cNvSpPr/>
          <p:nvPr/>
        </p:nvSpPr>
        <p:spPr>
          <a:xfrm>
            <a:off x="1523880" y="3602160"/>
            <a:ext cx="9142200" cy="165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5" name="Рисунок 4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71960" y="737280"/>
            <a:ext cx="11309040" cy="599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0" y="0"/>
            <a:ext cx="1219032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7" name="CustomShape 2"/>
          <p:cNvSpPr/>
          <p:nvPr/>
        </p:nvSpPr>
        <p:spPr>
          <a:xfrm rot="5400000" flipH="1">
            <a:off x="-1419480" y="1419120"/>
            <a:ext cx="6873840" cy="4038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8" name="CustomShape 3"/>
          <p:cNvSpPr/>
          <p:nvPr/>
        </p:nvSpPr>
        <p:spPr>
          <a:xfrm rot="16200000">
            <a:off x="-156960" y="2662200"/>
            <a:ext cx="4353840" cy="403668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9" name="CustomShape 4"/>
          <p:cNvSpPr/>
          <p:nvPr/>
        </p:nvSpPr>
        <p:spPr>
          <a:xfrm rot="16200000" flipH="1">
            <a:off x="-1179720" y="1636560"/>
            <a:ext cx="6855840" cy="357948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CustomShape 5"/>
          <p:cNvSpPr/>
          <p:nvPr/>
        </p:nvSpPr>
        <p:spPr>
          <a:xfrm rot="6097800">
            <a:off x="-743760" y="1200240"/>
            <a:ext cx="4806360" cy="408672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1" name="CustomShape 6"/>
          <p:cNvSpPr/>
          <p:nvPr/>
        </p:nvSpPr>
        <p:spPr>
          <a:xfrm>
            <a:off x="659880" y="2766960"/>
            <a:ext cx="2878920" cy="307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7"/>
          <p:cNvSpPr/>
          <p:nvPr/>
        </p:nvSpPr>
        <p:spPr>
          <a:xfrm>
            <a:off x="659880" y="806760"/>
            <a:ext cx="2917800" cy="149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3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133720" y="259200"/>
            <a:ext cx="9592920" cy="6118560"/>
          </a:xfrm>
          <a:prstGeom prst="rect">
            <a:avLst/>
          </a:prstGeom>
          <a:ln w="0">
            <a:noFill/>
          </a:ln>
        </p:spPr>
      </p:pic>
      <p:pic>
        <p:nvPicPr>
          <p:cNvPr id="664" name="Рисунок 221"/>
          <p:cNvPicPr/>
          <p:nvPr/>
        </p:nvPicPr>
        <p:blipFill>
          <a:blip r:embed="rId3"/>
          <a:srcRect l="13252" t="33834" r="45437" b="16073"/>
          <a:stretch/>
        </p:blipFill>
        <p:spPr>
          <a:xfrm>
            <a:off x="8338680" y="1782720"/>
            <a:ext cx="3720240" cy="2536200"/>
          </a:xfrm>
          <a:prstGeom prst="rect">
            <a:avLst/>
          </a:prstGeom>
          <a:ln w="0">
            <a:noFill/>
          </a:ln>
        </p:spPr>
      </p:pic>
      <p:sp>
        <p:nvSpPr>
          <p:cNvPr id="665" name="Line 8"/>
          <p:cNvSpPr/>
          <p:nvPr/>
        </p:nvSpPr>
        <p:spPr>
          <a:xfrm flipH="1">
            <a:off x="6300000" y="3240000"/>
            <a:ext cx="2520000" cy="270000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744480" y="2016000"/>
            <a:ext cx="10971720" cy="379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По итогом  конференции будет  выпущен  краевой  сборник дидактических материалов  участников  проекта «Образовательный лифт- ШНОР».</a:t>
            </a:r>
            <a:endParaRPr lang="ru-RU" sz="3200" b="0" strike="noStrike" spc="-1">
              <a:latin typeface="Arial"/>
            </a:endParaRPr>
          </a:p>
          <a:p>
            <a:pPr marL="91440" indent="-907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ru-RU" sz="3200" b="1" strike="noStrike" spc="-1">
                <a:solidFill>
                  <a:srgbClr val="404040"/>
                </a:solidFill>
                <a:latin typeface="Times New Roman"/>
              </a:rPr>
              <a:t> Участникам проекта, выполнившим задания,  будут  вручены  краевые  сертификаты  от ГАУ ДПО ИРО ПК,  сразу после  конференции.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67" name="CustomShape 2"/>
          <p:cNvSpPr/>
          <p:nvPr/>
        </p:nvSpPr>
        <p:spPr>
          <a:xfrm>
            <a:off x="609480" y="439200"/>
            <a:ext cx="109717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0" strike="noStrike" spc="-52">
                <a:solidFill>
                  <a:srgbClr val="404040"/>
                </a:solidFill>
                <a:latin typeface="Calibri Light"/>
              </a:rPr>
              <a:t> 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1523520" y="1122840"/>
            <a:ext cx="9137880" cy="23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2"/>
          <p:cNvSpPr/>
          <p:nvPr/>
        </p:nvSpPr>
        <p:spPr>
          <a:xfrm>
            <a:off x="1523520" y="3602160"/>
            <a:ext cx="9137880" cy="16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0" name="object 2_3"/>
          <p:cNvPicPr/>
          <p:nvPr/>
        </p:nvPicPr>
        <p:blipFill>
          <a:blip r:embed="rId2"/>
          <a:stretch/>
        </p:blipFill>
        <p:spPr>
          <a:xfrm>
            <a:off x="0" y="360"/>
            <a:ext cx="12186000" cy="6851520"/>
          </a:xfrm>
          <a:prstGeom prst="rect">
            <a:avLst/>
          </a:prstGeom>
          <a:ln w="0">
            <a:noFill/>
          </a:ln>
        </p:spPr>
      </p:pic>
      <p:sp>
        <p:nvSpPr>
          <p:cNvPr id="671" name="CustomShape 3"/>
          <p:cNvSpPr/>
          <p:nvPr/>
        </p:nvSpPr>
        <p:spPr>
          <a:xfrm>
            <a:off x="1255320" y="1731960"/>
            <a:ext cx="9574920" cy="364248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6000" b="1" strike="noStrike" spc="-1">
                <a:solidFill>
                  <a:srgbClr val="343A40"/>
                </a:solidFill>
                <a:latin typeface="Cambria"/>
                <a:ea typeface="Cambria"/>
              </a:rPr>
              <a:t>СПАСИБО ЗА РАБОТУ, КОЛЛЕГИ</a:t>
            </a:r>
            <a:r>
              <a:rPr lang="ru-RU" sz="6000" b="0" strike="noStrike" spc="-1">
                <a:solidFill>
                  <a:srgbClr val="343A40"/>
                </a:solidFill>
                <a:latin typeface="Cambria"/>
                <a:ea typeface="Cambria"/>
              </a:rPr>
              <a:t>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0CAE58-03DD-73B6-C1C2-676F4E38AC51}"/>
              </a:ext>
            </a:extLst>
          </p:cNvPr>
          <p:cNvSpPr txBox="1"/>
          <p:nvPr/>
        </p:nvSpPr>
        <p:spPr>
          <a:xfrm>
            <a:off x="3047134" y="2944861"/>
            <a:ext cx="609426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Итоговый вебинар для учителей обществознания, участников проекта "Образовательный лиф. ШНОР-2022" - платформа Webinar.ru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7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905040" y="2592360"/>
            <a:ext cx="10032120" cy="3733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2"/>
          <p:cNvSpPr/>
          <p:nvPr/>
        </p:nvSpPr>
        <p:spPr>
          <a:xfrm>
            <a:off x="180000" y="120960"/>
            <a:ext cx="12011400" cy="593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                            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План вебинара: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1. Проект Программы внеурочной деятельности в школе по функциональной грамотности ( в т.ч. финансовой грамотности)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2. Подведение итогов работы групп: посещение вебинаров и выполнение ТЗ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 Подготовка к ноябрьской конференции (20.11.2022)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32" name="CustomShape 3"/>
          <p:cNvSpPr/>
          <p:nvPr/>
        </p:nvSpPr>
        <p:spPr>
          <a:xfrm>
            <a:off x="905040" y="4237200"/>
            <a:ext cx="10032120" cy="373320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33" name="CustomShape 4"/>
          <p:cNvSpPr/>
          <p:nvPr/>
        </p:nvSpPr>
        <p:spPr>
          <a:xfrm>
            <a:off x="1440000" y="3107520"/>
            <a:ext cx="902916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5"/>
          <p:cNvSpPr/>
          <p:nvPr/>
        </p:nvSpPr>
        <p:spPr>
          <a:xfrm>
            <a:off x="991080" y="4843440"/>
            <a:ext cx="9945720" cy="51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6"/>
          <p:cNvSpPr/>
          <p:nvPr/>
        </p:nvSpPr>
        <p:spPr>
          <a:xfrm>
            <a:off x="180000" y="3107880"/>
            <a:ext cx="10843560" cy="93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1523520" y="1122840"/>
            <a:ext cx="9137880" cy="23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2"/>
          <p:cNvSpPr/>
          <p:nvPr/>
        </p:nvSpPr>
        <p:spPr>
          <a:xfrm>
            <a:off x="1523520" y="3602160"/>
            <a:ext cx="9137880" cy="16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8" name="object 2_2"/>
          <p:cNvPicPr/>
          <p:nvPr/>
        </p:nvPicPr>
        <p:blipFill>
          <a:blip r:embed="rId2"/>
          <a:stretch/>
        </p:blipFill>
        <p:spPr>
          <a:xfrm>
            <a:off x="0" y="360"/>
            <a:ext cx="12186000" cy="6851520"/>
          </a:xfrm>
          <a:prstGeom prst="rect">
            <a:avLst/>
          </a:prstGeom>
          <a:ln w="0">
            <a:noFill/>
          </a:ln>
        </p:spPr>
      </p:pic>
      <p:sp>
        <p:nvSpPr>
          <p:cNvPr id="539" name="CustomShape 3"/>
          <p:cNvSpPr/>
          <p:nvPr/>
        </p:nvSpPr>
        <p:spPr>
          <a:xfrm>
            <a:off x="1255320" y="1731960"/>
            <a:ext cx="9574920" cy="3642480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4"/>
          <p:cNvSpPr/>
          <p:nvPr/>
        </p:nvSpPr>
        <p:spPr>
          <a:xfrm>
            <a:off x="1620000" y="1944360"/>
            <a:ext cx="9041400" cy="411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Программы внеурочной деятельности в школе по функциональной грамотности 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 в т.ч. финансовой грамотности)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Рисунок 148"/>
          <p:cNvPicPr/>
          <p:nvPr/>
        </p:nvPicPr>
        <p:blipFill>
          <a:blip r:embed="rId2"/>
          <a:srcRect l="5862" t="5193" r="11461" b="13438"/>
          <a:stretch/>
        </p:blipFill>
        <p:spPr>
          <a:xfrm>
            <a:off x="69120" y="360000"/>
            <a:ext cx="10729800" cy="5939280"/>
          </a:xfrm>
          <a:prstGeom prst="rect">
            <a:avLst/>
          </a:prstGeom>
          <a:ln w="0">
            <a:noFill/>
          </a:ln>
        </p:spPr>
      </p:pic>
      <p:sp>
        <p:nvSpPr>
          <p:cNvPr id="542" name="Line 1"/>
          <p:cNvSpPr/>
          <p:nvPr/>
        </p:nvSpPr>
        <p:spPr>
          <a:xfrm flipH="1">
            <a:off x="9180000" y="3060000"/>
            <a:ext cx="1619640" cy="270000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Рисунок 150"/>
          <p:cNvPicPr/>
          <p:nvPr/>
        </p:nvPicPr>
        <p:blipFill>
          <a:blip r:embed="rId2"/>
          <a:srcRect l="11772" t="7661" r="14413" b="10810"/>
          <a:stretch/>
        </p:blipFill>
        <p:spPr>
          <a:xfrm>
            <a:off x="1260000" y="540000"/>
            <a:ext cx="9272520" cy="5759280"/>
          </a:xfrm>
          <a:prstGeom prst="rect">
            <a:avLst/>
          </a:prstGeom>
          <a:ln w="0">
            <a:noFill/>
          </a:ln>
        </p:spPr>
      </p:pic>
      <p:sp>
        <p:nvSpPr>
          <p:cNvPr id="544" name="Line 1"/>
          <p:cNvSpPr/>
          <p:nvPr/>
        </p:nvSpPr>
        <p:spPr>
          <a:xfrm>
            <a:off x="0" y="1440000"/>
            <a:ext cx="2340000" cy="324000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5" name="Рисунок 152"/>
          <p:cNvPicPr/>
          <p:nvPr/>
        </p:nvPicPr>
        <p:blipFill>
          <a:blip r:embed="rId3"/>
          <a:srcRect l="45736" t="15699" r="30657" b="18691"/>
          <a:stretch/>
        </p:blipFill>
        <p:spPr>
          <a:xfrm>
            <a:off x="6120360" y="720000"/>
            <a:ext cx="3598920" cy="562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Рисунок 153"/>
          <p:cNvPicPr/>
          <p:nvPr/>
        </p:nvPicPr>
        <p:blipFill>
          <a:blip r:embed="rId2"/>
          <a:srcRect l="44260" t="13067" r="30657" b="29190"/>
          <a:stretch/>
        </p:blipFill>
        <p:spPr>
          <a:xfrm>
            <a:off x="180000" y="137520"/>
            <a:ext cx="5039280" cy="6521760"/>
          </a:xfrm>
          <a:prstGeom prst="rect">
            <a:avLst/>
          </a:prstGeom>
          <a:ln w="0">
            <a:noFill/>
          </a:ln>
        </p:spPr>
      </p:pic>
      <p:pic>
        <p:nvPicPr>
          <p:cNvPr id="547" name="Рисунок 154"/>
          <p:cNvPicPr/>
          <p:nvPr/>
        </p:nvPicPr>
        <p:blipFill>
          <a:blip r:embed="rId3"/>
          <a:srcRect l="45736" t="68203" r="30657" b="18695"/>
          <a:stretch/>
        </p:blipFill>
        <p:spPr>
          <a:xfrm>
            <a:off x="5580000" y="180360"/>
            <a:ext cx="6335640" cy="1978920"/>
          </a:xfrm>
          <a:prstGeom prst="rect">
            <a:avLst/>
          </a:prstGeom>
          <a:ln w="0">
            <a:noFill/>
          </a:ln>
        </p:spPr>
      </p:pic>
      <p:pic>
        <p:nvPicPr>
          <p:cNvPr id="548" name="Рисунок 155"/>
          <p:cNvPicPr/>
          <p:nvPr/>
        </p:nvPicPr>
        <p:blipFill>
          <a:blip r:embed="rId4"/>
          <a:srcRect l="45736" t="36434" r="30657" b="42320"/>
          <a:stretch/>
        </p:blipFill>
        <p:spPr>
          <a:xfrm>
            <a:off x="5580000" y="1800000"/>
            <a:ext cx="6400080" cy="32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828</TotalTime>
  <Words>1344</Words>
  <Application>Microsoft Office PowerPoint</Application>
  <PresentationFormat>Широкоэкранный</PresentationFormat>
  <Paragraphs>181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47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Georgia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Кальсина Екатерина Александровна</dc:creator>
  <dc:description/>
  <cp:lastModifiedBy>Кальсина Екатерина Александровна</cp:lastModifiedBy>
  <cp:revision>29</cp:revision>
  <dcterms:created xsi:type="dcterms:W3CDTF">2022-09-20T08:45:11Z</dcterms:created>
  <dcterms:modified xsi:type="dcterms:W3CDTF">2022-10-22T20:27:35Z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75</vt:i4>
  </property>
</Properties>
</file>