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10" r:id="rId2"/>
    <p:sldId id="311" r:id="rId3"/>
    <p:sldId id="312" r:id="rId4"/>
    <p:sldId id="313" r:id="rId5"/>
    <p:sldId id="314" r:id="rId6"/>
    <p:sldId id="315" r:id="rId7"/>
    <p:sldId id="316" r:id="rId8"/>
    <p:sldId id="317" r:id="rId9"/>
    <p:sldId id="257" r:id="rId10"/>
    <p:sldId id="258" r:id="rId11"/>
    <p:sldId id="259" r:id="rId12"/>
    <p:sldId id="261" r:id="rId13"/>
    <p:sldId id="262" r:id="rId14"/>
    <p:sldId id="319" r:id="rId15"/>
    <p:sldId id="321" r:id="rId16"/>
    <p:sldId id="322" r:id="rId17"/>
    <p:sldId id="320" r:id="rId18"/>
    <p:sldId id="263" r:id="rId19"/>
    <p:sldId id="264" r:id="rId20"/>
    <p:sldId id="265" r:id="rId21"/>
    <p:sldId id="267" r:id="rId22"/>
    <p:sldId id="330" r:id="rId23"/>
    <p:sldId id="331" r:id="rId24"/>
    <p:sldId id="332" r:id="rId25"/>
    <p:sldId id="268" r:id="rId26"/>
    <p:sldId id="326" r:id="rId27"/>
    <p:sldId id="327" r:id="rId28"/>
    <p:sldId id="328" r:id="rId29"/>
    <p:sldId id="329" r:id="rId30"/>
    <p:sldId id="269" r:id="rId31"/>
    <p:sldId id="270" r:id="rId32"/>
    <p:sldId id="275" r:id="rId33"/>
    <p:sldId id="276"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33" r:id="rId64"/>
    <p:sldId id="334" r:id="rId65"/>
    <p:sldId id="309"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1382" autoAdjust="0"/>
  </p:normalViewPr>
  <p:slideViewPr>
    <p:cSldViewPr snapToGrid="0">
      <p:cViewPr varScale="1">
        <p:scale>
          <a:sx n="68" d="100"/>
          <a:sy n="68" d="100"/>
        </p:scale>
        <p:origin x="9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AFDA7-1B07-484C-BB6A-20787E3C3BEE}" type="datetimeFigureOut">
              <a:rPr lang="ru-RU" smtClean="0"/>
              <a:t>30.08.2021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BE75B-217B-4E7B-AF84-21B7547F2449}" type="slidenum">
              <a:rPr lang="ru-RU" smtClean="0"/>
              <a:t>‹#›</a:t>
            </a:fld>
            <a:endParaRPr lang="ru-RU"/>
          </a:p>
        </p:txBody>
      </p:sp>
    </p:spTree>
    <p:extLst>
      <p:ext uri="{BB962C8B-B14F-4D97-AF65-F5344CB8AC3E}">
        <p14:creationId xmlns:p14="http://schemas.microsoft.com/office/powerpoint/2010/main" val="312403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C00B04-8ABB-4E2D-90BB-6CF3E9A43F9E}" type="slidenum">
              <a:rPr lang="ru-RU" altLang="ru-RU"/>
              <a:pPr/>
              <a:t>4</a:t>
            </a:fld>
            <a:endParaRPr lang="ru-RU" altLang="ru-RU"/>
          </a:p>
        </p:txBody>
      </p:sp>
      <p:sp>
        <p:nvSpPr>
          <p:cNvPr id="2355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78849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anose="020F0502020204030204" pitchFamily="34" charset="0"/>
              <a:buAutoNum type="arabicPeriod"/>
            </a:pPr>
            <a:endParaRPr lang="ru-RU" alt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0CEBAF-2A36-4B08-9776-D7AA71623E97}" type="slidenum">
              <a:rPr lang="ru-RU" altLang="ru-RU" smtClean="0"/>
              <a:pPr/>
              <a:t>43</a:t>
            </a:fld>
            <a:endParaRPr lang="ru-RU" altLang="ru-RU" smtClean="0"/>
          </a:p>
        </p:txBody>
      </p:sp>
    </p:spTree>
    <p:extLst>
      <p:ext uri="{BB962C8B-B14F-4D97-AF65-F5344CB8AC3E}">
        <p14:creationId xmlns:p14="http://schemas.microsoft.com/office/powerpoint/2010/main" val="380046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3F2753B-FA9B-4E4C-8E34-23E7F2CB76FF}" type="datetimeFigureOut">
              <a:rPr lang="ru-RU" smtClean="0"/>
              <a:t>30.08.2021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254095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F2753B-FA9B-4E4C-8E34-23E7F2CB76FF}" type="datetimeFigureOut">
              <a:rPr lang="ru-RU" smtClean="0"/>
              <a:t>30.08.2021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46444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F2753B-FA9B-4E4C-8E34-23E7F2CB76FF}" type="datetimeFigureOut">
              <a:rPr lang="ru-RU" smtClean="0"/>
              <a:t>30.08.2021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712208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F2753B-FA9B-4E4C-8E34-23E7F2CB76FF}" type="datetimeFigureOut">
              <a:rPr lang="ru-RU" smtClean="0"/>
              <a:t>30.08.2021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170377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F2753B-FA9B-4E4C-8E34-23E7F2CB76FF}" type="datetimeFigureOut">
              <a:rPr lang="ru-RU" smtClean="0"/>
              <a:t>30.08.2021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106187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3F2753B-FA9B-4E4C-8E34-23E7F2CB76FF}" type="datetimeFigureOut">
              <a:rPr lang="ru-RU" smtClean="0"/>
              <a:t>30.08.2021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32005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3F2753B-FA9B-4E4C-8E34-23E7F2CB76FF}" type="datetimeFigureOut">
              <a:rPr lang="ru-RU" smtClean="0"/>
              <a:t>30.08.2021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117958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F2753B-FA9B-4E4C-8E34-23E7F2CB76FF}" type="datetimeFigureOut">
              <a:rPr lang="ru-RU" smtClean="0"/>
              <a:t>30.08.2021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235382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F2753B-FA9B-4E4C-8E34-23E7F2CB76FF}" type="datetimeFigureOut">
              <a:rPr lang="ru-RU" smtClean="0"/>
              <a:t>30.08.2021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387222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3F2753B-FA9B-4E4C-8E34-23E7F2CB76FF}" type="datetimeFigureOut">
              <a:rPr lang="ru-RU" smtClean="0"/>
              <a:t>30.08.2021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394669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3F2753B-FA9B-4E4C-8E34-23E7F2CB76FF}" type="datetimeFigureOut">
              <a:rPr lang="ru-RU" smtClean="0"/>
              <a:t>30.08.2021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219E44-FB1C-4607-8F46-ECBC6D07B923}" type="slidenum">
              <a:rPr lang="ru-RU" smtClean="0"/>
              <a:t>‹#›</a:t>
            </a:fld>
            <a:endParaRPr lang="ru-RU"/>
          </a:p>
        </p:txBody>
      </p:sp>
    </p:spTree>
    <p:extLst>
      <p:ext uri="{BB962C8B-B14F-4D97-AF65-F5344CB8AC3E}">
        <p14:creationId xmlns:p14="http://schemas.microsoft.com/office/powerpoint/2010/main" val="287463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2753B-FA9B-4E4C-8E34-23E7F2CB76FF}" type="datetimeFigureOut">
              <a:rPr lang="ru-RU" smtClean="0"/>
              <a:t>30.08.2021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19E44-FB1C-4607-8F46-ECBC6D07B923}" type="slidenum">
              <a:rPr lang="ru-RU" smtClean="0"/>
              <a:t>‹#›</a:t>
            </a:fld>
            <a:endParaRPr lang="ru-RU"/>
          </a:p>
        </p:txBody>
      </p:sp>
    </p:spTree>
    <p:extLst>
      <p:ext uri="{BB962C8B-B14F-4D97-AF65-F5344CB8AC3E}">
        <p14:creationId xmlns:p14="http://schemas.microsoft.com/office/powerpoint/2010/main" val="56184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nvin@yandex.ru" TargetMode="External"/><Relationship Id="rId2" Type="http://schemas.openxmlformats.org/officeDocument/2006/relationships/hyperlink" Target="http://b66094.vr.mirapolis.ru/mira/s/0EOXS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6727" y="954938"/>
            <a:ext cx="9144000" cy="2387600"/>
          </a:xfrm>
        </p:spPr>
        <p:txBody>
          <a:bodyPr>
            <a:normAutofit/>
          </a:bodyPr>
          <a:lstStyle/>
          <a:p>
            <a:r>
              <a:rPr lang="ru-RU" sz="3600" b="1" dirty="0">
                <a:latin typeface="Times New Roman" panose="02020603050405020304" pitchFamily="18" charset="0"/>
                <a:cs typeface="Times New Roman" panose="02020603050405020304" pitchFamily="18" charset="0"/>
                <a:hlinkClick r:id="rId2"/>
              </a:rPr>
              <a:t>«Управление пониманием учебного материала на уроках математики - необходимое условие повышения качества образовательных результатов учащихся»</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102576" y="5407378"/>
            <a:ext cx="6716889" cy="1351844"/>
          </a:xfrm>
        </p:spPr>
        <p:txBody>
          <a:bodyPr/>
          <a:lstStyle/>
          <a:p>
            <a:r>
              <a:rPr lang="ru-RU" altLang="ru-RU" i="1" dirty="0" err="1">
                <a:solidFill>
                  <a:srgbClr val="000000"/>
                </a:solidFill>
                <a:latin typeface="Times New Roman" panose="02020603050405020304" pitchFamily="18" charset="0"/>
                <a:cs typeface="Times New Roman" panose="02020603050405020304" pitchFamily="18" charset="0"/>
              </a:rPr>
              <a:t>Павелкин</a:t>
            </a:r>
            <a:r>
              <a:rPr lang="ru-RU" altLang="ru-RU" i="1" dirty="0">
                <a:solidFill>
                  <a:srgbClr val="000000"/>
                </a:solidFill>
                <a:latin typeface="Times New Roman" panose="02020603050405020304" pitchFamily="18" charset="0"/>
                <a:cs typeface="Times New Roman" panose="02020603050405020304" pitchFamily="18" charset="0"/>
              </a:rPr>
              <a:t> Владимир Николаевич, к. ф.-м. н., ведущий научный сотрудник отдела СФГОС ИРО ПК, г. Пермь, 89641875538, </a:t>
            </a:r>
            <a:r>
              <a:rPr lang="en-US" altLang="ru-RU" i="1" dirty="0">
                <a:solidFill>
                  <a:srgbClr val="000000"/>
                </a:solidFill>
                <a:latin typeface="Times New Roman" panose="02020603050405020304" pitchFamily="18" charset="0"/>
                <a:cs typeface="Times New Roman" panose="02020603050405020304" pitchFamily="18" charset="0"/>
                <a:hlinkClick r:id="rId3"/>
              </a:rPr>
              <a:t>pnvin@yandex.ru</a:t>
            </a:r>
            <a:r>
              <a:rPr lang="en-US" altLang="ru-RU" i="1" dirty="0">
                <a:solidFill>
                  <a:srgbClr val="000000"/>
                </a:solidFill>
                <a:latin typeface="Times New Roman" panose="02020603050405020304" pitchFamily="18" charset="0"/>
                <a:cs typeface="Times New Roman" panose="02020603050405020304" pitchFamily="18" charset="0"/>
              </a:rPr>
              <a:t> </a:t>
            </a:r>
            <a:endParaRPr lang="ru-RU" altLang="ru-RU" i="1" dirty="0">
              <a:solidFill>
                <a:srgbClr val="00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76589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4294967295"/>
          </p:nvPr>
        </p:nvSpPr>
        <p:spPr/>
        <p:txBody>
          <a:bodyPr/>
          <a:lstStyle/>
          <a:p>
            <a:r>
              <a:rPr lang="ru-RU" altLang="ru-RU" smtClean="0">
                <a:solidFill>
                  <a:srgbClr val="000000"/>
                </a:solidFill>
                <a:latin typeface="Times New Roman" panose="02020603050405020304" pitchFamily="18" charset="0"/>
                <a:cs typeface="Times New Roman" panose="02020603050405020304" pitchFamily="18" charset="0"/>
              </a:rPr>
              <a:t>А. И. Герцен: «Понять предмет,— значит раскрыть необходимость его содержания, оправдать его бытие, его развитие»</a:t>
            </a:r>
            <a:r>
              <a:rPr lang="ru-RU" altLang="ru-RU" smtClean="0">
                <a:latin typeface="Times New Roman" panose="02020603050405020304" pitchFamily="18" charset="0"/>
                <a:cs typeface="Times New Roman" panose="02020603050405020304" pitchFamily="18" charset="0"/>
              </a:rPr>
              <a:t> </a:t>
            </a:r>
          </a:p>
          <a:p>
            <a:pPr>
              <a:buNone/>
            </a:pPr>
            <a:endParaRPr lang="ru-RU" altLang="ru-RU" smtClean="0">
              <a:latin typeface="Times New Roman" panose="02020603050405020304" pitchFamily="18" charset="0"/>
              <a:cs typeface="Times New Roman" panose="02020603050405020304" pitchFamily="18" charset="0"/>
            </a:endParaRPr>
          </a:p>
          <a:p>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27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31065" y="1158875"/>
            <a:ext cx="11359166" cy="5018088"/>
          </a:xfrm>
        </p:spPr>
        <p:txBody>
          <a:bodyPr>
            <a:normAutofit/>
          </a:bodyPr>
          <a:lstStyle/>
          <a:p>
            <a:pPr>
              <a:defRPr/>
            </a:pPr>
            <a:r>
              <a:rPr lang="ru-RU" altLang="ru-RU" b="1" i="1" dirty="0" smtClean="0">
                <a:solidFill>
                  <a:srgbClr val="203864"/>
                </a:solidFill>
                <a:latin typeface="Times New Roman" panose="02020603050405020304" pitchFamily="18" charset="0"/>
                <a:cs typeface="Times New Roman" panose="02020603050405020304" pitchFamily="18" charset="0"/>
              </a:rPr>
              <a:t>Понимание</a:t>
            </a:r>
            <a:r>
              <a:rPr lang="ru-RU" altLang="ru-RU" dirty="0" smtClean="0">
                <a:solidFill>
                  <a:srgbClr val="203864"/>
                </a:solidFill>
                <a:latin typeface="Times New Roman" panose="02020603050405020304" pitchFamily="18" charset="0"/>
                <a:cs typeface="Times New Roman" panose="02020603050405020304" pitchFamily="18" charset="0"/>
              </a:rPr>
              <a:t> представляет собой раскрытие реально существующих, существенных связей предметов и явлений объективной действительности.</a:t>
            </a:r>
          </a:p>
          <a:p>
            <a:pPr>
              <a:defRPr/>
            </a:pPr>
            <a:r>
              <a:rPr lang="ru-RU" altLang="ru-RU" b="1" i="1" dirty="0" smtClean="0">
                <a:solidFill>
                  <a:srgbClr val="203864"/>
                </a:solidFill>
                <a:latin typeface="Times New Roman" panose="02020603050405020304" pitchFamily="18" charset="0"/>
                <a:cs typeface="Times New Roman" panose="02020603050405020304" pitchFamily="18" charset="0"/>
              </a:rPr>
              <a:t>Понимание</a:t>
            </a:r>
            <a:r>
              <a:rPr lang="ru-RU" altLang="ru-RU" dirty="0" smtClean="0">
                <a:latin typeface="Times New Roman" panose="02020603050405020304" pitchFamily="18" charset="0"/>
                <a:cs typeface="Times New Roman" panose="02020603050405020304" pitchFamily="18" charset="0"/>
              </a:rPr>
              <a:t>  – мыслительный процесс, направленный на выявление существенных свойств предметов и явлений действительности, познаваемых в чувственном и теоретическом опыте человека.</a:t>
            </a:r>
            <a:endParaRPr lang="ru-RU" altLang="ru-RU" dirty="0" smtClean="0">
              <a:solidFill>
                <a:srgbClr val="203864"/>
              </a:solidFill>
              <a:latin typeface="Times New Roman" panose="02020603050405020304" pitchFamily="18" charset="0"/>
              <a:cs typeface="Times New Roman" panose="02020603050405020304" pitchFamily="18" charset="0"/>
            </a:endParaRPr>
          </a:p>
        </p:txBody>
      </p:sp>
      <p:sp>
        <p:nvSpPr>
          <p:cNvPr id="5123" name="Заголовок 1"/>
          <p:cNvSpPr>
            <a:spLocks noGrp="1"/>
          </p:cNvSpPr>
          <p:nvPr>
            <p:ph type="title" idx="4294967295"/>
          </p:nvPr>
        </p:nvSpPr>
        <p:spPr>
          <a:xfrm>
            <a:off x="2152650" y="300039"/>
            <a:ext cx="7886700" cy="858837"/>
          </a:xfrm>
        </p:spPr>
        <p:txBody>
          <a:bodyPr/>
          <a:lstStyle/>
          <a:p>
            <a:pPr eaLnBrk="1" hangingPunct="1"/>
            <a:r>
              <a:rPr lang="ru-RU" altLang="ru-RU" sz="3600" b="1">
                <a:latin typeface="Times New Roman" panose="02020603050405020304" pitchFamily="18" charset="0"/>
                <a:cs typeface="Times New Roman" panose="02020603050405020304" pitchFamily="18" charset="0"/>
              </a:rPr>
              <a:t>Сущность понятия «понимание»</a:t>
            </a:r>
          </a:p>
        </p:txBody>
      </p:sp>
    </p:spTree>
    <p:extLst>
      <p:ext uri="{BB962C8B-B14F-4D97-AF65-F5344CB8AC3E}">
        <p14:creationId xmlns:p14="http://schemas.microsoft.com/office/powerpoint/2010/main" val="1292743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altLang="ru-RU" sz="4000" b="1">
                <a:latin typeface="Times New Roman" panose="02020603050405020304" pitchFamily="18" charset="0"/>
                <a:cs typeface="Times New Roman" panose="02020603050405020304" pitchFamily="18" charset="0"/>
              </a:rPr>
              <a:t>Сущность понятия «понимание»</a:t>
            </a:r>
          </a:p>
        </p:txBody>
      </p:sp>
      <p:sp>
        <p:nvSpPr>
          <p:cNvPr id="7171" name="Rectangle 3"/>
          <p:cNvSpPr>
            <a:spLocks noGrp="1" noChangeArrowheads="1"/>
          </p:cNvSpPr>
          <p:nvPr>
            <p:ph type="body" idx="1"/>
          </p:nvPr>
        </p:nvSpPr>
        <p:spPr/>
        <p:txBody>
          <a:bodyPr>
            <a:normAutofit/>
          </a:bodyPr>
          <a:lstStyle/>
          <a:p>
            <a:pPr eaLnBrk="1" hangingPunct="1">
              <a:lnSpc>
                <a:spcPct val="80000"/>
              </a:lnSpc>
            </a:pPr>
            <a:r>
              <a:rPr lang="ru-RU" altLang="ru-RU" sz="2400" dirty="0">
                <a:latin typeface="Times New Roman" panose="02020603050405020304" pitchFamily="18" charset="0"/>
                <a:cs typeface="Times New Roman" panose="02020603050405020304" pitchFamily="18" charset="0"/>
              </a:rPr>
              <a:t>Точки развития и роста человека и культуры как раз и находятся в пространстве понимания / непонимания. В этой же точке находится и движущая сила развития знаний.</a:t>
            </a:r>
          </a:p>
          <a:p>
            <a:pPr eaLnBrk="1" hangingPunct="1">
              <a:lnSpc>
                <a:spcPct val="80000"/>
              </a:lnSpc>
            </a:pPr>
            <a:r>
              <a:rPr lang="ru-RU" altLang="ru-RU" sz="2400" dirty="0">
                <a:latin typeface="Times New Roman" panose="02020603050405020304" pitchFamily="18" charset="0"/>
                <a:cs typeface="Times New Roman" panose="02020603050405020304" pitchFamily="18" charset="0"/>
              </a:rPr>
              <a:t>А. А. </a:t>
            </a:r>
            <a:r>
              <a:rPr lang="ru-RU" altLang="ru-RU" sz="2400" dirty="0" err="1">
                <a:latin typeface="Times New Roman" panose="02020603050405020304" pitchFamily="18" charset="0"/>
                <a:cs typeface="Times New Roman" panose="02020603050405020304" pitchFamily="18" charset="0"/>
              </a:rPr>
              <a:t>Потебня</a:t>
            </a:r>
            <a:r>
              <a:rPr lang="ru-RU" altLang="ru-RU" sz="2400" dirty="0">
                <a:latin typeface="Times New Roman" panose="02020603050405020304" pitchFamily="18" charset="0"/>
                <a:cs typeface="Times New Roman" panose="02020603050405020304" pitchFamily="18" charset="0"/>
              </a:rPr>
              <a:t>: «Всякое понимание есть непонимание». Для того, чтобы понять, нужно осознать, ощутить свое непонимание.</a:t>
            </a:r>
          </a:p>
          <a:p>
            <a:pPr eaLnBrk="1" hangingPunct="1">
              <a:lnSpc>
                <a:spcPct val="80000"/>
              </a:lnSpc>
            </a:pPr>
            <a:r>
              <a:rPr lang="ru-RU" altLang="ru-RU" sz="2400" dirty="0">
                <a:latin typeface="Times New Roman" panose="02020603050405020304" pitchFamily="18" charset="0"/>
                <a:cs typeface="Times New Roman" panose="02020603050405020304" pitchFamily="18" charset="0"/>
              </a:rPr>
              <a:t>Психологическая сущность понимания, согласно Бахтину, состоит в превращении чужого, например слова, в «свое-чужое». </a:t>
            </a:r>
          </a:p>
          <a:p>
            <a:pPr eaLnBrk="1" hangingPunct="1"/>
            <a:endParaRPr lang="ru-RU" altLang="ru-RU" sz="2400" dirty="0" smtClean="0"/>
          </a:p>
        </p:txBody>
      </p:sp>
    </p:spTree>
    <p:extLst>
      <p:ext uri="{BB962C8B-B14F-4D97-AF65-F5344CB8AC3E}">
        <p14:creationId xmlns:p14="http://schemas.microsoft.com/office/powerpoint/2010/main" val="424546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idx="4294967295"/>
          </p:nvPr>
        </p:nvSpPr>
        <p:spPr>
          <a:xfrm>
            <a:off x="824247" y="1274763"/>
            <a:ext cx="10805375" cy="4902200"/>
          </a:xfrm>
        </p:spPr>
        <p:txBody>
          <a:bodyPr/>
          <a:lstStyle/>
          <a:p>
            <a:r>
              <a:rPr lang="ru-RU" altLang="ru-RU" sz="2400" dirty="0">
                <a:latin typeface="Times New Roman" panose="02020603050405020304" pitchFamily="18" charset="0"/>
                <a:cs typeface="Times New Roman" panose="02020603050405020304" pitchFamily="18" charset="0"/>
              </a:rPr>
              <a:t>В принципе обучение, творчество и понимание — это синонимы. Их дифференциация связана с неудовлетворительной организацией обучения (а возможно, и всей человеческой деятельности), которое может быть, например, ориентировано на запоминание и повторение, даже на зубрежку, а не на понимание. </a:t>
            </a:r>
          </a:p>
        </p:txBody>
      </p:sp>
      <p:sp>
        <p:nvSpPr>
          <p:cNvPr id="8195" name="Заголовок 1"/>
          <p:cNvSpPr>
            <a:spLocks noGrp="1"/>
          </p:cNvSpPr>
          <p:nvPr>
            <p:ph type="title" idx="4294967295"/>
          </p:nvPr>
        </p:nvSpPr>
        <p:spPr>
          <a:xfrm>
            <a:off x="1981200" y="274639"/>
            <a:ext cx="8229600" cy="784225"/>
          </a:xfrm>
        </p:spPr>
        <p:txBody>
          <a:bodyPr/>
          <a:lstStyle/>
          <a:p>
            <a:pPr eaLnBrk="1" hangingPunct="1"/>
            <a:r>
              <a:rPr lang="ru-RU" altLang="ru-RU" sz="3600" b="1" dirty="0">
                <a:latin typeface="Times New Roman" panose="02020603050405020304" pitchFamily="18" charset="0"/>
                <a:cs typeface="Times New Roman" panose="02020603050405020304" pitchFamily="18" charset="0"/>
              </a:rPr>
              <a:t>Сущность понятия «понимание»</a:t>
            </a:r>
          </a:p>
        </p:txBody>
      </p:sp>
    </p:spTree>
    <p:extLst>
      <p:ext uri="{BB962C8B-B14F-4D97-AF65-F5344CB8AC3E}">
        <p14:creationId xmlns:p14="http://schemas.microsoft.com/office/powerpoint/2010/main" val="293731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algn="ctr"/>
            <a:r>
              <a:rPr lang="ru-RU" altLang="ru-RU" b="1" dirty="0" smtClean="0">
                <a:latin typeface="Times New Roman" panose="02020603050405020304" pitchFamily="18" charset="0"/>
                <a:cs typeface="Times New Roman" panose="02020603050405020304" pitchFamily="18" charset="0"/>
              </a:rPr>
              <a:t>Сущность понятия «понимание»</a:t>
            </a:r>
            <a:endParaRPr lang="ru-RU" altLang="ru-RU" dirty="0" smtClean="0">
              <a:latin typeface="Times New Roman" panose="02020603050405020304" pitchFamily="18" charset="0"/>
              <a:cs typeface="Times New Roman" panose="02020603050405020304" pitchFamily="18" charset="0"/>
            </a:endParaRPr>
          </a:p>
        </p:txBody>
      </p:sp>
      <p:sp>
        <p:nvSpPr>
          <p:cNvPr id="11267" name="Объект 2"/>
          <p:cNvSpPr>
            <a:spLocks noGrp="1"/>
          </p:cNvSpPr>
          <p:nvPr>
            <p:ph idx="1"/>
          </p:nvPr>
        </p:nvSpPr>
        <p:spPr/>
        <p:txBody>
          <a:bodyPr/>
          <a:lstStyle/>
          <a:p>
            <a:r>
              <a:rPr lang="ru-RU" altLang="ru-RU" sz="2400" dirty="0">
                <a:latin typeface="Times New Roman" panose="02020603050405020304" pitchFamily="18" charset="0"/>
                <a:cs typeface="Times New Roman" panose="02020603050405020304" pitchFamily="18" charset="0"/>
              </a:rPr>
              <a:t>Понимание – это включение нового знания в прежний опыт, установление связей между новой информацией и тем, что уже известно человеку. </a:t>
            </a:r>
          </a:p>
          <a:p>
            <a:r>
              <a:rPr lang="ru-RU" altLang="ru-RU" sz="2400" dirty="0">
                <a:latin typeface="Times New Roman" panose="02020603050405020304" pitchFamily="18" charset="0"/>
                <a:cs typeface="Times New Roman" panose="02020603050405020304" pitchFamily="18" charset="0"/>
              </a:rPr>
              <a:t>Главное, что должен понять учащийся – как он должен действовать в соответствии с новым знанием</a:t>
            </a:r>
          </a:p>
          <a:p>
            <a:r>
              <a:rPr lang="ru-RU" altLang="ru-RU" sz="2400" dirty="0">
                <a:latin typeface="Times New Roman" panose="02020603050405020304" pitchFamily="18" charset="0"/>
                <a:cs typeface="Times New Roman" panose="02020603050405020304" pitchFamily="18" charset="0"/>
              </a:rPr>
              <a:t>Уровни понимания:</a:t>
            </a:r>
          </a:p>
          <a:p>
            <a:pPr lvl="1"/>
            <a:r>
              <a:rPr lang="ru-RU" altLang="ru-RU" dirty="0">
                <a:latin typeface="Times New Roman" panose="02020603050405020304" pitchFamily="18" charset="0"/>
                <a:cs typeface="Times New Roman" panose="02020603050405020304" pitchFamily="18" charset="0"/>
              </a:rPr>
              <a:t>умеет действовать по заданному алгоритму;</a:t>
            </a:r>
          </a:p>
          <a:p>
            <a:pPr lvl="1"/>
            <a:r>
              <a:rPr lang="ru-RU" altLang="ru-RU" dirty="0">
                <a:latin typeface="Times New Roman" panose="02020603050405020304" pitchFamily="18" charset="0"/>
                <a:cs typeface="Times New Roman" panose="02020603050405020304" pitchFamily="18" charset="0"/>
              </a:rPr>
              <a:t>умеет действовать в измененной ситуации;</a:t>
            </a:r>
          </a:p>
          <a:p>
            <a:pPr lvl="1"/>
            <a:r>
              <a:rPr lang="ru-RU" altLang="ru-RU" dirty="0">
                <a:latin typeface="Times New Roman" panose="02020603050405020304" pitchFamily="18" charset="0"/>
                <a:cs typeface="Times New Roman" panose="02020603050405020304" pitchFamily="18" charset="0"/>
              </a:rPr>
              <a:t>умеет действовать в новой ситуации.</a:t>
            </a:r>
          </a:p>
        </p:txBody>
      </p:sp>
    </p:spTree>
    <p:extLst>
      <p:ext uri="{BB962C8B-B14F-4D97-AF65-F5344CB8AC3E}">
        <p14:creationId xmlns:p14="http://schemas.microsoft.com/office/powerpoint/2010/main" val="2693520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06852"/>
          </a:xfrm>
        </p:spPr>
        <p:txBody>
          <a:bodyPr>
            <a:noAutofit/>
          </a:bodyPr>
          <a:lstStyle/>
          <a:p>
            <a:pPr algn="ctr"/>
            <a:r>
              <a:rPr lang="ru-RU" altLang="ru-RU" sz="3600" b="1" dirty="0" smtClean="0">
                <a:latin typeface="Times New Roman" panose="02020603050405020304" pitchFamily="18" charset="0"/>
                <a:cs typeface="Times New Roman" panose="02020603050405020304" pitchFamily="18" charset="0"/>
              </a:rPr>
              <a:t>Сущность понятия «понимание»</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2124" y="1171978"/>
            <a:ext cx="11410682" cy="5409125"/>
          </a:xfrm>
        </p:spPr>
        <p:txBody>
          <a:bodyPr>
            <a:normAutofit/>
          </a:bodyPr>
          <a:lstStyle/>
          <a:p>
            <a:pPr>
              <a:lnSpc>
                <a:spcPct val="80000"/>
              </a:lnSpc>
            </a:pPr>
            <a:r>
              <a:rPr lang="ru-RU" altLang="ru-RU" dirty="0" smtClean="0"/>
              <a:t>Од</a:t>
            </a:r>
            <a:r>
              <a:rPr lang="ru-RU" altLang="ru-RU" dirty="0" smtClean="0">
                <a:latin typeface="Times New Roman" panose="02020603050405020304" pitchFamily="18" charset="0"/>
                <a:cs typeface="Times New Roman" panose="02020603050405020304" pitchFamily="18" charset="0"/>
              </a:rPr>
              <a:t>ин из основоположников СДПО Сергей Леонидович Рубинштейн писал:</a:t>
            </a:r>
          </a:p>
          <a:p>
            <a:pPr>
              <a:lnSpc>
                <a:spcPct val="80000"/>
              </a:lnSpc>
            </a:pPr>
            <a:r>
              <a:rPr lang="ru-RU" altLang="ru-RU" i="1" dirty="0" smtClean="0">
                <a:solidFill>
                  <a:schemeClr val="accent1">
                    <a:lumMod val="50000"/>
                  </a:schemeClr>
                </a:solidFill>
                <a:latin typeface="Times New Roman" panose="02020603050405020304" pitchFamily="18" charset="0"/>
                <a:cs typeface="Times New Roman" panose="02020603050405020304" pitchFamily="18" charset="0"/>
              </a:rPr>
              <a:t>«</a:t>
            </a:r>
            <a:r>
              <a:rPr lang="ru-RU" altLang="ru-RU" i="1" dirty="0" smtClean="0">
                <a:solidFill>
                  <a:schemeClr val="accent1">
                    <a:lumMod val="50000"/>
                  </a:schemeClr>
                </a:solidFill>
              </a:rPr>
              <a:t>Всякий мыслительный процесс является по своему внутреннему строению действием, направленным на разрешение определенной задачи. </a:t>
            </a:r>
          </a:p>
          <a:p>
            <a:pPr>
              <a:lnSpc>
                <a:spcPct val="80000"/>
              </a:lnSpc>
            </a:pPr>
            <a:r>
              <a:rPr lang="ru-RU" altLang="ru-RU" i="1" dirty="0" smtClean="0">
                <a:solidFill>
                  <a:schemeClr val="accent1">
                    <a:lumMod val="50000"/>
                  </a:schemeClr>
                </a:solidFill>
              </a:rPr>
              <a:t>Задача эта заключает в себе цель для мыслительной деятельности индивида, соотнесенную с условиями, которыми она задана. </a:t>
            </a:r>
          </a:p>
          <a:p>
            <a:pPr>
              <a:lnSpc>
                <a:spcPct val="80000"/>
              </a:lnSpc>
            </a:pPr>
            <a:r>
              <a:rPr lang="ru-RU" altLang="ru-RU" i="1" dirty="0" smtClean="0">
                <a:solidFill>
                  <a:schemeClr val="accent1">
                    <a:lumMod val="50000"/>
                  </a:schemeClr>
                </a:solidFill>
              </a:rPr>
              <a:t>Начальным моментом мыслительного процесса обычно является проблемная ситуация. </a:t>
            </a:r>
          </a:p>
          <a:p>
            <a:pPr>
              <a:lnSpc>
                <a:spcPct val="80000"/>
              </a:lnSpc>
            </a:pPr>
            <a:r>
              <a:rPr lang="ru-RU" altLang="ru-RU" i="1" dirty="0" smtClean="0">
                <a:solidFill>
                  <a:schemeClr val="accent1">
                    <a:lumMod val="50000"/>
                  </a:schemeClr>
                </a:solidFill>
              </a:rPr>
              <a:t>Мыслить человек начинает, когда у него появляется потребность что-то понять. </a:t>
            </a:r>
          </a:p>
          <a:p>
            <a:pPr>
              <a:lnSpc>
                <a:spcPct val="80000"/>
              </a:lnSpc>
            </a:pPr>
            <a:r>
              <a:rPr lang="ru-RU" altLang="ru-RU" i="1" dirty="0" smtClean="0">
                <a:solidFill>
                  <a:schemeClr val="accent1">
                    <a:lumMod val="50000"/>
                  </a:schemeClr>
                </a:solidFill>
              </a:rPr>
              <a:t>Мышление обычно начинается с проблемы или вопроса, с удивления или недоумения, с противоречия»</a:t>
            </a:r>
            <a:r>
              <a:rPr lang="ru-RU" altLang="ru-RU" dirty="0" smtClean="0"/>
              <a:t>. </a:t>
            </a:r>
          </a:p>
          <a:p>
            <a:endParaRPr lang="ru-RU" dirty="0"/>
          </a:p>
        </p:txBody>
      </p:sp>
    </p:spTree>
    <p:extLst>
      <p:ext uri="{BB962C8B-B14F-4D97-AF65-F5344CB8AC3E}">
        <p14:creationId xmlns:p14="http://schemas.microsoft.com/office/powerpoint/2010/main" val="298696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ru-RU" b="1" dirty="0" smtClean="0">
                <a:latin typeface="Times New Roman" panose="02020603050405020304" pitchFamily="18" charset="0"/>
                <a:cs typeface="Times New Roman" panose="02020603050405020304" pitchFamily="18" charset="0"/>
              </a:rPr>
              <a:t>Сущность понятия «понимание»</a:t>
            </a:r>
            <a:endParaRPr lang="ru-RU" dirty="0"/>
          </a:p>
        </p:txBody>
      </p:sp>
      <p:sp>
        <p:nvSpPr>
          <p:cNvPr id="4" name="Объект 5"/>
          <p:cNvSpPr>
            <a:spLocks noGrp="1"/>
          </p:cNvSpPr>
          <p:nvPr>
            <p:ph idx="1"/>
          </p:nvPr>
        </p:nvSpPr>
        <p:spPr/>
        <p:txBody>
          <a:bodyPr/>
          <a:lstStyle/>
          <a:p>
            <a:pPr eaLnBrk="1" hangingPunct="1"/>
            <a:r>
              <a:rPr lang="ru-RU" altLang="ru-RU" sz="2400" dirty="0">
                <a:solidFill>
                  <a:srgbClr val="000000"/>
                </a:solidFill>
                <a:latin typeface="Times New Roman" panose="02020603050405020304" pitchFamily="18" charset="0"/>
                <a:cs typeface="Times New Roman" panose="02020603050405020304" pitchFamily="18" charset="0"/>
              </a:rPr>
              <a:t>Потребность понять некоторый объект актуализирует процессы понимания, будят нашу мысль, придает ей определенную целенаправленность. Мы думаем, чтобы понять то, что для нас непонятно</a:t>
            </a:r>
            <a:r>
              <a:rPr lang="ru-RU" altLang="ru-RU" sz="2400" dirty="0"/>
              <a:t>.</a:t>
            </a:r>
          </a:p>
          <a:p>
            <a:pPr eaLnBrk="1" hangingPunct="1"/>
            <a:r>
              <a:rPr lang="ru-RU" altLang="ru-RU" sz="2400" dirty="0">
                <a:latin typeface="Times New Roman" panose="02020603050405020304" pitchFamily="18" charset="0"/>
                <a:cs typeface="Times New Roman" panose="02020603050405020304" pitchFamily="18" charset="0"/>
              </a:rPr>
              <a:t>Процессы понимания – это и есть процессы мышления. Нет никаких оснований отделять понимание от мышления, рассматривать его как самостоятельный процесс.</a:t>
            </a:r>
          </a:p>
          <a:p>
            <a:pPr eaLnBrk="1" hangingPunct="1"/>
            <a:r>
              <a:rPr lang="ru-RU" altLang="ru-RU" sz="2400" dirty="0">
                <a:latin typeface="Times New Roman" panose="02020603050405020304" pitchFamily="18" charset="0"/>
                <a:cs typeface="Times New Roman" panose="02020603050405020304" pitchFamily="18" charset="0"/>
              </a:rPr>
              <a:t>Как результат, понимание является целью, на которую направлена работа нашей мысли.</a:t>
            </a:r>
          </a:p>
          <a:p>
            <a:pPr eaLnBrk="1" hangingPunct="1"/>
            <a:endParaRPr lang="ru-RU" altLang="ru-RU" sz="2400" dirty="0"/>
          </a:p>
        </p:txBody>
      </p:sp>
    </p:spTree>
    <p:extLst>
      <p:ext uri="{BB962C8B-B14F-4D97-AF65-F5344CB8AC3E}">
        <p14:creationId xmlns:p14="http://schemas.microsoft.com/office/powerpoint/2010/main" val="21528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9"/>
            <a:ext cx="8229600" cy="922337"/>
          </a:xfrm>
        </p:spPr>
        <p:txBody>
          <a:bodyPr/>
          <a:lstStyle/>
          <a:p>
            <a:pPr eaLnBrk="1" hangingPunct="1"/>
            <a:r>
              <a:rPr lang="ru-RU" altLang="ru-RU" sz="3600" b="1" dirty="0">
                <a:latin typeface="Times New Roman" panose="02020603050405020304" pitchFamily="18" charset="0"/>
                <a:cs typeface="Times New Roman" panose="02020603050405020304" pitchFamily="18" charset="0"/>
              </a:rPr>
              <a:t>Понимание = Развитие мышления</a:t>
            </a:r>
          </a:p>
        </p:txBody>
      </p:sp>
      <p:sp>
        <p:nvSpPr>
          <p:cNvPr id="4099" name="Rectangle 3"/>
          <p:cNvSpPr>
            <a:spLocks noGrp="1" noChangeArrowheads="1"/>
          </p:cNvSpPr>
          <p:nvPr>
            <p:ph type="body" idx="1"/>
          </p:nvPr>
        </p:nvSpPr>
        <p:spPr>
          <a:xfrm>
            <a:off x="695459" y="1196976"/>
            <a:ext cx="11204620" cy="5256213"/>
          </a:xfrm>
        </p:spPr>
        <p:txBody>
          <a:bodyPr/>
          <a:lstStyle/>
          <a:p>
            <a:pPr eaLnBrk="1" hangingPunct="1"/>
            <a:r>
              <a:rPr lang="ru-RU" altLang="ru-RU" dirty="0" smtClean="0">
                <a:latin typeface="Times New Roman" panose="02020603050405020304" pitchFamily="18" charset="0"/>
                <a:cs typeface="Times New Roman" panose="02020603050405020304" pitchFamily="18" charset="0"/>
              </a:rPr>
              <a:t>Наиболее интенсивное развитие мышления происходит в процессе построения понимания предметного материала.</a:t>
            </a:r>
          </a:p>
          <a:p>
            <a:pPr eaLnBrk="1" hangingPunct="1"/>
            <a:r>
              <a:rPr lang="ru-RU" altLang="ru-RU" dirty="0" smtClean="0">
                <a:latin typeface="Times New Roman" panose="02020603050405020304" pitchFamily="18" charset="0"/>
                <a:cs typeface="Times New Roman" panose="02020603050405020304" pitchFamily="18" charset="0"/>
              </a:rPr>
              <a:t>Если нет понимания, то развитие минимально.</a:t>
            </a:r>
          </a:p>
          <a:p>
            <a:pPr eaLnBrk="1" hangingPunct="1"/>
            <a:endParaRPr lang="ru-RU" alt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58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idx="4294967295"/>
          </p:nvPr>
        </p:nvSpPr>
        <p:spPr>
          <a:xfrm>
            <a:off x="1981200" y="274639"/>
            <a:ext cx="8229600" cy="561975"/>
          </a:xfrm>
        </p:spPr>
        <p:txBody>
          <a:bodyPr>
            <a:normAutofit fontScale="90000"/>
          </a:bodyPr>
          <a:lstStyle/>
          <a:p>
            <a:pPr eaLnBrk="1" hangingPunct="1"/>
            <a:r>
              <a:rPr lang="ru-RU" altLang="ru-RU" sz="3200" b="1">
                <a:latin typeface="Times New Roman" panose="02020603050405020304" pitchFamily="18" charset="0"/>
                <a:cs typeface="Times New Roman" panose="02020603050405020304" pitchFamily="18" charset="0"/>
              </a:rPr>
              <a:t>Основная проблема преподавания математики в школе</a:t>
            </a:r>
            <a:endParaRPr lang="ru-RU" altLang="ru-RU" sz="3200" b="1"/>
          </a:p>
        </p:txBody>
      </p:sp>
      <p:sp>
        <p:nvSpPr>
          <p:cNvPr id="3" name="Объект 2"/>
          <p:cNvSpPr>
            <a:spLocks noGrp="1"/>
          </p:cNvSpPr>
          <p:nvPr>
            <p:ph idx="4294967295"/>
          </p:nvPr>
        </p:nvSpPr>
        <p:spPr>
          <a:xfrm>
            <a:off x="618185" y="1223965"/>
            <a:ext cx="11101589" cy="2433635"/>
          </a:xfrm>
        </p:spPr>
        <p:txBody>
          <a:bodyPr/>
          <a:lstStyle/>
          <a:p>
            <a:pPr>
              <a:lnSpc>
                <a:spcPct val="70000"/>
              </a:lnSpc>
            </a:pPr>
            <a:r>
              <a:rPr lang="ru-RU" altLang="ru-RU" sz="2400" dirty="0">
                <a:latin typeface="Times New Roman" panose="02020603050405020304" pitchFamily="18" charset="0"/>
                <a:cs typeface="Times New Roman" panose="02020603050405020304" pitchFamily="18" charset="0"/>
              </a:rPr>
              <a:t>Основная проблема преподавания математики в школе – это отсутствие понимания теоретического содержания у большинства школьников.</a:t>
            </a:r>
          </a:p>
          <a:p>
            <a:pPr>
              <a:lnSpc>
                <a:spcPct val="70000"/>
              </a:lnSpc>
            </a:pPr>
            <a:r>
              <a:rPr lang="ru-RU" altLang="ru-RU" sz="2400" dirty="0">
                <a:latin typeface="Times New Roman" panose="02020603050405020304" pitchFamily="18" charset="0"/>
                <a:cs typeface="Times New Roman" panose="02020603050405020304" pitchFamily="18" charset="0"/>
              </a:rPr>
              <a:t>Вопрос: что же остается в головах у непонимающих школьников после урока математики?</a:t>
            </a:r>
          </a:p>
          <a:p>
            <a:pPr>
              <a:lnSpc>
                <a:spcPct val="70000"/>
              </a:lnSpc>
            </a:pPr>
            <a:r>
              <a:rPr lang="ru-RU" altLang="ru-RU" sz="2400" dirty="0">
                <a:latin typeface="Times New Roman" panose="02020603050405020304" pitchFamily="18" charset="0"/>
                <a:cs typeface="Times New Roman" panose="02020603050405020304" pitchFamily="18" charset="0"/>
              </a:rPr>
              <a:t>«Вне понимания усвоение каких-либо знаний и способов деятельности не представляет собой почти никакой ценности ни для самих детей, ни для общества, в котором эти дети через какое-то время будут основными носителями культуры, обеспечивающими его развитие</a:t>
            </a:r>
            <a:r>
              <a:rPr lang="ru-RU" altLang="ru-RU" sz="2400" dirty="0" smtClean="0">
                <a:latin typeface="Times New Roman" panose="02020603050405020304" pitchFamily="18" charset="0"/>
                <a:cs typeface="Times New Roman" panose="02020603050405020304" pitchFamily="18" charset="0"/>
              </a:rPr>
              <a:t>.»   </a:t>
            </a:r>
            <a:r>
              <a:rPr lang="ru-RU" altLang="ru-RU" sz="2400" dirty="0" err="1" smtClean="0">
                <a:latin typeface="Times New Roman" panose="02020603050405020304" pitchFamily="18" charset="0"/>
                <a:cs typeface="Times New Roman" panose="02020603050405020304" pitchFamily="18" charset="0"/>
              </a:rPr>
              <a:t>Е.М.Бершадский</a:t>
            </a:r>
            <a:endParaRPr lang="ru-RU" altLang="ru-RU" sz="2400" dirty="0">
              <a:latin typeface="Times New Roman" panose="02020603050405020304" pitchFamily="18" charset="0"/>
              <a:cs typeface="Times New Roman" panose="02020603050405020304" pitchFamily="18" charset="0"/>
            </a:endParaRPr>
          </a:p>
          <a:p>
            <a:pPr>
              <a:lnSpc>
                <a:spcPct val="70000"/>
              </a:lnSpc>
            </a:pPr>
            <a:endParaRPr lang="ru-RU" altLang="ru-RU" sz="2400" dirty="0">
              <a:latin typeface="Times New Roman" panose="02020603050405020304" pitchFamily="18" charset="0"/>
              <a:cs typeface="Times New Roman" panose="02020603050405020304" pitchFamily="18" charset="0"/>
            </a:endParaRPr>
          </a:p>
          <a:p>
            <a:pPr>
              <a:lnSpc>
                <a:spcPct val="70000"/>
              </a:lnSpc>
            </a:pPr>
            <a:endParaRPr lang="ru-RU" altLang="ru-RU" sz="2400" dirty="0">
              <a:latin typeface="Times New Roman" panose="02020603050405020304" pitchFamily="18" charset="0"/>
              <a:cs typeface="Times New Roman" panose="02020603050405020304" pitchFamily="18" charset="0"/>
            </a:endParaRPr>
          </a:p>
          <a:p>
            <a:pPr>
              <a:lnSpc>
                <a:spcPct val="70000"/>
              </a:lnSpc>
            </a:pP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029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idx="4294967295"/>
          </p:nvPr>
        </p:nvSpPr>
        <p:spPr>
          <a:xfrm>
            <a:off x="1981200" y="274639"/>
            <a:ext cx="8229600" cy="695325"/>
          </a:xfrm>
        </p:spPr>
        <p:txBody>
          <a:bodyPr/>
          <a:lstStyle/>
          <a:p>
            <a:pPr eaLnBrk="1" hangingPunct="1"/>
            <a:r>
              <a:rPr lang="ru-RU" altLang="ru-RU" sz="3600" b="1" dirty="0">
                <a:latin typeface="Times New Roman" panose="02020603050405020304" pitchFamily="18" charset="0"/>
                <a:cs typeface="Times New Roman" panose="02020603050405020304" pitchFamily="18" charset="0"/>
              </a:rPr>
              <a:t>Ключевая цель образования</a:t>
            </a:r>
          </a:p>
        </p:txBody>
      </p:sp>
      <p:sp>
        <p:nvSpPr>
          <p:cNvPr id="10243" name="Объект 2"/>
          <p:cNvSpPr>
            <a:spLocks noGrp="1"/>
          </p:cNvSpPr>
          <p:nvPr>
            <p:ph idx="4294967295"/>
          </p:nvPr>
        </p:nvSpPr>
        <p:spPr>
          <a:xfrm>
            <a:off x="811369" y="1327151"/>
            <a:ext cx="10715223" cy="5370513"/>
          </a:xfrm>
        </p:spPr>
        <p:txBody>
          <a:bodyPr>
            <a:normAutofit/>
          </a:bodyPr>
          <a:lstStyle/>
          <a:p>
            <a:r>
              <a:rPr lang="ru-RU" altLang="ru-RU" sz="3200" b="1" i="1" dirty="0" smtClean="0">
                <a:latin typeface="Times New Roman" panose="02020603050405020304" pitchFamily="18" charset="0"/>
                <a:cs typeface="Times New Roman" panose="02020603050405020304" pitchFamily="18" charset="0"/>
              </a:rPr>
              <a:t>Центральной проблемой обучения является поиск таких методов, форм и приемов обучения, которые, прежде всего, направлены на достижение учеником понимания изучаемого им учебного материала</a:t>
            </a:r>
            <a:r>
              <a:rPr lang="ru-RU" altLang="ru-RU" sz="3200" dirty="0" smtClean="0">
                <a:latin typeface="Times New Roman" panose="02020603050405020304" pitchFamily="18" charset="0"/>
                <a:cs typeface="Times New Roman" panose="02020603050405020304" pitchFamily="18" charset="0"/>
              </a:rPr>
              <a:t>. </a:t>
            </a:r>
          </a:p>
          <a:p>
            <a:endParaRPr lang="ru-RU" altLang="ru-RU"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32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4429"/>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Проект «Образовательный лифт»</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Группы учителей математики</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3640" y="1442433"/>
            <a:ext cx="11372044" cy="5415567"/>
          </a:xfrm>
        </p:spPr>
        <p:txBody>
          <a:bodyPr>
            <a:normAutofit lnSpcReduction="10000"/>
          </a:bodyPr>
          <a:lstStyle/>
          <a:p>
            <a:pPr marL="0" indent="0">
              <a:buNone/>
            </a:pPr>
            <a:r>
              <a:rPr lang="ru-RU" altLang="ru-RU" sz="2400" b="1" dirty="0" smtClean="0">
                <a:latin typeface="Times New Roman" panose="02020603050405020304" pitchFamily="18" charset="0"/>
                <a:cs typeface="Times New Roman" panose="02020603050405020304" pitchFamily="18" charset="0"/>
              </a:rPr>
              <a:t>Цель проекта в Пермском крае:</a:t>
            </a:r>
            <a:endParaRPr lang="ru-RU" altLang="ru-RU" sz="2400" b="1" dirty="0">
              <a:latin typeface="Times New Roman" panose="02020603050405020304" pitchFamily="18" charset="0"/>
              <a:cs typeface="Times New Roman" panose="02020603050405020304" pitchFamily="18" charset="0"/>
            </a:endParaRPr>
          </a:p>
          <a:p>
            <a:pPr marL="0" indent="0">
              <a:buNone/>
            </a:pPr>
            <a:r>
              <a:rPr lang="ru-RU" altLang="ru-RU" sz="2400" dirty="0">
                <a:latin typeface="Times New Roman" panose="02020603050405020304" pitchFamily="18" charset="0"/>
                <a:cs typeface="Times New Roman" panose="02020603050405020304" pitchFamily="18" charset="0"/>
              </a:rPr>
              <a:t>обеспечение учебной успешности каждого ребенка в соответствии с его потребностями и возможностями, независимо от места жительства и социально-экономического статуса семьи, сокращение разрыва в качестве образования между наиболее и наименее успешными школами и создание механизмов реализации потенциала образования как социального лифта</a:t>
            </a:r>
            <a:r>
              <a:rPr lang="ru-RU" altLang="ru-RU" sz="2400" dirty="0" smtClean="0">
                <a:latin typeface="Times New Roman" panose="02020603050405020304" pitchFamily="18" charset="0"/>
                <a:cs typeface="Times New Roman" panose="02020603050405020304" pitchFamily="18" charset="0"/>
              </a:rPr>
              <a:t>.</a:t>
            </a:r>
          </a:p>
          <a:p>
            <a:pPr marL="0" indent="0">
              <a:buNone/>
            </a:pPr>
            <a:r>
              <a:rPr lang="ru-RU" altLang="ru-RU" sz="2400" b="1" dirty="0" smtClean="0">
                <a:latin typeface="Times New Roman" panose="02020603050405020304" pitchFamily="18" charset="0"/>
                <a:cs typeface="Times New Roman" panose="02020603050405020304" pitchFamily="18" charset="0"/>
              </a:rPr>
              <a:t>Результаты проекта:</a:t>
            </a:r>
          </a:p>
          <a:p>
            <a:pPr marL="0" indent="0">
              <a:buFontTx/>
              <a:buNone/>
            </a:pPr>
            <a:r>
              <a:rPr lang="ru-RU" altLang="ru-RU" sz="2400" dirty="0" smtClean="0">
                <a:latin typeface="Times New Roman" panose="02020603050405020304" pitchFamily="18" charset="0"/>
                <a:cs typeface="Times New Roman" panose="02020603050405020304" pitchFamily="18" charset="0"/>
              </a:rPr>
              <a:t>Учителя узнают</a:t>
            </a:r>
          </a:p>
          <a:p>
            <a:pPr marL="0" indent="0">
              <a:buFontTx/>
              <a:buAutoNum type="arabicParenR"/>
            </a:pPr>
            <a:r>
              <a:rPr lang="ru-RU" altLang="ru-RU" sz="2400" dirty="0" smtClean="0">
                <a:latin typeface="Times New Roman" panose="02020603050405020304" pitchFamily="18" charset="0"/>
                <a:cs typeface="Times New Roman" panose="02020603050405020304" pitchFamily="18" charset="0"/>
              </a:rPr>
              <a:t>методику организации эффективной помощи учащимся в подготовке к ГИА по математике;</a:t>
            </a:r>
          </a:p>
          <a:p>
            <a:pPr marL="0" indent="0">
              <a:buFontTx/>
              <a:buAutoNum type="arabicParenR"/>
            </a:pPr>
            <a:r>
              <a:rPr lang="ru-RU" altLang="ru-RU" sz="2400" dirty="0" smtClean="0">
                <a:latin typeface="Times New Roman" panose="02020603050405020304" pitchFamily="18" charset="0"/>
                <a:cs typeface="Times New Roman" panose="02020603050405020304" pitchFamily="18" charset="0"/>
              </a:rPr>
              <a:t>методику повышения образовательной мотивации при подготовке к ГИА по математике;</a:t>
            </a:r>
          </a:p>
          <a:p>
            <a:pPr marL="0" indent="0">
              <a:buFontTx/>
              <a:buAutoNum type="arabicParenR"/>
            </a:pPr>
            <a:r>
              <a:rPr lang="ru-RU" altLang="ru-RU" sz="2400" dirty="0" smtClean="0">
                <a:latin typeface="Times New Roman" panose="02020603050405020304" pitchFamily="18" charset="0"/>
                <a:cs typeface="Times New Roman" panose="02020603050405020304" pitchFamily="18" charset="0"/>
              </a:rPr>
              <a:t>принципы управления пониманием на занятиях по математике</a:t>
            </a:r>
            <a:r>
              <a:rPr lang="en-US" altLang="ru-RU" sz="2400" dirty="0" smtClean="0">
                <a:latin typeface="Times New Roman" panose="02020603050405020304" pitchFamily="18" charset="0"/>
                <a:cs typeface="Times New Roman" panose="02020603050405020304" pitchFamily="18" charset="0"/>
              </a:rPr>
              <a:t>.</a:t>
            </a:r>
            <a:endParaRPr lang="ru-RU" altLang="ru-RU" sz="2400" dirty="0" smtClean="0">
              <a:latin typeface="Times New Roman" panose="02020603050405020304" pitchFamily="18" charset="0"/>
              <a:cs typeface="Times New Roman" panose="02020603050405020304" pitchFamily="18" charset="0"/>
            </a:endParaRPr>
          </a:p>
          <a:p>
            <a:pPr marL="0" indent="0">
              <a:buFontTx/>
              <a:buNone/>
            </a:pPr>
            <a:r>
              <a:rPr lang="ru-RU" altLang="ru-RU" sz="2400" dirty="0" smtClean="0">
                <a:latin typeface="Times New Roman" panose="02020603050405020304" pitchFamily="18" charset="0"/>
                <a:cs typeface="Times New Roman" panose="02020603050405020304" pitchFamily="18" charset="0"/>
              </a:rPr>
              <a:t>Приобретут начальные умения по использованию этих методик в своих выпускных классах при подготовке к ГИА по математике</a:t>
            </a:r>
            <a:r>
              <a:rPr lang="en-US" altLang="ru-RU" sz="2400" dirty="0" smtClean="0">
                <a:latin typeface="Times New Roman" panose="02020603050405020304" pitchFamily="18" charset="0"/>
                <a:cs typeface="Times New Roman" panose="02020603050405020304" pitchFamily="18" charset="0"/>
              </a:rPr>
              <a:t>.</a:t>
            </a:r>
            <a:endParaRPr lang="ru-RU" altLang="ru-RU" sz="2400" dirty="0" smtClean="0">
              <a:latin typeface="Times New Roman" panose="02020603050405020304" pitchFamily="18" charset="0"/>
              <a:cs typeface="Times New Roman" panose="02020603050405020304" pitchFamily="18" charset="0"/>
            </a:endParaRPr>
          </a:p>
          <a:p>
            <a:pPr marL="0" indent="0">
              <a:buNone/>
            </a:pPr>
            <a:endParaRPr lang="ru-RU" sz="2400" dirty="0"/>
          </a:p>
        </p:txBody>
      </p:sp>
    </p:spTree>
    <p:extLst>
      <p:ext uri="{BB962C8B-B14F-4D97-AF65-F5344CB8AC3E}">
        <p14:creationId xmlns:p14="http://schemas.microsoft.com/office/powerpoint/2010/main" val="67837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idx="4294967295"/>
          </p:nvPr>
        </p:nvSpPr>
        <p:spPr>
          <a:xfrm>
            <a:off x="1981200" y="274639"/>
            <a:ext cx="8229600" cy="695325"/>
          </a:xfrm>
        </p:spPr>
        <p:txBody>
          <a:bodyPr/>
          <a:lstStyle/>
          <a:p>
            <a:pPr eaLnBrk="1" hangingPunct="1"/>
            <a:r>
              <a:rPr lang="ru-RU" altLang="ru-RU" sz="3600" b="1">
                <a:latin typeface="Times New Roman" panose="02020603050405020304" pitchFamily="18" charset="0"/>
                <a:cs typeface="Times New Roman" panose="02020603050405020304" pitchFamily="18" charset="0"/>
              </a:rPr>
              <a:t>О понимании в учебниках педагогики</a:t>
            </a:r>
          </a:p>
        </p:txBody>
      </p:sp>
      <p:sp>
        <p:nvSpPr>
          <p:cNvPr id="3" name="Объект 2"/>
          <p:cNvSpPr>
            <a:spLocks noGrp="1"/>
          </p:cNvSpPr>
          <p:nvPr>
            <p:ph idx="4294967295"/>
          </p:nvPr>
        </p:nvSpPr>
        <p:spPr>
          <a:xfrm>
            <a:off x="476517" y="1506539"/>
            <a:ext cx="11513713" cy="4670425"/>
          </a:xfrm>
        </p:spPr>
        <p:txBody>
          <a:bodyPr>
            <a:normAutofit lnSpcReduction="10000"/>
          </a:bodyPr>
          <a:lstStyle/>
          <a:p>
            <a:pPr>
              <a:lnSpc>
                <a:spcPct val="80000"/>
              </a:lnSpc>
              <a:defRPr/>
            </a:pPr>
            <a:r>
              <a:rPr lang="ru-RU" altLang="ru-RU" sz="3000" dirty="0">
                <a:latin typeface="Times New Roman" panose="02020603050405020304" pitchFamily="18" charset="0"/>
                <a:cs typeface="Times New Roman" panose="02020603050405020304" pitchFamily="18" charset="0"/>
              </a:rPr>
              <a:t>Можно ожидать, что выше была высказана совершенно банальная и очевидная точка зрения, которая безусловно разделяется всеми представителями педагогической науки. </a:t>
            </a:r>
          </a:p>
          <a:p>
            <a:pPr>
              <a:lnSpc>
                <a:spcPct val="80000"/>
              </a:lnSpc>
              <a:defRPr/>
            </a:pPr>
            <a:r>
              <a:rPr lang="ru-RU" altLang="ru-RU" sz="3000" dirty="0">
                <a:latin typeface="Times New Roman" panose="02020603050405020304" pitchFamily="18" charset="0"/>
                <a:cs typeface="Times New Roman" panose="02020603050405020304" pitchFamily="18" charset="0"/>
              </a:rPr>
              <a:t>Это далеко не так. Можно долго и безуспешно штудировать современные учебники педагогики, пытаясь отыскать среди множества прекрасных и возвышенных целей образования задачу проектирования такого учебного процесса, который обеспечивал бы понимание учениками изучаемого предметного содержания.</a:t>
            </a:r>
          </a:p>
          <a:p>
            <a:pPr>
              <a:lnSpc>
                <a:spcPct val="80000"/>
              </a:lnSpc>
              <a:defRPr/>
            </a:pPr>
            <a:r>
              <a:rPr lang="ru-RU" altLang="ru-RU" sz="3000" dirty="0">
                <a:latin typeface="Times New Roman" panose="02020603050405020304" pitchFamily="18" charset="0"/>
                <a:cs typeface="Times New Roman" panose="02020603050405020304" pitchFamily="18" charset="0"/>
              </a:rPr>
              <a:t>Уровень понимания не рассматривается всем педагогическим сообществом как обязательный этап в процессе обучения детей. </a:t>
            </a:r>
          </a:p>
          <a:p>
            <a:pPr>
              <a:lnSpc>
                <a:spcPct val="80000"/>
              </a:lnSpc>
              <a:defRPr/>
            </a:pPr>
            <a:r>
              <a:rPr lang="ru-RU" altLang="ru-RU" sz="3000" dirty="0">
                <a:latin typeface="Times New Roman" panose="02020603050405020304" pitchFamily="18" charset="0"/>
                <a:cs typeface="Times New Roman" panose="02020603050405020304" pitchFamily="18" charset="0"/>
              </a:rPr>
              <a:t> </a:t>
            </a:r>
            <a:r>
              <a:rPr lang="ru-RU" altLang="ru-RU" sz="3000" b="1" i="1" dirty="0">
                <a:latin typeface="Times New Roman" panose="02020603050405020304" pitchFamily="18" charset="0"/>
                <a:cs typeface="Times New Roman" panose="02020603050405020304" pitchFamily="18" charset="0"/>
              </a:rPr>
              <a:t>Понятие понимания как педагогической категории в этих изданиях отсутствует.</a:t>
            </a:r>
          </a:p>
        </p:txBody>
      </p:sp>
    </p:spTree>
    <p:extLst>
      <p:ext uri="{BB962C8B-B14F-4D97-AF65-F5344CB8AC3E}">
        <p14:creationId xmlns:p14="http://schemas.microsoft.com/office/powerpoint/2010/main" val="3486767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82580" y="1052513"/>
            <a:ext cx="11114468" cy="5111750"/>
          </a:xfrm>
        </p:spPr>
        <p:txBody>
          <a:bodyPr/>
          <a:lstStyle/>
          <a:p>
            <a:pPr marL="0" indent="0">
              <a:buNone/>
            </a:pPr>
            <a:r>
              <a:rPr lang="ru-RU" altLang="ru-RU" sz="2400" dirty="0">
                <a:latin typeface="Times New Roman" panose="02020603050405020304" pitchFamily="18" charset="0"/>
                <a:cs typeface="Times New Roman" panose="02020603050405020304" pitchFamily="18" charset="0"/>
              </a:rPr>
              <a:t>1. Педагогическая наука не рассматривает понимание как обязательный этап в процессе присвоения учащимися учебной информации;</a:t>
            </a:r>
          </a:p>
          <a:p>
            <a:pPr marL="0" indent="0">
              <a:buNone/>
            </a:pPr>
            <a:r>
              <a:rPr lang="ru-RU" altLang="ru-RU" sz="2400" dirty="0">
                <a:latin typeface="Times New Roman" panose="02020603050405020304" pitchFamily="18" charset="0"/>
                <a:cs typeface="Times New Roman" panose="02020603050405020304" pitchFamily="18" charset="0"/>
              </a:rPr>
              <a:t>2. Понимание не определено как педагогическая категория, не выделены существенные признаки этого понятия, не определено его место в структуре учебного познания; </a:t>
            </a:r>
          </a:p>
          <a:p>
            <a:pPr marL="0" indent="0">
              <a:buNone/>
            </a:pPr>
            <a:r>
              <a:rPr lang="ru-RU" altLang="ru-RU" sz="2400" dirty="0">
                <a:latin typeface="Times New Roman" panose="02020603050405020304" pitchFamily="18" charset="0"/>
                <a:cs typeface="Times New Roman" panose="02020603050405020304" pitchFamily="18" charset="0"/>
              </a:rPr>
              <a:t>3. Понимание не определено </a:t>
            </a:r>
            <a:r>
              <a:rPr lang="ru-RU" altLang="ru-RU" sz="2400" dirty="0" err="1">
                <a:latin typeface="Times New Roman" panose="02020603050405020304" pitchFamily="18" charset="0"/>
                <a:cs typeface="Times New Roman" panose="02020603050405020304" pitchFamily="18" charset="0"/>
              </a:rPr>
              <a:t>операционально</a:t>
            </a:r>
            <a:r>
              <a:rPr lang="ru-RU" altLang="ru-RU" sz="2400" dirty="0">
                <a:latin typeface="Times New Roman" panose="02020603050405020304" pitchFamily="18" charset="0"/>
                <a:cs typeface="Times New Roman" panose="02020603050405020304" pitchFamily="18" charset="0"/>
              </a:rPr>
              <a:t> как объект наблюдения, т. е. не выделена система действий учащегося, которые служат объективными индикаторами понимания ими учебной информации; </a:t>
            </a:r>
          </a:p>
          <a:p>
            <a:pPr marL="0" indent="0">
              <a:buNone/>
            </a:pPr>
            <a:r>
              <a:rPr lang="ru-RU" altLang="ru-RU" sz="2400" dirty="0">
                <a:latin typeface="Times New Roman" panose="02020603050405020304" pitchFamily="18" charset="0"/>
                <a:cs typeface="Times New Roman" panose="02020603050405020304" pitchFamily="18" charset="0"/>
              </a:rPr>
              <a:t>4. Не разработана система заданий для диагностики уровня понимания учащимися учебной информации. </a:t>
            </a:r>
          </a:p>
          <a:p>
            <a:pPr marL="0" indent="0">
              <a:buNone/>
            </a:pPr>
            <a:endParaRPr lang="ru-RU" altLang="ru-RU" sz="2400" dirty="0">
              <a:latin typeface="Times New Roman" panose="02020603050405020304" pitchFamily="18" charset="0"/>
              <a:cs typeface="Times New Roman" panose="02020603050405020304" pitchFamily="18" charset="0"/>
            </a:endParaRPr>
          </a:p>
        </p:txBody>
      </p:sp>
      <p:sp>
        <p:nvSpPr>
          <p:cNvPr id="13315" name="Заголовок 1"/>
          <p:cNvSpPr>
            <a:spLocks noGrp="1"/>
          </p:cNvSpPr>
          <p:nvPr>
            <p:ph type="title" idx="4294967295"/>
          </p:nvPr>
        </p:nvSpPr>
        <p:spPr>
          <a:xfrm>
            <a:off x="1981200" y="274638"/>
            <a:ext cx="8229600" cy="673100"/>
          </a:xfrm>
        </p:spPr>
        <p:txBody>
          <a:bodyPr/>
          <a:lstStyle/>
          <a:p>
            <a:pPr eaLnBrk="1" hangingPunct="1"/>
            <a:r>
              <a:rPr lang="ru-RU" altLang="ru-RU" sz="3600" b="1">
                <a:latin typeface="Times New Roman" panose="02020603050405020304" pitchFamily="18" charset="0"/>
                <a:cs typeface="Times New Roman" panose="02020603050405020304" pitchFamily="18" charset="0"/>
              </a:rPr>
              <a:t>О понимании в учебниках педагогики</a:t>
            </a:r>
          </a:p>
        </p:txBody>
      </p:sp>
    </p:spTree>
    <p:extLst>
      <p:ext uri="{BB962C8B-B14F-4D97-AF65-F5344CB8AC3E}">
        <p14:creationId xmlns:p14="http://schemas.microsoft.com/office/powerpoint/2010/main" val="317177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152650" y="333375"/>
            <a:ext cx="7886700" cy="768350"/>
          </a:xfrm>
        </p:spPr>
        <p:txBody>
          <a:bodyPr/>
          <a:lstStyle/>
          <a:p>
            <a:pPr eaLnBrk="1" hangingPunct="1"/>
            <a:r>
              <a:rPr lang="ru-RU" altLang="ru-RU" sz="2700" b="1">
                <a:latin typeface="Times New Roman" panose="02020603050405020304" pitchFamily="18" charset="0"/>
                <a:cs typeface="Times New Roman" panose="02020603050405020304" pitchFamily="18" charset="0"/>
              </a:rPr>
              <a:t>ФГОС направлен на обеспечение</a:t>
            </a:r>
          </a:p>
        </p:txBody>
      </p:sp>
      <p:sp>
        <p:nvSpPr>
          <p:cNvPr id="3" name="Объект 2"/>
          <p:cNvSpPr>
            <a:spLocks noGrp="1"/>
          </p:cNvSpPr>
          <p:nvPr>
            <p:ph idx="1"/>
          </p:nvPr>
        </p:nvSpPr>
        <p:spPr>
          <a:xfrm>
            <a:off x="901521" y="1412876"/>
            <a:ext cx="10844011" cy="4100513"/>
          </a:xfrm>
        </p:spPr>
        <p:txBody>
          <a:bodyPr rtlCol="0">
            <a:normAutofit fontScale="92500" lnSpcReduction="10000"/>
          </a:bodyPr>
          <a:lstStyle/>
          <a:p>
            <a:pPr>
              <a:defRPr/>
            </a:pPr>
            <a:r>
              <a:rPr lang="ru-RU" dirty="0">
                <a:latin typeface="Times New Roman" panose="02020603050405020304" pitchFamily="18" charset="0"/>
                <a:cs typeface="Times New Roman" panose="02020603050405020304" pitchFamily="18" charset="0"/>
              </a:rPr>
              <a:t>формирования российской гражданской идентичности обучающихся; </a:t>
            </a:r>
          </a:p>
          <a:p>
            <a:pPr>
              <a:defRPr/>
            </a:pPr>
            <a:r>
              <a:rPr lang="ru-RU" dirty="0">
                <a:latin typeface="Times New Roman" panose="02020603050405020304" pitchFamily="18" charset="0"/>
                <a:cs typeface="Times New Roman" panose="02020603050405020304" pitchFamily="18" charset="0"/>
              </a:rPr>
              <a:t>единства образовательного пространства Российской Федерации; сохранения и развития культурного разнообразия и языкового наследия многонационального народа Российской Федерации, реализации права на изучение родного языка, возможности получения основного общего образования на родном языке, овладения духовными ценностями и культурой многонационального народа России;</a:t>
            </a:r>
          </a:p>
          <a:p>
            <a:pPr>
              <a:defRPr/>
            </a:pPr>
            <a:r>
              <a:rPr lang="ru-RU" b="1" i="1" dirty="0">
                <a:solidFill>
                  <a:schemeClr val="accent2">
                    <a:lumMod val="75000"/>
                  </a:schemeClr>
                </a:solidFill>
                <a:latin typeface="Times New Roman" panose="02020603050405020304" pitchFamily="18" charset="0"/>
                <a:cs typeface="Times New Roman" panose="02020603050405020304" pitchFamily="18" charset="0"/>
              </a:rPr>
              <a:t>доступности получения качественного основного общего образования</a:t>
            </a:r>
            <a:r>
              <a:rPr lang="ru-RU" dirty="0">
                <a:latin typeface="Times New Roman" panose="02020603050405020304" pitchFamily="18" charset="0"/>
                <a:cs typeface="Times New Roman" panose="02020603050405020304" pitchFamily="18" charset="0"/>
              </a:rPr>
              <a:t>; </a:t>
            </a:r>
          </a:p>
          <a:p>
            <a:pPr>
              <a:defRPr/>
            </a:pPr>
            <a:r>
              <a:rPr lang="ru-RU" dirty="0">
                <a:latin typeface="Times New Roman" panose="02020603050405020304" pitchFamily="18" charset="0"/>
                <a:cs typeface="Times New Roman" panose="02020603050405020304" pitchFamily="18" charset="0"/>
              </a:rPr>
              <a:t>преемственности основных образовательных программ начального общего, основного общего, среднего (полного) общего, профессионального образования; </a:t>
            </a:r>
          </a:p>
          <a:p>
            <a:pPr>
              <a:defRPr/>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712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152650" y="260351"/>
            <a:ext cx="7886700" cy="631825"/>
          </a:xfrm>
        </p:spPr>
        <p:txBody>
          <a:bodyPr/>
          <a:lstStyle/>
          <a:p>
            <a:pPr eaLnBrk="1" hangingPunct="1"/>
            <a:r>
              <a:rPr lang="ru-RU" altLang="ru-RU" sz="2700" b="1">
                <a:latin typeface="Times New Roman" panose="02020603050405020304" pitchFamily="18" charset="0"/>
                <a:cs typeface="Times New Roman" panose="02020603050405020304" pitchFamily="18" charset="0"/>
              </a:rPr>
              <a:t>ФГОС направлен на обеспечение</a:t>
            </a:r>
          </a:p>
        </p:txBody>
      </p:sp>
      <p:sp>
        <p:nvSpPr>
          <p:cNvPr id="3" name="Объект 2"/>
          <p:cNvSpPr>
            <a:spLocks noGrp="1"/>
          </p:cNvSpPr>
          <p:nvPr>
            <p:ph idx="1"/>
          </p:nvPr>
        </p:nvSpPr>
        <p:spPr>
          <a:xfrm>
            <a:off x="633046" y="887414"/>
            <a:ext cx="11085342" cy="5494337"/>
          </a:xfrm>
        </p:spPr>
        <p:txBody>
          <a:bodyPr rtlCol="0">
            <a:noAutofit/>
          </a:bodyPr>
          <a:lstStyle/>
          <a:p>
            <a:pPr>
              <a:defRPr/>
            </a:pPr>
            <a:r>
              <a:rPr lang="ru-RU" sz="2400" dirty="0">
                <a:latin typeface="Times New Roman" panose="02020603050405020304" pitchFamily="18" charset="0"/>
                <a:cs typeface="Times New Roman" panose="02020603050405020304" pitchFamily="18" charset="0"/>
              </a:rPr>
              <a:t>духовно-нравственного развития, воспитания обучающихся и сохранения их здоровья; </a:t>
            </a:r>
          </a:p>
          <a:p>
            <a:pPr>
              <a:defRPr/>
            </a:pPr>
            <a:r>
              <a:rPr lang="ru-RU" sz="2400" dirty="0">
                <a:latin typeface="Times New Roman" panose="02020603050405020304" pitchFamily="18" charset="0"/>
                <a:cs typeface="Times New Roman" panose="02020603050405020304" pitchFamily="18" charset="0"/>
              </a:rPr>
              <a:t>развития государственно-общественного управления в образовании;  </a:t>
            </a:r>
          </a:p>
          <a:p>
            <a:pPr>
              <a:defRPr/>
            </a:pPr>
            <a:r>
              <a:rPr lang="ru-RU" sz="2400" dirty="0">
                <a:latin typeface="Times New Roman" panose="02020603050405020304" pitchFamily="18" charset="0"/>
                <a:cs typeface="Times New Roman" panose="02020603050405020304" pitchFamily="18" charset="0"/>
              </a:rPr>
              <a:t>формирования содержательно-</a:t>
            </a:r>
            <a:r>
              <a:rPr lang="ru-RU" sz="2400" dirty="0" err="1">
                <a:latin typeface="Times New Roman" panose="02020603050405020304" pitchFamily="18" charset="0"/>
                <a:cs typeface="Times New Roman" panose="02020603050405020304" pitchFamily="18" charset="0"/>
              </a:rPr>
              <a:t>критериальной</a:t>
            </a:r>
            <a:r>
              <a:rPr lang="ru-RU" sz="2400" dirty="0">
                <a:latin typeface="Times New Roman" panose="02020603050405020304" pitchFamily="18" charset="0"/>
                <a:cs typeface="Times New Roman" panose="02020603050405020304" pitchFamily="18" charset="0"/>
              </a:rPr>
              <a:t> основы оценки результатов освоения обучающимися основной образовательной программы основного общего образования, деятельности педагогических работников, образовательных учреждений, функционирования системы образования в целом; </a:t>
            </a:r>
          </a:p>
          <a:p>
            <a:pPr>
              <a:defRPr/>
            </a:pPr>
            <a:r>
              <a:rPr lang="ru-RU" sz="2400" b="1" i="1" dirty="0">
                <a:solidFill>
                  <a:schemeClr val="accent2">
                    <a:lumMod val="75000"/>
                  </a:schemeClr>
                </a:solidFill>
                <a:latin typeface="Times New Roman" panose="02020603050405020304" pitchFamily="18" charset="0"/>
                <a:cs typeface="Times New Roman" panose="02020603050405020304" pitchFamily="18" charset="0"/>
              </a:rPr>
              <a:t>условий создания социальной ситуации развития обучающихся, обеспечивающей их социальную самоидентификацию посредством личностно значимой деятельности</a:t>
            </a:r>
          </a:p>
        </p:txBody>
      </p:sp>
    </p:spTree>
    <p:extLst>
      <p:ext uri="{BB962C8B-B14F-4D97-AF65-F5344CB8AC3E}">
        <p14:creationId xmlns:p14="http://schemas.microsoft.com/office/powerpoint/2010/main" val="3745078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152650" y="260350"/>
            <a:ext cx="7886700" cy="469900"/>
          </a:xfrm>
        </p:spPr>
        <p:txBody>
          <a:bodyPr/>
          <a:lstStyle/>
          <a:p>
            <a:pPr eaLnBrk="1" hangingPunct="1"/>
            <a:r>
              <a:rPr lang="ru-RU" altLang="ru-RU" sz="2700" b="1">
                <a:latin typeface="Times New Roman" panose="02020603050405020304" pitchFamily="18" charset="0"/>
                <a:cs typeface="Times New Roman" panose="02020603050405020304" pitchFamily="18" charset="0"/>
              </a:rPr>
              <a:t>ФГОС</a:t>
            </a:r>
            <a:endParaRPr lang="ru-RU" altLang="ru-RU" sz="2700"/>
          </a:p>
        </p:txBody>
      </p:sp>
      <p:sp>
        <p:nvSpPr>
          <p:cNvPr id="3" name="Объект 2"/>
          <p:cNvSpPr>
            <a:spLocks noGrp="1"/>
          </p:cNvSpPr>
          <p:nvPr>
            <p:ph idx="1"/>
          </p:nvPr>
        </p:nvSpPr>
        <p:spPr>
          <a:xfrm>
            <a:off x="548639" y="836614"/>
            <a:ext cx="11141613" cy="5400675"/>
          </a:xfrm>
        </p:spPr>
        <p:txBody>
          <a:bodyPr/>
          <a:lstStyle/>
          <a:p>
            <a:pPr eaLnBrk="1" hangingPunct="1"/>
            <a:r>
              <a:rPr lang="ru-RU" altLang="ru-RU" sz="2400" dirty="0">
                <a:latin typeface="Times New Roman" panose="02020603050405020304" pitchFamily="18" charset="0"/>
                <a:cs typeface="Times New Roman" panose="02020603050405020304" pitchFamily="18" charset="0"/>
              </a:rPr>
              <a:t>Нигде явно не указано развитие интеллекта обучаемого, его мышления в качестве цели общего образования. </a:t>
            </a:r>
          </a:p>
          <a:p>
            <a:pPr eaLnBrk="1" hangingPunct="1"/>
            <a:r>
              <a:rPr lang="ru-RU" altLang="ru-RU" sz="2400" dirty="0">
                <a:latin typeface="Times New Roman" panose="02020603050405020304" pitchFamily="18" charset="0"/>
                <a:cs typeface="Times New Roman" panose="02020603050405020304" pitchFamily="18" charset="0"/>
              </a:rPr>
              <a:t>Нет цели научить детей думать. То есть нет необходимости в умных выпускниках: развитие личности, эмоциональной сферы, гражданской идентичности и т.д. – это очень хорошо, но это не главное, школа прежде всего должна учить детей думать, строить свое понимание закономерностей процессов и явлений на основании понятийного мышления. </a:t>
            </a:r>
          </a:p>
          <a:p>
            <a:pPr eaLnBrk="1" hangingPunct="1"/>
            <a:r>
              <a:rPr lang="ru-RU" altLang="ru-RU" sz="2400" dirty="0">
                <a:latin typeface="Times New Roman" panose="02020603050405020304" pitchFamily="18" charset="0"/>
                <a:cs typeface="Times New Roman" panose="02020603050405020304" pitchFamily="18" charset="0"/>
              </a:rPr>
              <a:t>Таким образом, в основополагающих нормативных документах происходит подмена приоритетов: главное (развитие мышления детей) становится второстепенным или вообще его не упоминается.</a:t>
            </a:r>
          </a:p>
        </p:txBody>
      </p:sp>
    </p:spTree>
    <p:extLst>
      <p:ext uri="{BB962C8B-B14F-4D97-AF65-F5344CB8AC3E}">
        <p14:creationId xmlns:p14="http://schemas.microsoft.com/office/powerpoint/2010/main" val="173704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idx="4294967295"/>
          </p:nvPr>
        </p:nvSpPr>
        <p:spPr>
          <a:xfrm>
            <a:off x="1981200" y="274638"/>
            <a:ext cx="8229600" cy="773112"/>
          </a:xfrm>
        </p:spPr>
        <p:txBody>
          <a:bodyPr/>
          <a:lstStyle/>
          <a:p>
            <a:pPr eaLnBrk="1" hangingPunct="1"/>
            <a:r>
              <a:rPr lang="ru-RU" altLang="ru-RU" sz="3600" b="1">
                <a:latin typeface="Times New Roman" panose="02020603050405020304" pitchFamily="18" charset="0"/>
                <a:cs typeface="Times New Roman" panose="02020603050405020304" pitchFamily="18" charset="0"/>
              </a:rPr>
              <a:t>Понимание – цель обучения</a:t>
            </a:r>
          </a:p>
        </p:txBody>
      </p:sp>
      <p:sp>
        <p:nvSpPr>
          <p:cNvPr id="3" name="Объект 2"/>
          <p:cNvSpPr>
            <a:spLocks noGrp="1"/>
          </p:cNvSpPr>
          <p:nvPr>
            <p:ph idx="4294967295"/>
          </p:nvPr>
        </p:nvSpPr>
        <p:spPr>
          <a:xfrm>
            <a:off x="618185" y="1171576"/>
            <a:ext cx="11346287" cy="5383213"/>
          </a:xfrm>
        </p:spPr>
        <p:txBody>
          <a:bodyPr/>
          <a:lstStyle/>
          <a:p>
            <a:r>
              <a:rPr lang="ru-RU" altLang="ru-RU" sz="2400" dirty="0">
                <a:latin typeface="Times New Roman" panose="02020603050405020304" pitchFamily="18" charset="0"/>
                <a:cs typeface="Times New Roman" panose="02020603050405020304" pitchFamily="18" charset="0"/>
              </a:rPr>
              <a:t>Можно спорить, что представляет собой большую ценность образования: знание или понимание? </a:t>
            </a:r>
          </a:p>
          <a:p>
            <a:r>
              <a:rPr lang="ru-RU" altLang="ru-RU" sz="2400" dirty="0">
                <a:latin typeface="Times New Roman" panose="02020603050405020304" pitchFamily="18" charset="0"/>
                <a:cs typeface="Times New Roman" panose="02020603050405020304" pitchFamily="18" charset="0"/>
              </a:rPr>
              <a:t>Знания забываются, выветриваются, а понимание остается. </a:t>
            </a:r>
          </a:p>
          <a:p>
            <a:r>
              <a:rPr lang="ru-RU" altLang="ru-RU" sz="2400" dirty="0">
                <a:latin typeface="Times New Roman" panose="02020603050405020304" pitchFamily="18" charset="0"/>
                <a:cs typeface="Times New Roman" panose="02020603050405020304" pitchFamily="18" charset="0"/>
              </a:rPr>
              <a:t>Есть люди, которые много знают, но мало понимают, есть люди, которые мало знают и многое понимают.</a:t>
            </a:r>
          </a:p>
          <a:p>
            <a:r>
              <a:rPr lang="ru-RU" altLang="ru-RU" sz="2400" i="1" dirty="0">
                <a:latin typeface="Times New Roman" panose="02020603050405020304" pitchFamily="18" charset="0"/>
                <a:cs typeface="Times New Roman" panose="02020603050405020304" pitchFamily="18" charset="0"/>
              </a:rPr>
              <a:t>Понимание является условием и результатом приобретения знания, но для того, чтобы оно стало таковым</a:t>
            </a:r>
            <a:r>
              <a:rPr lang="ru-RU" altLang="ru-RU" sz="2400" dirty="0">
                <a:latin typeface="Times New Roman" panose="02020603050405020304" pitchFamily="18" charset="0"/>
                <a:cs typeface="Times New Roman" panose="02020603050405020304" pitchFamily="18" charset="0"/>
              </a:rPr>
              <a:t>, </a:t>
            </a:r>
          </a:p>
          <a:p>
            <a:pPr>
              <a:buNone/>
            </a:pPr>
            <a:r>
              <a:rPr lang="ru-RU" altLang="ru-RU" sz="2400" b="1" i="1" dirty="0">
                <a:latin typeface="Times New Roman" panose="02020603050405020304" pitchFamily="18" charset="0"/>
                <a:cs typeface="Times New Roman" panose="02020603050405020304" pitchFamily="18" charset="0"/>
              </a:rPr>
              <a:t>   необходимо сделать его целью обучения</a:t>
            </a:r>
            <a:r>
              <a:rPr lang="ru-RU" altLang="ru-RU" sz="2400" dirty="0">
                <a:latin typeface="Times New Roman" panose="02020603050405020304" pitchFamily="18" charset="0"/>
                <a:cs typeface="Times New Roman" panose="02020603050405020304" pitchFamily="18" charset="0"/>
              </a:rPr>
              <a:t>.</a:t>
            </a:r>
            <a:endParaRPr lang="en-US" altLang="ru-RU" sz="2400" dirty="0">
              <a:latin typeface="Times New Roman" panose="02020603050405020304" pitchFamily="18" charset="0"/>
              <a:cs typeface="Times New Roman" panose="02020603050405020304" pitchFamily="18" charset="0"/>
            </a:endParaRPr>
          </a:p>
          <a:p>
            <a:r>
              <a:rPr lang="ru-RU" altLang="ru-RU" sz="2400" dirty="0">
                <a:latin typeface="Times New Roman" panose="02020603050405020304" pitchFamily="18" charset="0"/>
                <a:cs typeface="Times New Roman" panose="02020603050405020304" pitchFamily="18" charset="0"/>
              </a:rPr>
              <a:t>Человек понимающий — это высшая похвала. Это и есть живой человек, человек, обладающий живым знанием, человек думающий. </a:t>
            </a:r>
          </a:p>
        </p:txBody>
      </p:sp>
    </p:spTree>
    <p:extLst>
      <p:ext uri="{BB962C8B-B14F-4D97-AF65-F5344CB8AC3E}">
        <p14:creationId xmlns:p14="http://schemas.microsoft.com/office/powerpoint/2010/main" val="2502346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ru-RU" altLang="ru-RU" sz="3600" b="1" dirty="0">
                <a:latin typeface="Times New Roman" panose="02020603050405020304" pitchFamily="18" charset="0"/>
                <a:cs typeface="Times New Roman" panose="02020603050405020304" pitchFamily="18" charset="0"/>
              </a:rPr>
              <a:t>Образовательные приоритеты в сегодняшней  массовой школе</a:t>
            </a:r>
          </a:p>
        </p:txBody>
      </p:sp>
      <p:sp>
        <p:nvSpPr>
          <p:cNvPr id="12291" name="Rectangle 3"/>
          <p:cNvSpPr>
            <a:spLocks noGrp="1" noChangeArrowheads="1"/>
          </p:cNvSpPr>
          <p:nvPr>
            <p:ph type="body" idx="1"/>
          </p:nvPr>
        </p:nvSpPr>
        <p:spPr>
          <a:xfrm>
            <a:off x="393895" y="1690688"/>
            <a:ext cx="11479237" cy="2839109"/>
          </a:xfrm>
        </p:spPr>
        <p:txBody>
          <a:bodyPr/>
          <a:lstStyle/>
          <a:p>
            <a:r>
              <a:rPr lang="ru-RU" altLang="ru-RU" dirty="0">
                <a:latin typeface="Times New Roman" panose="02020603050405020304" pitchFamily="18" charset="0"/>
                <a:cs typeface="Times New Roman" panose="02020603050405020304" pitchFamily="18" charset="0"/>
              </a:rPr>
              <a:t>Подготовка к ОГЭ или ЕГЭ </a:t>
            </a:r>
          </a:p>
          <a:p>
            <a:r>
              <a:rPr lang="ru-RU" altLang="ru-RU" dirty="0">
                <a:latin typeface="Times New Roman" panose="02020603050405020304" pitchFamily="18" charset="0"/>
                <a:cs typeface="Times New Roman" panose="02020603050405020304" pitchFamily="18" charset="0"/>
              </a:rPr>
              <a:t>Много типов заданий, раздутый учебный план</a:t>
            </a:r>
          </a:p>
          <a:p>
            <a:r>
              <a:rPr lang="ru-RU" altLang="ru-RU" dirty="0">
                <a:latin typeface="Times New Roman" panose="02020603050405020304" pitchFamily="18" charset="0"/>
                <a:cs typeface="Times New Roman" panose="02020603050405020304" pitchFamily="18" charset="0"/>
              </a:rPr>
              <a:t>Нужно много успеть на уроке</a:t>
            </a:r>
          </a:p>
          <a:p>
            <a:r>
              <a:rPr lang="ru-RU" altLang="ru-RU" dirty="0">
                <a:latin typeface="Times New Roman" panose="02020603050405020304" pitchFamily="18" charset="0"/>
                <a:cs typeface="Times New Roman" panose="02020603050405020304" pitchFamily="18" charset="0"/>
              </a:rPr>
              <a:t>У учащихся нет времени для обдумывания учебного материала. Успевают понять единицы.  </a:t>
            </a:r>
          </a:p>
        </p:txBody>
      </p:sp>
    </p:spTree>
    <p:extLst>
      <p:ext uri="{BB962C8B-B14F-4D97-AF65-F5344CB8AC3E}">
        <p14:creationId xmlns:p14="http://schemas.microsoft.com/office/powerpoint/2010/main" val="365732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365126"/>
            <a:ext cx="10515600" cy="943170"/>
          </a:xfrm>
        </p:spPr>
        <p:txBody>
          <a:bodyPr>
            <a:normAutofit/>
          </a:bodyPr>
          <a:lstStyle/>
          <a:p>
            <a:pPr algn="ctr"/>
            <a:r>
              <a:rPr lang="ru-RU" altLang="ru-RU" sz="3600" b="1" dirty="0">
                <a:latin typeface="Times New Roman" panose="02020603050405020304" pitchFamily="18" charset="0"/>
                <a:cs typeface="Times New Roman" panose="02020603050405020304" pitchFamily="18" charset="0"/>
              </a:rPr>
              <a:t>Слабо успевающий ученик</a:t>
            </a:r>
          </a:p>
        </p:txBody>
      </p:sp>
      <p:sp>
        <p:nvSpPr>
          <p:cNvPr id="13315" name="Rectangle 3"/>
          <p:cNvSpPr>
            <a:spLocks noGrp="1" noChangeArrowheads="1"/>
          </p:cNvSpPr>
          <p:nvPr>
            <p:ph type="body" idx="1"/>
          </p:nvPr>
        </p:nvSpPr>
        <p:spPr>
          <a:xfrm>
            <a:off x="838200" y="1434905"/>
            <a:ext cx="10515600" cy="4742058"/>
          </a:xfrm>
        </p:spPr>
        <p:txBody>
          <a:bodyPr/>
          <a:lstStyle/>
          <a:p>
            <a:r>
              <a:rPr lang="ru-RU" altLang="ru-RU" dirty="0">
                <a:latin typeface="Times New Roman" panose="02020603050405020304" pitchFamily="18" charset="0"/>
                <a:cs typeface="Times New Roman" panose="02020603050405020304" pitchFamily="18" charset="0"/>
              </a:rPr>
              <a:t>Не успевает понять новый материал.</a:t>
            </a:r>
          </a:p>
          <a:p>
            <a:r>
              <a:rPr lang="ru-RU" altLang="ru-RU" dirty="0">
                <a:latin typeface="Times New Roman" panose="02020603050405020304" pitchFamily="18" charset="0"/>
                <a:cs typeface="Times New Roman" panose="02020603050405020304" pitchFamily="18" charset="0"/>
              </a:rPr>
              <a:t>Много пробелов (иногда сплошной пробел), нет понимания.</a:t>
            </a:r>
          </a:p>
          <a:p>
            <a:r>
              <a:rPr lang="ru-RU" altLang="ru-RU" dirty="0">
                <a:latin typeface="Times New Roman" panose="02020603050405020304" pitchFamily="18" charset="0"/>
                <a:cs typeface="Times New Roman" panose="02020603050405020304" pitchFamily="18" charset="0"/>
              </a:rPr>
              <a:t>Повторяет за учителем при решении заданий (натаскивание) всегда, в том числе и при подготовке к ГИА.</a:t>
            </a:r>
          </a:p>
          <a:p>
            <a:endParaRPr lang="ru-RU" altLang="ru-RU" dirty="0">
              <a:latin typeface="Times New Roman" panose="02020603050405020304" pitchFamily="18" charset="0"/>
              <a:cs typeface="Times New Roman" panose="02020603050405020304" pitchFamily="18" charset="0"/>
            </a:endParaRPr>
          </a:p>
          <a:p>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594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a:r>
              <a:rPr lang="ru-RU" altLang="ru-RU" sz="3600" b="1" dirty="0" smtClean="0">
                <a:latin typeface="Times New Roman" panose="02020603050405020304" pitchFamily="18" charset="0"/>
                <a:cs typeface="Times New Roman" panose="02020603050405020304" pitchFamily="18" charset="0"/>
              </a:rPr>
              <a:t>Слабо успевающий ученик</a:t>
            </a:r>
            <a:endParaRPr lang="ru-RU" altLang="ru-RU" sz="3600" b="1" dirty="0"/>
          </a:p>
        </p:txBody>
      </p:sp>
      <p:sp>
        <p:nvSpPr>
          <p:cNvPr id="14339" name="Rectangle 3"/>
          <p:cNvSpPr>
            <a:spLocks noGrp="1" noChangeArrowheads="1"/>
          </p:cNvSpPr>
          <p:nvPr>
            <p:ph type="body" idx="1"/>
          </p:nvPr>
        </p:nvSpPr>
        <p:spPr/>
        <p:txBody>
          <a:bodyPr/>
          <a:lstStyle/>
          <a:p>
            <a:r>
              <a:rPr lang="ru-RU" altLang="ru-RU" dirty="0">
                <a:latin typeface="Times New Roman" panose="02020603050405020304" pitchFamily="18" charset="0"/>
                <a:cs typeface="Times New Roman" panose="02020603050405020304" pitchFamily="18" charset="0"/>
              </a:rPr>
              <a:t>Зачем ему такой объем неусвоенных знаний?</a:t>
            </a:r>
          </a:p>
          <a:p>
            <a:r>
              <a:rPr lang="ru-RU" altLang="ru-RU" dirty="0">
                <a:latin typeface="Times New Roman" panose="02020603050405020304" pitchFamily="18" charset="0"/>
                <a:cs typeface="Times New Roman" panose="02020603050405020304" pitchFamily="18" charset="0"/>
              </a:rPr>
              <a:t>Мышление при таком преподавании (при натаскивании) не развивается, т.к. развитие мышления = пониманию.</a:t>
            </a:r>
          </a:p>
          <a:p>
            <a:r>
              <a:rPr lang="ru-RU" altLang="ru-RU" dirty="0">
                <a:latin typeface="Times New Roman" panose="02020603050405020304" pitchFamily="18" charset="0"/>
                <a:cs typeface="Times New Roman" panose="02020603050405020304" pitchFamily="18" charset="0"/>
              </a:rPr>
              <a:t>Эти алгоритмы решения заданий, которые он запоминает ему в жизни не понадобятся. Сертификат ЕГЭ он в вуз не сдает.</a:t>
            </a:r>
          </a:p>
          <a:p>
            <a:pPr algn="ctr">
              <a:buFontTx/>
              <a:buNone/>
            </a:pPr>
            <a:r>
              <a:rPr lang="ru-RU" altLang="ru-RU" b="1" dirty="0">
                <a:latin typeface="Times New Roman" panose="02020603050405020304" pitchFamily="18" charset="0"/>
                <a:cs typeface="Times New Roman" panose="02020603050405020304" pitchFamily="18" charset="0"/>
              </a:rPr>
              <a:t>ЗАЧЕМ?</a:t>
            </a:r>
          </a:p>
          <a:p>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593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ru-RU" altLang="ru-RU" sz="4000" b="1" dirty="0">
                <a:latin typeface="Times New Roman" panose="02020603050405020304" pitchFamily="18" charset="0"/>
                <a:cs typeface="Times New Roman" panose="02020603050405020304" pitchFamily="18" charset="0"/>
              </a:rPr>
              <a:t>Ученику с низкой скоростью восприятия </a:t>
            </a:r>
            <a:r>
              <a:rPr lang="ru-RU" altLang="ru-RU" sz="4000" b="1" dirty="0" smtClean="0">
                <a:latin typeface="Times New Roman" panose="02020603050405020304" pitchFamily="18" charset="0"/>
                <a:cs typeface="Times New Roman" panose="02020603050405020304" pitchFamily="18" charset="0"/>
              </a:rPr>
              <a:t>матери</a:t>
            </a:r>
            <a:r>
              <a:rPr lang="ru-RU" altLang="ru-RU" sz="4000" b="1" dirty="0">
                <a:latin typeface="Times New Roman" panose="02020603050405020304" pitchFamily="18" charset="0"/>
                <a:cs typeface="Times New Roman" panose="02020603050405020304" pitchFamily="18" charset="0"/>
              </a:rPr>
              <a:t>а</a:t>
            </a:r>
            <a:r>
              <a:rPr lang="ru-RU" altLang="ru-RU" sz="4000" b="1" dirty="0" smtClean="0">
                <a:latin typeface="Times New Roman" panose="02020603050405020304" pitchFamily="18" charset="0"/>
                <a:cs typeface="Times New Roman" panose="02020603050405020304" pitchFamily="18" charset="0"/>
              </a:rPr>
              <a:t>ла</a:t>
            </a:r>
            <a:endParaRPr lang="ru-RU" altLang="ru-RU" sz="4000" b="1" dirty="0">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type="body" idx="1"/>
          </p:nvPr>
        </p:nvSpPr>
        <p:spPr>
          <a:xfrm>
            <a:off x="293077" y="1966302"/>
            <a:ext cx="11605846" cy="4715852"/>
          </a:xfrm>
        </p:spPr>
        <p:txBody>
          <a:bodyPr/>
          <a:lstStyle/>
          <a:p>
            <a:r>
              <a:rPr lang="ru-RU" altLang="ru-RU" b="1" i="1" dirty="0">
                <a:latin typeface="Times New Roman" panose="02020603050405020304" pitchFamily="18" charset="0"/>
                <a:cs typeface="Times New Roman" panose="02020603050405020304" pitchFamily="18" charset="0"/>
              </a:rPr>
              <a:t>Так как единственная цель преподавания предмета – развитие мышления, то</a:t>
            </a:r>
          </a:p>
          <a:p>
            <a:pPr>
              <a:buFontTx/>
              <a:buNone/>
            </a:pPr>
            <a:r>
              <a:rPr lang="ru-RU" altLang="ru-RU" b="1" i="1" dirty="0">
                <a:latin typeface="Times New Roman" panose="02020603050405020304" pitchFamily="18" charset="0"/>
                <a:cs typeface="Times New Roman" panose="02020603050405020304" pitchFamily="18" charset="0"/>
              </a:rPr>
              <a:t>   ЕМУ НЕЛЬЗЯ ПРЕПОДАВАТЬ БЕЗ ПОСТРОЕНИЯ ПОНИМАНИЯ, НЕЛЬЗЯ </a:t>
            </a:r>
            <a:r>
              <a:rPr lang="ru-RU" altLang="ru-RU" b="1" i="1" dirty="0" smtClean="0">
                <a:latin typeface="Times New Roman" panose="02020603050405020304" pitchFamily="18" charset="0"/>
                <a:cs typeface="Times New Roman" panose="02020603050405020304" pitchFamily="18" charset="0"/>
              </a:rPr>
              <a:t>НАТАСКИВАТЬ. </a:t>
            </a:r>
            <a:endParaRPr lang="ru-RU" altLang="ru-RU" b="1" i="1" dirty="0">
              <a:latin typeface="Times New Roman" panose="02020603050405020304" pitchFamily="18" charset="0"/>
              <a:cs typeface="Times New Roman" panose="02020603050405020304" pitchFamily="18" charset="0"/>
            </a:endParaRPr>
          </a:p>
          <a:p>
            <a:pPr>
              <a:buFontTx/>
              <a:buNone/>
            </a:pPr>
            <a:r>
              <a:rPr lang="ru-RU" altLang="ru-RU" b="1" i="1" dirty="0">
                <a:latin typeface="Times New Roman" panose="02020603050405020304" pitchFamily="18" charset="0"/>
                <a:cs typeface="Times New Roman" panose="02020603050405020304" pitchFamily="18" charset="0"/>
              </a:rPr>
              <a:t>НУЖНО ДОБИВАТЬСЯ ПОНИМАНИЯ ТЕОРЕТИЧЕСКОГО МАТЕРИАЛА</a:t>
            </a:r>
            <a:r>
              <a:rPr lang="ru-RU" altLang="ru-RU" b="1" i="1" dirty="0" smtClean="0">
                <a:latin typeface="Times New Roman" panose="02020603050405020304" pitchFamily="18" charset="0"/>
                <a:cs typeface="Times New Roman" panose="02020603050405020304" pitchFamily="18" charset="0"/>
              </a:rPr>
              <a:t>!!!</a:t>
            </a:r>
          </a:p>
          <a:p>
            <a:pPr>
              <a:buFontTx/>
              <a:buNone/>
            </a:pPr>
            <a:r>
              <a:rPr lang="ru-RU" altLang="ru-RU" b="1" i="1" dirty="0" smtClean="0">
                <a:latin typeface="Times New Roman" panose="02020603050405020304" pitchFamily="18" charset="0"/>
                <a:cs typeface="Times New Roman" panose="02020603050405020304" pitchFamily="18" charset="0"/>
              </a:rPr>
              <a:t>может быть меньшего объема</a:t>
            </a:r>
            <a:endParaRPr lang="ru-RU" alt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454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115888"/>
            <a:ext cx="8229600" cy="1143000"/>
          </a:xfrm>
        </p:spPr>
        <p:txBody>
          <a:bodyPr/>
          <a:lstStyle/>
          <a:p>
            <a:pPr algn="ctr" eaLnBrk="1" hangingPunct="1"/>
            <a:r>
              <a:rPr lang="ru-RU" altLang="ru-RU" sz="3200" b="1" dirty="0">
                <a:latin typeface="Times New Roman" panose="02020603050405020304" pitchFamily="18" charset="0"/>
                <a:cs typeface="Times New Roman" panose="02020603050405020304" pitchFamily="18" charset="0"/>
              </a:rPr>
              <a:t>Задание № 1</a:t>
            </a:r>
          </a:p>
        </p:txBody>
      </p:sp>
      <p:sp>
        <p:nvSpPr>
          <p:cNvPr id="24579" name="Rectangle 3"/>
          <p:cNvSpPr>
            <a:spLocks noGrp="1" noChangeArrowheads="1"/>
          </p:cNvSpPr>
          <p:nvPr>
            <p:ph type="body" idx="1"/>
          </p:nvPr>
        </p:nvSpPr>
        <p:spPr>
          <a:xfrm>
            <a:off x="596721" y="1258888"/>
            <a:ext cx="10998558" cy="4387827"/>
          </a:xfrm>
        </p:spPr>
        <p:txBody>
          <a:bodyPr/>
          <a:lstStyle/>
          <a:p>
            <a:pPr marL="457200" indent="-457200">
              <a:buFontTx/>
              <a:buAutoNum type="arabicPeriod"/>
            </a:pPr>
            <a:r>
              <a:rPr lang="ru-RU" altLang="ru-RU" sz="2200" dirty="0">
                <a:latin typeface="Times New Roman" panose="02020603050405020304" pitchFamily="18" charset="0"/>
                <a:cs typeface="Times New Roman" panose="02020603050405020304" pitchFamily="18" charset="0"/>
              </a:rPr>
              <a:t>Провести анкетирование учащихся своего выпускного (или </a:t>
            </a:r>
            <a:r>
              <a:rPr lang="ru-RU" altLang="ru-RU" sz="2200" dirty="0" err="1">
                <a:latin typeface="Times New Roman" panose="02020603050405020304" pitchFamily="18" charset="0"/>
                <a:cs typeface="Times New Roman" panose="02020603050405020304" pitchFamily="18" charset="0"/>
              </a:rPr>
              <a:t>предвыпускного</a:t>
            </a:r>
            <a:r>
              <a:rPr lang="ru-RU" altLang="ru-RU" sz="2200" dirty="0">
                <a:latin typeface="Times New Roman" panose="02020603050405020304" pitchFamily="18" charset="0"/>
                <a:cs typeface="Times New Roman" panose="02020603050405020304" pitchFamily="18" charset="0"/>
              </a:rPr>
              <a:t>) класса.</a:t>
            </a:r>
          </a:p>
          <a:p>
            <a:pPr marL="457200" indent="-457200">
              <a:buFontTx/>
              <a:buAutoNum type="arabicPeriod"/>
            </a:pPr>
            <a:r>
              <a:rPr lang="ru-RU" altLang="ru-RU" sz="2200" dirty="0">
                <a:latin typeface="Times New Roman" panose="02020603050405020304" pitchFamily="18" charset="0"/>
                <a:cs typeface="Times New Roman" panose="02020603050405020304" pitchFamily="18" charset="0"/>
              </a:rPr>
              <a:t>Проанализировать результаты анкетирования с целью определения наиболее оптимальной и эффективной индивидуальной/групповой стратегии подготовки к ГИА (ОГЭ или ЕГЭ).</a:t>
            </a:r>
          </a:p>
          <a:p>
            <a:pPr marL="457200" indent="-457200">
              <a:buFontTx/>
              <a:buAutoNum type="arabicPeriod"/>
            </a:pPr>
            <a:r>
              <a:rPr lang="ru-RU" altLang="ru-RU" sz="2200" dirty="0">
                <a:latin typeface="Times New Roman" panose="02020603050405020304" pitchFamily="18" charset="0"/>
                <a:cs typeface="Times New Roman" panose="02020603050405020304" pitchFamily="18" charset="0"/>
              </a:rPr>
              <a:t>Провести входное тестирование при помощи </a:t>
            </a:r>
            <a:r>
              <a:rPr lang="ru-RU" altLang="ru-RU" sz="2200" dirty="0" err="1">
                <a:latin typeface="Times New Roman" panose="02020603050405020304" pitchFamily="18" charset="0"/>
                <a:cs typeface="Times New Roman" panose="02020603050405020304" pitchFamily="18" charset="0"/>
              </a:rPr>
              <a:t>КИМов</a:t>
            </a:r>
            <a:r>
              <a:rPr lang="ru-RU" altLang="ru-RU" sz="2200" dirty="0">
                <a:latin typeface="Times New Roman" panose="02020603050405020304" pitchFamily="18" charset="0"/>
                <a:cs typeface="Times New Roman" panose="02020603050405020304" pitchFamily="18" charset="0"/>
              </a:rPr>
              <a:t> ОГЭ или ЕГЭ.</a:t>
            </a:r>
          </a:p>
          <a:p>
            <a:pPr marL="457200" indent="-457200">
              <a:buFontTx/>
              <a:buAutoNum type="arabicPeriod"/>
            </a:pPr>
            <a:r>
              <a:rPr lang="ru-RU" altLang="ru-RU" sz="2200" dirty="0">
                <a:latin typeface="Times New Roman" panose="02020603050405020304" pitchFamily="18" charset="0"/>
                <a:cs typeface="Times New Roman" panose="02020603050405020304" pitchFamily="18" charset="0"/>
              </a:rPr>
              <a:t>Проанализировать результаты входного тестирования и результаты промежуточного контроля по рабочей программе (оценки в журнале по темам кодификатора ОГЭ или ЕГЭ), выделить проблемные элементы содержания для каждого учащегося.</a:t>
            </a:r>
          </a:p>
          <a:p>
            <a:pPr marL="457200" indent="-457200">
              <a:buFontTx/>
              <a:buAutoNum type="arabicPeriod"/>
            </a:pPr>
            <a:r>
              <a:rPr lang="ru-RU" altLang="ru-RU" sz="2200" dirty="0">
                <a:latin typeface="Times New Roman" panose="02020603050405020304" pitchFamily="18" charset="0"/>
                <a:cs typeface="Times New Roman" panose="02020603050405020304" pitchFamily="18" charset="0"/>
              </a:rPr>
              <a:t>На основании результатов тестирования и анкетирования провести разбиение учащихся на группы с целью наиболее эффективной подготовки к ГИА.</a:t>
            </a:r>
            <a:endParaRPr lang="en-US" altLang="ru-RU" sz="2200" dirty="0">
              <a:latin typeface="Times New Roman" panose="02020603050405020304" pitchFamily="18" charset="0"/>
              <a:cs typeface="Times New Roman" panose="02020603050405020304" pitchFamily="18" charset="0"/>
            </a:endParaRPr>
          </a:p>
          <a:p>
            <a:pPr marL="457200" indent="-457200">
              <a:buFontTx/>
              <a:buAutoNum type="arabicPeriod"/>
            </a:pPr>
            <a:r>
              <a:rPr lang="ru-RU" altLang="ru-RU" sz="2200" dirty="0">
                <a:latin typeface="Times New Roman" panose="02020603050405020304" pitchFamily="18" charset="0"/>
                <a:cs typeface="Times New Roman" panose="02020603050405020304" pitchFamily="18" charset="0"/>
              </a:rPr>
              <a:t>Сдать руководителю группы участников проекта отчет об анкетировании, диагностике и делении на группы одного класса</a:t>
            </a:r>
            <a:r>
              <a:rPr lang="en-US" altLang="ru-RU" sz="2200" dirty="0">
                <a:latin typeface="Times New Roman" panose="02020603050405020304" pitchFamily="18" charset="0"/>
                <a:cs typeface="Times New Roman" panose="02020603050405020304" pitchFamily="18" charset="0"/>
              </a:rPr>
              <a:t>.</a:t>
            </a:r>
            <a:endParaRPr lang="ru-RU" alt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472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949369" y="492393"/>
            <a:ext cx="10809041" cy="4362942"/>
          </a:xfrm>
        </p:spPr>
        <p:txBody>
          <a:bodyPr>
            <a:normAutofit/>
          </a:bodyPr>
          <a:lstStyle/>
          <a:p>
            <a:r>
              <a:rPr lang="ru-RU" altLang="ru-RU" sz="2800" b="1" dirty="0">
                <a:latin typeface="Times New Roman" panose="02020603050405020304" pitchFamily="18" charset="0"/>
                <a:cs typeface="Times New Roman" panose="02020603050405020304" pitchFamily="18" charset="0"/>
              </a:rPr>
              <a:t>Татьяна Владимировна</a:t>
            </a:r>
            <a:r>
              <a:rPr lang="ru-RU" altLang="ru-RU" sz="2800" b="1" dirty="0"/>
              <a:t> </a:t>
            </a:r>
            <a:r>
              <a:rPr lang="ru-RU" altLang="ru-RU" sz="2800" b="1" dirty="0">
                <a:latin typeface="Times New Roman" panose="02020603050405020304" pitchFamily="18" charset="0"/>
                <a:cs typeface="Times New Roman" panose="02020603050405020304" pitchFamily="18" charset="0"/>
              </a:rPr>
              <a:t>Черниговская -- </a:t>
            </a:r>
            <a:r>
              <a:rPr lang="ru-RU" altLang="ru-RU" sz="2800" b="1" i="1" dirty="0">
                <a:latin typeface="Times New Roman" panose="02020603050405020304" pitchFamily="18" charset="0"/>
                <a:cs typeface="Times New Roman" panose="02020603050405020304" pitchFamily="18" charset="0"/>
              </a:rPr>
              <a:t>заслуженный деятель высшего образования и заслуженный деятель науки РФ, член-корреспондент Российской академии образования, доктор биологических наук, доктор филологических наук, профессор кафедры общего языкознания, заведующая кафедрой проблем конвергенции естественных и гуманитарных наук, заведующая лабораторией когнитивных исследований СПбГУ</a:t>
            </a:r>
            <a:endParaRPr lang="ru-RU" alt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302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981200" y="274638"/>
            <a:ext cx="8229600" cy="850900"/>
          </a:xfrm>
        </p:spPr>
        <p:txBody>
          <a:bodyPr/>
          <a:lstStyle/>
          <a:p>
            <a:r>
              <a:rPr lang="ru-RU" altLang="ru-RU" sz="3600" b="1">
                <a:latin typeface="Times New Roman" panose="02020603050405020304" pitchFamily="18" charset="0"/>
                <a:cs typeface="Times New Roman" panose="02020603050405020304" pitchFamily="18" charset="0"/>
              </a:rPr>
              <a:t>Татьяна Черниговская</a:t>
            </a:r>
            <a:endParaRPr lang="ru-RU" altLang="ru-RU" sz="3600"/>
          </a:p>
        </p:txBody>
      </p:sp>
      <p:sp>
        <p:nvSpPr>
          <p:cNvPr id="4" name="Объект 2"/>
          <p:cNvSpPr>
            <a:spLocks noGrp="1"/>
          </p:cNvSpPr>
          <p:nvPr>
            <p:ph idx="1"/>
          </p:nvPr>
        </p:nvSpPr>
        <p:spPr>
          <a:xfrm>
            <a:off x="358462" y="1956631"/>
            <a:ext cx="11475076" cy="2952993"/>
          </a:xfrm>
        </p:spPr>
        <p:txBody>
          <a:bodyPr>
            <a:noAutofit/>
          </a:bodyPr>
          <a:lstStyle/>
          <a:p>
            <a:pPr>
              <a:defRPr/>
            </a:pPr>
            <a:r>
              <a:rPr lang="ru-RU" dirty="0">
                <a:latin typeface="Times New Roman" panose="02020603050405020304" pitchFamily="18" charset="0"/>
                <a:cs typeface="Times New Roman" panose="02020603050405020304" pitchFamily="18" charset="0"/>
              </a:rPr>
              <a:t>Если мы любим наших детей и волнуемся, что будет с человечеством дальше, то мы должны их подготовить к новому миру. Это значит, что должна быть изменена система образования: высшего, среднего, дошкольного. </a:t>
            </a:r>
          </a:p>
          <a:p>
            <a:pPr>
              <a:spcBef>
                <a:spcPts val="0"/>
              </a:spcBef>
              <a:defRPr/>
            </a:pPr>
            <a:r>
              <a:rPr lang="ru-RU" i="1" dirty="0">
                <a:latin typeface="Times New Roman" panose="02020603050405020304" pitchFamily="18" charset="0"/>
                <a:cs typeface="Times New Roman" panose="02020603050405020304" pitchFamily="18" charset="0"/>
              </a:rPr>
              <a:t>Нам нужно переходить, как когда-то говорил </a:t>
            </a:r>
            <a:r>
              <a:rPr lang="ru-RU" b="1" i="1" dirty="0">
                <a:solidFill>
                  <a:schemeClr val="accent5">
                    <a:lumMod val="50000"/>
                  </a:schemeClr>
                </a:solidFill>
                <a:latin typeface="Times New Roman" panose="02020603050405020304" pitchFamily="18" charset="0"/>
                <a:cs typeface="Times New Roman" panose="02020603050405020304" pitchFamily="18" charset="0"/>
              </a:rPr>
              <a:t>Сергей Петрович </a:t>
            </a:r>
            <a:r>
              <a:rPr lang="ru-RU" b="1" i="1" dirty="0" err="1">
                <a:solidFill>
                  <a:schemeClr val="accent5">
                    <a:lumMod val="50000"/>
                  </a:schemeClr>
                </a:solidFill>
                <a:latin typeface="Times New Roman" panose="02020603050405020304" pitchFamily="18" charset="0"/>
                <a:cs typeface="Times New Roman" panose="02020603050405020304" pitchFamily="18" charset="0"/>
              </a:rPr>
              <a:t>Капица</a:t>
            </a:r>
            <a:r>
              <a:rPr lang="ru-RU" i="1" dirty="0">
                <a:latin typeface="Times New Roman" panose="02020603050405020304" pitchFamily="18" charset="0"/>
                <a:cs typeface="Times New Roman" panose="02020603050405020304" pitchFamily="18" charset="0"/>
              </a:rPr>
              <a:t>, от зубрежки (зачем мне что-то запоминать, если есть Гугл?) </a:t>
            </a:r>
          </a:p>
          <a:p>
            <a:pPr marL="0" indent="0">
              <a:spcBef>
                <a:spcPts val="0"/>
              </a:spcBef>
              <a:buNone/>
              <a:defRPr/>
            </a:pPr>
            <a:r>
              <a:rPr lang="ru-RU" b="1" i="1" dirty="0">
                <a:solidFill>
                  <a:schemeClr val="accent6">
                    <a:lumMod val="50000"/>
                  </a:schemeClr>
                </a:solidFill>
                <a:latin typeface="Times New Roman" panose="02020603050405020304" pitchFamily="18" charset="0"/>
                <a:cs typeface="Times New Roman" panose="02020603050405020304" pitchFamily="18" charset="0"/>
              </a:rPr>
              <a:t>    </a:t>
            </a:r>
            <a:r>
              <a:rPr lang="ru-RU" b="1" i="1" u="sng" dirty="0">
                <a:solidFill>
                  <a:schemeClr val="accent6">
                    <a:lumMod val="50000"/>
                  </a:schemeClr>
                </a:solidFill>
                <a:latin typeface="Times New Roman" panose="02020603050405020304" pitchFamily="18" charset="0"/>
                <a:cs typeface="Times New Roman" panose="02020603050405020304" pitchFamily="18" charset="0"/>
              </a:rPr>
              <a:t>к образованию понимания.</a:t>
            </a:r>
            <a:r>
              <a:rPr lang="ru-RU"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8768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671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2152650" y="925514"/>
            <a:ext cx="7886700" cy="568325"/>
          </a:xfrm>
        </p:spPr>
        <p:txBody>
          <a:bodyPr/>
          <a:lstStyle/>
          <a:p>
            <a:pPr eaLnBrk="1" hangingPunct="1"/>
            <a:r>
              <a:rPr lang="ru-RU" altLang="ru-RU" sz="2700" b="1">
                <a:latin typeface="Times New Roman" panose="02020603050405020304" pitchFamily="18" charset="0"/>
                <a:cs typeface="Times New Roman" panose="02020603050405020304" pitchFamily="18" charset="0"/>
              </a:rPr>
              <a:t>Целенаправленность</a:t>
            </a:r>
            <a:endParaRPr lang="ru-RU" altLang="ru-RU" sz="2700" b="1"/>
          </a:p>
        </p:txBody>
      </p:sp>
      <p:sp>
        <p:nvSpPr>
          <p:cNvPr id="3" name="Объект 2"/>
          <p:cNvSpPr>
            <a:spLocks noGrp="1"/>
          </p:cNvSpPr>
          <p:nvPr>
            <p:ph idx="1"/>
          </p:nvPr>
        </p:nvSpPr>
        <p:spPr>
          <a:xfrm>
            <a:off x="647113" y="1493839"/>
            <a:ext cx="11099409" cy="5030787"/>
          </a:xfrm>
        </p:spPr>
        <p:txBody>
          <a:bodyPr/>
          <a:lstStyle/>
          <a:p>
            <a:pPr eaLnBrk="1" hangingPunct="1"/>
            <a:r>
              <a:rPr lang="ru-RU" altLang="ru-RU" sz="2400" dirty="0">
                <a:solidFill>
                  <a:srgbClr val="000000"/>
                </a:solidFill>
                <a:latin typeface="Times New Roman" panose="02020603050405020304" pitchFamily="18" charset="0"/>
                <a:cs typeface="Times New Roman" panose="02020603050405020304" pitchFamily="18" charset="0"/>
              </a:rPr>
              <a:t>Процессы понимания направляются специальными целями понять те или иные объекты, отнести их к определенному классу предметов или явлений, объяснить их, раскрыть их причины и т. д. </a:t>
            </a:r>
          </a:p>
          <a:p>
            <a:pPr eaLnBrk="1" hangingPunct="1"/>
            <a:r>
              <a:rPr lang="ru-RU" altLang="ru-RU" sz="2400" dirty="0">
                <a:solidFill>
                  <a:srgbClr val="000000"/>
                </a:solidFill>
                <a:latin typeface="Times New Roman" panose="02020603050405020304" pitchFamily="18" charset="0"/>
                <a:cs typeface="Times New Roman" panose="02020603050405020304" pitchFamily="18" charset="0"/>
              </a:rPr>
              <a:t>Понять новый объект — это решить некоторую, пусть маленькую, познавательную задачу. Такую задачу ставит и перед учащимися каждый новый для них учебный материал.</a:t>
            </a:r>
          </a:p>
          <a:p>
            <a:pPr eaLnBrk="1" hangingPunct="1"/>
            <a:endParaRPr lang="ru-RU" altLang="ru-RU" sz="2400" dirty="0">
              <a:solidFill>
                <a:srgbClr val="000000"/>
              </a:solidFill>
              <a:latin typeface="Times New Roman" panose="02020603050405020304" pitchFamily="18" charset="0"/>
              <a:cs typeface="Times New Roman" panose="02020603050405020304" pitchFamily="18" charset="0"/>
            </a:endParaRPr>
          </a:p>
          <a:p>
            <a:pPr eaLnBrk="1" hangingPunct="1"/>
            <a:endParaRPr lang="ru-RU" altLang="ru-RU" sz="2400" dirty="0">
              <a:solidFill>
                <a:srgbClr val="000000"/>
              </a:solidFill>
              <a:latin typeface="Times New Roman" panose="02020603050405020304" pitchFamily="18" charset="0"/>
              <a:cs typeface="Times New Roman" panose="02020603050405020304" pitchFamily="18" charset="0"/>
            </a:endParaRPr>
          </a:p>
          <a:p>
            <a:pPr eaLnBrk="1" hangingPunct="1"/>
            <a:endParaRPr lang="ru-RU" altLang="ru-RU" sz="2400" dirty="0">
              <a:latin typeface="Times New Roman" panose="02020603050405020304" pitchFamily="18" charset="0"/>
              <a:cs typeface="Times New Roman" panose="02020603050405020304" pitchFamily="18" charset="0"/>
            </a:endParaRPr>
          </a:p>
          <a:p>
            <a:pPr eaLnBrk="1" hangingPunct="1"/>
            <a:endParaRPr lang="ru-RU" altLang="ru-RU" sz="2400" dirty="0"/>
          </a:p>
        </p:txBody>
      </p:sp>
      <p:pic>
        <p:nvPicPr>
          <p:cNvPr id="22532" name="Объект 3" descr="Вырезка экрана"/>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718" y="3724493"/>
            <a:ext cx="10405685" cy="204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59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65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2152650" y="260351"/>
            <a:ext cx="7886700" cy="842963"/>
          </a:xfrm>
        </p:spPr>
        <p:txBody>
          <a:bodyPr/>
          <a:lstStyle/>
          <a:p>
            <a:pPr eaLnBrk="1" hangingPunct="1"/>
            <a:r>
              <a:rPr lang="ru-RU" altLang="ru-RU" sz="2700" b="1">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endParaRPr lang="ru-RU" altLang="ru-RU" sz="2700" b="1"/>
          </a:p>
        </p:txBody>
      </p:sp>
      <p:sp>
        <p:nvSpPr>
          <p:cNvPr id="5" name="Прямоугольник 4"/>
          <p:cNvSpPr>
            <a:spLocks noChangeArrowheads="1"/>
          </p:cNvSpPr>
          <p:nvPr/>
        </p:nvSpPr>
        <p:spPr bwMode="auto">
          <a:xfrm>
            <a:off x="604911" y="1052513"/>
            <a:ext cx="1132449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ru-RU" altLang="ru-RU" sz="2400" dirty="0">
                <a:solidFill>
                  <a:srgbClr val="000000"/>
                </a:solidFill>
                <a:latin typeface="Times New Roman" panose="02020603050405020304" pitchFamily="18" charset="0"/>
                <a:cs typeface="Times New Roman" panose="02020603050405020304" pitchFamily="18" charset="0"/>
              </a:rPr>
              <a:t>Процесс понимания зависит от того, как осознается учащимися поставленная перед ними задача. От того, какой именно вопрос перед ними возникает, какая задача ими осознается, зависит направление работы их мысли, характер тех умственных процессов, которые при этом активизируются.</a:t>
            </a:r>
          </a:p>
          <a:p>
            <a:pPr>
              <a:spcBef>
                <a:spcPct val="0"/>
              </a:spcBef>
            </a:pPr>
            <a:r>
              <a:rPr lang="ru-RU" altLang="ru-RU" sz="2400" dirty="0">
                <a:solidFill>
                  <a:srgbClr val="000000"/>
                </a:solidFill>
                <a:latin typeface="Times New Roman" panose="02020603050405020304" pitchFamily="18" charset="0"/>
                <a:cs typeface="Times New Roman" panose="02020603050405020304" pitchFamily="18" charset="0"/>
              </a:rPr>
              <a:t>Неоднократные повторные объяснения учителем тех или иных утверждений не приводят к настоящему пониманию их учащимися, т.к. последние не осознают тех вопросов, которые перед ними ставит учитель.</a:t>
            </a:r>
          </a:p>
          <a:p>
            <a:pPr>
              <a:spcBef>
                <a:spcPct val="0"/>
              </a:spcBef>
            </a:pPr>
            <a:r>
              <a:rPr lang="ru-RU" altLang="ru-RU" sz="2400" dirty="0">
                <a:latin typeface="Times New Roman" panose="02020603050405020304" pitchFamily="18" charset="0"/>
                <a:cs typeface="Times New Roman" panose="02020603050405020304" pitchFamily="18" charset="0"/>
              </a:rPr>
              <a:t>Если ученик не осознает поставленного перед ним вопроса или подменяет его каким-либо другим, то и процессы мышления либо не приводятся либо идут не в том направлении, в котором нужно.</a:t>
            </a:r>
          </a:p>
          <a:p>
            <a:pPr>
              <a:spcBef>
                <a:spcPct val="0"/>
              </a:spcBef>
            </a:pPr>
            <a:endParaRPr lang="ru-RU" altLang="ru-RU" sz="2400" dirty="0"/>
          </a:p>
        </p:txBody>
      </p:sp>
    </p:spTree>
    <p:extLst>
      <p:ext uri="{BB962C8B-B14F-4D97-AF65-F5344CB8AC3E}">
        <p14:creationId xmlns:p14="http://schemas.microsoft.com/office/powerpoint/2010/main" val="1472252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472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043775" y="415637"/>
            <a:ext cx="7886700" cy="576262"/>
          </a:xfrm>
        </p:spPr>
        <p:txBody>
          <a:bodyPr>
            <a:noAutofit/>
          </a:bodyPr>
          <a:lstStyle/>
          <a:p>
            <a:pPr algn="ctr" eaLnBrk="1" hangingPunct="1"/>
            <a:r>
              <a:rPr lang="ru-RU" altLang="ru-RU" sz="3600" b="1" dirty="0">
                <a:latin typeface="Times New Roman" panose="02020603050405020304" pitchFamily="18" charset="0"/>
                <a:cs typeface="Times New Roman" panose="02020603050405020304" pitchFamily="18" charset="0"/>
              </a:rPr>
              <a:t>Мотивация</a:t>
            </a:r>
            <a:endParaRPr lang="ru-RU" altLang="ru-RU" sz="3600" b="1" dirty="0"/>
          </a:p>
        </p:txBody>
      </p:sp>
      <p:pic>
        <p:nvPicPr>
          <p:cNvPr id="4" name="Объект 3"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56603" y="1129928"/>
            <a:ext cx="10284968" cy="3090379"/>
          </a:xfr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327" y="4358336"/>
            <a:ext cx="10125595" cy="12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24327" y="5549910"/>
            <a:ext cx="2395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latin typeface="Times New Roman" panose="02020603050405020304" pitchFamily="18" charset="0"/>
                <a:cs typeface="Times New Roman" panose="02020603050405020304" pitchFamily="18" charset="0"/>
              </a:rPr>
              <a:t>достоверности»</a:t>
            </a:r>
          </a:p>
        </p:txBody>
      </p:sp>
    </p:spTree>
    <p:extLst>
      <p:ext uri="{BB962C8B-B14F-4D97-AF65-F5344CB8AC3E}">
        <p14:creationId xmlns:p14="http://schemas.microsoft.com/office/powerpoint/2010/main" val="1549100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31316" y="1078939"/>
            <a:ext cx="9465217" cy="1289610"/>
          </a:xfrm>
        </p:spPr>
      </p:pic>
      <p:sp>
        <p:nvSpPr>
          <p:cNvPr id="28675" name="Заголовок 1"/>
          <p:cNvSpPr>
            <a:spLocks noGrp="1"/>
          </p:cNvSpPr>
          <p:nvPr>
            <p:ph type="title"/>
          </p:nvPr>
        </p:nvSpPr>
        <p:spPr>
          <a:xfrm>
            <a:off x="2183607" y="450850"/>
            <a:ext cx="7886700" cy="508000"/>
          </a:xfrm>
        </p:spPr>
        <p:txBody>
          <a:bodyPr>
            <a:noAutofit/>
          </a:bodyPr>
          <a:lstStyle/>
          <a:p>
            <a:pPr algn="ctr" eaLnBrk="1" hangingPunct="1"/>
            <a:r>
              <a:rPr lang="ru-RU" altLang="ru-RU" sz="3600" b="1" dirty="0">
                <a:latin typeface="Times New Roman" panose="02020603050405020304" pitchFamily="18" charset="0"/>
                <a:cs typeface="Times New Roman" panose="02020603050405020304" pitchFamily="18" charset="0"/>
              </a:rPr>
              <a:t>Мотивация</a:t>
            </a:r>
            <a:endParaRPr lang="ru-RU" altLang="ru-RU" sz="3600" b="1" dirty="0"/>
          </a:p>
        </p:txBody>
      </p:sp>
      <p:pic>
        <p:nvPicPr>
          <p:cNvPr id="28676" name="Рисунок 5" descr="Вырезка экрана"/>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112" y="2399103"/>
            <a:ext cx="9565365" cy="6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121901" y="3055108"/>
            <a:ext cx="96168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400" dirty="0">
                <a:latin typeface="Times New Roman" panose="02020603050405020304" pitchFamily="18" charset="0"/>
                <a:cs typeface="Times New Roman" panose="02020603050405020304" pitchFamily="18" charset="0"/>
              </a:rPr>
              <a:t>     От того, как относится учащийся к заданию, какое значение оно для него приобретает, зависит в значительной степени, как он его осознает и с какой энергией включится в умственную работу </a:t>
            </a:r>
          </a:p>
        </p:txBody>
      </p:sp>
      <p:pic>
        <p:nvPicPr>
          <p:cNvPr id="28678" name="Рисунок 7" descr="Вырезка экрана"/>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9112" y="4285991"/>
            <a:ext cx="9763986" cy="103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093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a:xfrm>
            <a:off x="2152650" y="1131888"/>
            <a:ext cx="7886700" cy="527050"/>
          </a:xfrm>
        </p:spPr>
        <p:txBody>
          <a:bodyPr/>
          <a:lstStyle/>
          <a:p>
            <a:pPr eaLnBrk="1" hangingPunct="1"/>
            <a:r>
              <a:rPr lang="ru-RU" altLang="ru-RU" sz="2700" b="1">
                <a:latin typeface="Times New Roman" panose="02020603050405020304" pitchFamily="18" charset="0"/>
                <a:cs typeface="Times New Roman" panose="02020603050405020304" pitchFamily="18" charset="0"/>
              </a:rPr>
              <a:t>Мотивация</a:t>
            </a:r>
            <a:endParaRPr lang="ru-RU" altLang="ru-RU" sz="2700" b="1"/>
          </a:p>
        </p:txBody>
      </p:sp>
      <p:sp>
        <p:nvSpPr>
          <p:cNvPr id="7" name="TextBox 6"/>
          <p:cNvSpPr txBox="1">
            <a:spLocks noChangeArrowheads="1"/>
          </p:cNvSpPr>
          <p:nvPr/>
        </p:nvSpPr>
        <p:spPr bwMode="auto">
          <a:xfrm>
            <a:off x="1076324" y="1993901"/>
            <a:ext cx="10277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100" dirty="0">
                <a:latin typeface="Times New Roman" panose="02020603050405020304" pitchFamily="18" charset="0"/>
                <a:cs typeface="Times New Roman" panose="02020603050405020304" pitchFamily="18" charset="0"/>
              </a:rPr>
              <a:t>        Перед учащимися необходимо ставить проблемы происхождения нового знания, происхождения новых понятий.</a:t>
            </a:r>
          </a:p>
        </p:txBody>
      </p:sp>
      <p:sp>
        <p:nvSpPr>
          <p:cNvPr id="8" name="Прямоугольник 7"/>
          <p:cNvSpPr>
            <a:spLocks noChangeArrowheads="1"/>
          </p:cNvSpPr>
          <p:nvPr/>
        </p:nvSpPr>
        <p:spPr bwMode="auto">
          <a:xfrm>
            <a:off x="1076325" y="2701132"/>
            <a:ext cx="102774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100" dirty="0">
                <a:latin typeface="Times New Roman" panose="02020603050405020304" pitchFamily="18" charset="0"/>
                <a:cs typeface="Times New Roman" panose="02020603050405020304" pitchFamily="18" charset="0"/>
              </a:rPr>
              <a:t>        </a:t>
            </a:r>
            <a:r>
              <a:rPr lang="ru-RU" altLang="ru-RU" sz="2100" b="1" i="1" dirty="0">
                <a:latin typeface="Times New Roman" panose="02020603050405020304" pitchFamily="18" charset="0"/>
                <a:cs typeface="Times New Roman" panose="02020603050405020304" pitchFamily="18" charset="0"/>
              </a:rPr>
              <a:t>Происхождение понятия </a:t>
            </a:r>
            <a:r>
              <a:rPr lang="ru-RU" altLang="ru-RU" sz="2100" dirty="0">
                <a:latin typeface="Times New Roman" panose="02020603050405020304" pitchFamily="18" charset="0"/>
                <a:cs typeface="Times New Roman" panose="02020603050405020304" pitchFamily="18" charset="0"/>
              </a:rPr>
              <a:t>– это проблема при решении которой и последующем содержательном обобщении способа ее решения возникает данное понятие. </a:t>
            </a:r>
          </a:p>
        </p:txBody>
      </p:sp>
    </p:spTree>
    <p:extLst>
      <p:ext uri="{BB962C8B-B14F-4D97-AF65-F5344CB8AC3E}">
        <p14:creationId xmlns:p14="http://schemas.microsoft.com/office/powerpoint/2010/main" val="159147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3"/>
          <p:cNvSpPr>
            <a:spLocks noGrp="1"/>
          </p:cNvSpPr>
          <p:nvPr>
            <p:ph type="dt" idx="10"/>
          </p:nvPr>
        </p:nvSpPr>
        <p:spPr/>
        <p:txBody>
          <a:bodyPr/>
          <a:lstStyle/>
          <a:p>
            <a:fld id="{BD908178-5797-49C4-834E-7EB3661C0BC8}" type="datetime1">
              <a:rPr lang="ru-RU" altLang="ru-RU"/>
              <a:pPr/>
              <a:t>30.08.2021</a:t>
            </a:fld>
            <a:endParaRPr lang="ru-RU" altLang="ru-RU"/>
          </a:p>
        </p:txBody>
      </p:sp>
      <p:sp>
        <p:nvSpPr>
          <p:cNvPr id="5" name="Номер слайда 5"/>
          <p:cNvSpPr>
            <a:spLocks noGrp="1"/>
          </p:cNvSpPr>
          <p:nvPr>
            <p:ph type="sldNum" idx="12"/>
          </p:nvPr>
        </p:nvSpPr>
        <p:spPr/>
        <p:txBody>
          <a:bodyPr/>
          <a:lstStyle/>
          <a:p>
            <a:fld id="{9E82C3DB-1901-443E-A143-894AF4FD4963}" type="slidenum">
              <a:rPr lang="ru-RU" altLang="ru-RU"/>
              <a:pPr/>
              <a:t>4</a:t>
            </a:fld>
            <a:endParaRPr lang="ru-RU" altLang="ru-RU"/>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45" y="752886"/>
            <a:ext cx="11029197" cy="61051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965915" y="154696"/>
            <a:ext cx="8693240"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Выполнение задания 1</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Группа 1, руководитель В</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Н</a:t>
            </a:r>
            <a:r>
              <a:rPr lang="en-US"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Павелкин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2688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4294967295"/>
          </p:nvPr>
        </p:nvSpPr>
        <p:spPr/>
        <p:txBody>
          <a:bodyPr/>
          <a:lstStyle/>
          <a:p>
            <a:r>
              <a:rPr lang="ru-RU" altLang="ru-RU" smtClean="0">
                <a:solidFill>
                  <a:srgbClr val="000000"/>
                </a:solidFill>
                <a:latin typeface="Times New Roman" panose="02020603050405020304" pitchFamily="18" charset="0"/>
                <a:cs typeface="Times New Roman" panose="02020603050405020304" pitchFamily="18" charset="0"/>
              </a:rPr>
              <a:t>А. И. Герцен: «Понять предмет,— значит раскрыть необходимость его содержания, оправдать его бытие, его развитие»</a:t>
            </a:r>
            <a:r>
              <a:rPr lang="ru-RU" altLang="ru-RU" smtClean="0">
                <a:latin typeface="Times New Roman" panose="02020603050405020304" pitchFamily="18" charset="0"/>
                <a:cs typeface="Times New Roman" panose="02020603050405020304" pitchFamily="18" charset="0"/>
              </a:rPr>
              <a:t> </a:t>
            </a:r>
          </a:p>
          <a:p>
            <a:pPr>
              <a:buNone/>
            </a:pPr>
            <a:endParaRPr lang="ru-RU" altLang="ru-RU" smtClean="0">
              <a:latin typeface="Times New Roman" panose="02020603050405020304" pitchFamily="18" charset="0"/>
              <a:cs typeface="Times New Roman" panose="02020603050405020304" pitchFamily="18" charset="0"/>
            </a:endParaRPr>
          </a:p>
          <a:p>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66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eaLnBrk="1" hangingPunct="1"/>
            <a:r>
              <a:rPr lang="ru-RU" altLang="ru-RU" sz="2700" b="1">
                <a:latin typeface="Times New Roman" panose="02020603050405020304" pitchFamily="18" charset="0"/>
                <a:cs typeface="Times New Roman" panose="02020603050405020304" pitchFamily="18" charset="0"/>
              </a:rPr>
              <a:t>академики А.Н.Колмогоров и Л.С.Понтрягин о происхождении математических понятий</a:t>
            </a:r>
          </a:p>
        </p:txBody>
      </p:sp>
      <p:sp>
        <p:nvSpPr>
          <p:cNvPr id="3" name="Объект 2"/>
          <p:cNvSpPr>
            <a:spLocks noGrp="1"/>
          </p:cNvSpPr>
          <p:nvPr>
            <p:ph idx="1"/>
          </p:nvPr>
        </p:nvSpPr>
        <p:spPr/>
        <p:txBody>
          <a:bodyPr/>
          <a:lstStyle/>
          <a:p>
            <a:pPr eaLnBrk="1" hangingPunct="1"/>
            <a:r>
              <a:rPr lang="ru-RU" altLang="ru-RU" sz="2400">
                <a:latin typeface="Times New Roman" panose="02020603050405020304" pitchFamily="18" charset="0"/>
                <a:cs typeface="Times New Roman" panose="02020603050405020304" pitchFamily="18" charset="0"/>
              </a:rPr>
              <a:t>А.Н.Колмогоров в предисловии к книге А.Лебега «Об измерении величин» писал, «что отрыв в школьном преподавании математических понятий от их происхождения приводит к полной беспринципности и логической дефектности курса».</a:t>
            </a:r>
          </a:p>
          <a:p>
            <a:pPr algn="just" eaLnBrk="1" hangingPunct="1"/>
            <a:r>
              <a:rPr lang="ru-RU" altLang="ru-RU" sz="2400">
                <a:latin typeface="Times New Roman" panose="02020603050405020304" pitchFamily="18" charset="0"/>
                <a:cs typeface="Times New Roman" panose="02020603050405020304" pitchFamily="18" charset="0"/>
              </a:rPr>
              <a:t>Л.С.Понтрягин: «Изучение математики без исследования происхождения понятий превращается в профанацию».</a:t>
            </a:r>
          </a:p>
        </p:txBody>
      </p:sp>
    </p:spTree>
    <p:extLst>
      <p:ext uri="{BB962C8B-B14F-4D97-AF65-F5344CB8AC3E}">
        <p14:creationId xmlns:p14="http://schemas.microsoft.com/office/powerpoint/2010/main" val="248135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533400" y="1319213"/>
            <a:ext cx="111379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ru-RU" altLang="ru-RU" sz="2400" dirty="0">
                <a:latin typeface="Times New Roman" panose="02020603050405020304" pitchFamily="18" charset="0"/>
                <a:cs typeface="Times New Roman" panose="02020603050405020304" pitchFamily="18" charset="0"/>
              </a:rPr>
              <a:t>Андрей Николаевич был против того, как в новых учебниках вводится понятие дробного и действительного чисел. </a:t>
            </a:r>
          </a:p>
          <a:p>
            <a:pPr eaLnBrk="1" hangingPunct="1">
              <a:spcBef>
                <a:spcPct val="0"/>
              </a:spcBef>
            </a:pPr>
            <a:r>
              <a:rPr lang="ru-RU" altLang="ru-RU" sz="2400" dirty="0">
                <a:latin typeface="Times New Roman" panose="02020603050405020304" pitchFamily="18" charset="0"/>
                <a:cs typeface="Times New Roman" panose="02020603050405020304" pitchFamily="18" charset="0"/>
              </a:rPr>
              <a:t>Он считал, что наиболее естественно и понятно начинать изучение этих чисел с проблемы измерения.</a:t>
            </a:r>
          </a:p>
          <a:p>
            <a:pPr eaLnBrk="1" hangingPunct="1">
              <a:spcBef>
                <a:spcPct val="0"/>
              </a:spcBef>
            </a:pPr>
            <a:r>
              <a:rPr lang="ru-RU" altLang="ru-RU" sz="2400" dirty="0">
                <a:latin typeface="Times New Roman" panose="02020603050405020304" pitchFamily="18" charset="0"/>
                <a:cs typeface="Times New Roman" panose="02020603050405020304" pitchFamily="18" charset="0"/>
              </a:rPr>
              <a:t>Проблема измерения величины в случае, когда мерка не укладывается целое число раз в величине, является </a:t>
            </a:r>
            <a:r>
              <a:rPr lang="ru-RU" altLang="ru-RU" sz="2400" dirty="0">
                <a:solidFill>
                  <a:srgbClr val="002060"/>
                </a:solidFill>
                <a:latin typeface="Times New Roman" panose="02020603050405020304" pitchFamily="18" charset="0"/>
                <a:cs typeface="Times New Roman" panose="02020603050405020304" pitchFamily="18" charset="0"/>
              </a:rPr>
              <a:t>происхождением понятия дроби и понятия иррационального числа</a:t>
            </a:r>
            <a:r>
              <a:rPr lang="ru-RU" altLang="ru-RU" sz="2400" dirty="0">
                <a:latin typeface="Times New Roman" panose="02020603050405020304" pitchFamily="18" charset="0"/>
                <a:cs typeface="Times New Roman" panose="02020603050405020304" pitchFamily="18" charset="0"/>
              </a:rPr>
              <a:t>. </a:t>
            </a:r>
          </a:p>
          <a:p>
            <a:pPr eaLnBrk="1" hangingPunct="1">
              <a:spcBef>
                <a:spcPct val="0"/>
              </a:spcBef>
            </a:pPr>
            <a:r>
              <a:rPr lang="ru-RU" altLang="ru-RU" sz="2400" dirty="0">
                <a:latin typeface="Times New Roman" panose="02020603050405020304" pitchFamily="18" charset="0"/>
                <a:cs typeface="Times New Roman" panose="02020603050405020304" pitchFamily="18" charset="0"/>
              </a:rPr>
              <a:t>В учебниках системы развивающего обучения </a:t>
            </a:r>
            <a:r>
              <a:rPr lang="ru-RU" altLang="ru-RU" sz="2400" dirty="0" err="1">
                <a:latin typeface="Times New Roman" panose="02020603050405020304" pitchFamily="18" charset="0"/>
                <a:cs typeface="Times New Roman" panose="02020603050405020304" pitchFamily="18" charset="0"/>
              </a:rPr>
              <a:t>Д.Б.Эльконина-В.В.Давыдова</a:t>
            </a:r>
            <a:r>
              <a:rPr lang="ru-RU" altLang="ru-RU" sz="2400" dirty="0">
                <a:latin typeface="Times New Roman" panose="02020603050405020304" pitchFamily="18" charset="0"/>
                <a:cs typeface="Times New Roman" panose="02020603050405020304" pitchFamily="18" charset="0"/>
              </a:rPr>
              <a:t> эти числа так и возникают.</a:t>
            </a:r>
          </a:p>
        </p:txBody>
      </p:sp>
    </p:spTree>
    <p:extLst>
      <p:ext uri="{BB962C8B-B14F-4D97-AF65-F5344CB8AC3E}">
        <p14:creationId xmlns:p14="http://schemas.microsoft.com/office/powerpoint/2010/main" val="2193481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1992313" y="260350"/>
            <a:ext cx="8229600" cy="946150"/>
          </a:xfrm>
        </p:spPr>
        <p:txBody>
          <a:bodyPr/>
          <a:lstStyle/>
          <a:p>
            <a:r>
              <a:rPr lang="ru-RU" altLang="ru-RU" sz="3600" b="1" dirty="0">
                <a:latin typeface="Times New Roman" panose="02020603050405020304" pitchFamily="18" charset="0"/>
                <a:cs typeface="Times New Roman" panose="02020603050405020304" pitchFamily="18" charset="0"/>
              </a:rPr>
              <a:t>Примеры происхождения понятий.</a:t>
            </a:r>
          </a:p>
        </p:txBody>
      </p:sp>
      <p:sp>
        <p:nvSpPr>
          <p:cNvPr id="33795" name="Объект 2"/>
          <p:cNvSpPr>
            <a:spLocks noGrp="1"/>
          </p:cNvSpPr>
          <p:nvPr>
            <p:ph idx="1"/>
          </p:nvPr>
        </p:nvSpPr>
        <p:spPr>
          <a:xfrm>
            <a:off x="711200" y="1412876"/>
            <a:ext cx="10845800" cy="5040313"/>
          </a:xfrm>
        </p:spPr>
        <p:txBody>
          <a:bodyPr/>
          <a:lstStyle/>
          <a:p>
            <a:pPr marL="514350" indent="-514350">
              <a:buFontTx/>
              <a:buAutoNum type="arabicPeriod"/>
            </a:pPr>
            <a:r>
              <a:rPr lang="ru-RU" altLang="ru-RU" dirty="0">
                <a:latin typeface="Times New Roman" panose="02020603050405020304" pitchFamily="18" charset="0"/>
                <a:cs typeface="Times New Roman" panose="02020603050405020304" pitchFamily="18" charset="0"/>
              </a:rPr>
              <a:t>Модуль:</a:t>
            </a:r>
          </a:p>
          <a:p>
            <a:pPr marL="514350" indent="-514350">
              <a:buNone/>
            </a:pPr>
            <a:r>
              <a:rPr lang="ru-RU" altLang="ru-RU" i="1" dirty="0">
                <a:latin typeface="Times New Roman" panose="02020603050405020304" pitchFamily="18" charset="0"/>
                <a:cs typeface="Times New Roman" panose="02020603050405020304" pitchFamily="18" charset="0"/>
              </a:rPr>
              <a:t>Найти расстояние от</a:t>
            </a:r>
            <a:r>
              <a:rPr lang="en-US" altLang="ru-RU" i="1" dirty="0">
                <a:latin typeface="Times New Roman" panose="02020603050405020304" pitchFamily="18" charset="0"/>
                <a:cs typeface="Times New Roman" panose="02020603050405020304" pitchFamily="18" charset="0"/>
              </a:rPr>
              <a:t> </a:t>
            </a:r>
            <a:r>
              <a:rPr lang="ru-RU" altLang="ru-RU" i="1" dirty="0">
                <a:latin typeface="Times New Roman" panose="02020603050405020304" pitchFamily="18" charset="0"/>
                <a:cs typeface="Times New Roman" panose="02020603050405020304" pitchFamily="18" charset="0"/>
              </a:rPr>
              <a:t>числа </a:t>
            </a:r>
            <a:r>
              <a:rPr lang="en-US" altLang="ru-RU" i="1" dirty="0">
                <a:latin typeface="Times New Roman" panose="02020603050405020304" pitchFamily="18" charset="0"/>
                <a:cs typeface="Times New Roman" panose="02020603050405020304" pitchFamily="18" charset="0"/>
              </a:rPr>
              <a:t>x </a:t>
            </a:r>
            <a:r>
              <a:rPr lang="ru-RU" altLang="ru-RU" i="1" dirty="0">
                <a:latin typeface="Times New Roman" panose="02020603050405020304" pitchFamily="18" charset="0"/>
                <a:cs typeface="Times New Roman" panose="02020603050405020304" pitchFamily="18" charset="0"/>
              </a:rPr>
              <a:t>до 0 на числовой оси.</a:t>
            </a:r>
          </a:p>
          <a:p>
            <a:pPr marL="514350" indent="-514350">
              <a:buFontTx/>
              <a:buAutoNum type="arabicPeriod" startAt="2"/>
            </a:pPr>
            <a:r>
              <a:rPr lang="ru-RU" altLang="ru-RU" dirty="0">
                <a:latin typeface="Times New Roman" panose="02020603050405020304" pitchFamily="18" charset="0"/>
                <a:cs typeface="Times New Roman" panose="02020603050405020304" pitchFamily="18" charset="0"/>
              </a:rPr>
              <a:t>Приведение дробей к общему знаменателю:</a:t>
            </a:r>
          </a:p>
          <a:p>
            <a:pPr marL="514350" indent="-514350">
              <a:buNone/>
            </a:pPr>
            <a:r>
              <a:rPr lang="ru-RU" altLang="ru-RU" i="1" dirty="0">
                <a:latin typeface="Times New Roman" panose="02020603050405020304" pitchFamily="18" charset="0"/>
                <a:cs typeface="Times New Roman" panose="02020603050405020304" pitchFamily="18" charset="0"/>
              </a:rPr>
              <a:t>Сравнить дроби с разными знаменателями.</a:t>
            </a:r>
          </a:p>
          <a:p>
            <a:pPr marL="514350" indent="-514350">
              <a:buFontTx/>
              <a:buAutoNum type="arabicPeriod" startAt="3"/>
            </a:pPr>
            <a:r>
              <a:rPr lang="ru-RU" altLang="ru-RU" dirty="0">
                <a:latin typeface="Times New Roman" panose="02020603050405020304" pitchFamily="18" charset="0"/>
                <a:cs typeface="Times New Roman" panose="02020603050405020304" pitchFamily="18" charset="0"/>
              </a:rPr>
              <a:t>Логарифм:</a:t>
            </a:r>
          </a:p>
          <a:p>
            <a:pPr marL="514350" indent="-514350">
              <a:buNone/>
            </a:pPr>
            <a:r>
              <a:rPr lang="ru-RU" altLang="ru-RU" i="1" dirty="0">
                <a:latin typeface="Times New Roman" panose="02020603050405020304" pitchFamily="18" charset="0"/>
                <a:cs typeface="Times New Roman" panose="02020603050405020304" pitchFamily="18" charset="0"/>
              </a:rPr>
              <a:t>Решить уравнение 2</a:t>
            </a:r>
            <a:r>
              <a:rPr lang="en-US" altLang="ru-RU" i="1" baseline="30000" dirty="0">
                <a:latin typeface="Times New Roman" panose="02020603050405020304" pitchFamily="18" charset="0"/>
                <a:cs typeface="Times New Roman" panose="02020603050405020304" pitchFamily="18" charset="0"/>
              </a:rPr>
              <a:t>x </a:t>
            </a:r>
            <a:r>
              <a:rPr lang="ru-RU" altLang="ru-RU" i="1" dirty="0">
                <a:latin typeface="Times New Roman" panose="02020603050405020304" pitchFamily="18" charset="0"/>
                <a:cs typeface="Times New Roman" panose="02020603050405020304" pitchFamily="18" charset="0"/>
              </a:rPr>
              <a:t>= 5.</a:t>
            </a:r>
          </a:p>
          <a:p>
            <a:pPr marL="514350" indent="-514350">
              <a:buFontTx/>
              <a:buAutoNum type="arabicPeriod" startAt="4"/>
            </a:pPr>
            <a:r>
              <a:rPr lang="ru-RU" altLang="ru-RU" dirty="0">
                <a:latin typeface="Times New Roman" panose="02020603050405020304" pitchFamily="18" charset="0"/>
                <a:cs typeface="Times New Roman" panose="02020603050405020304" pitchFamily="18" charset="0"/>
              </a:rPr>
              <a:t>Производная функции в данной точке:</a:t>
            </a:r>
          </a:p>
          <a:p>
            <a:pPr marL="514350" indent="-514350">
              <a:buNone/>
            </a:pPr>
            <a:r>
              <a:rPr lang="ru-RU" altLang="ru-RU" i="1" dirty="0">
                <a:latin typeface="Times New Roman" panose="02020603050405020304" pitchFamily="18" charset="0"/>
                <a:cs typeface="Times New Roman" panose="02020603050405020304" pitchFamily="18" charset="0"/>
              </a:rPr>
              <a:t>Найти угловой коэффициент касательной к графику функции в данной ее точке.</a:t>
            </a:r>
          </a:p>
        </p:txBody>
      </p:sp>
    </p:spTree>
    <p:extLst>
      <p:ext uri="{BB962C8B-B14F-4D97-AF65-F5344CB8AC3E}">
        <p14:creationId xmlns:p14="http://schemas.microsoft.com/office/powerpoint/2010/main" val="4227260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1844676"/>
            <a:ext cx="10921999" cy="4154984"/>
          </a:xfrm>
          <a:prstGeom prst="rect">
            <a:avLst/>
          </a:prstGeom>
        </p:spPr>
        <p:txBody>
          <a:bodyPr wrap="square">
            <a:spAutoFit/>
          </a:bodyPr>
          <a:lstStyle/>
          <a:p>
            <a:pPr marL="457200"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Обширное поле для исследования, которое позволяет вывести детей на новое знание. </a:t>
            </a:r>
          </a:p>
          <a:p>
            <a:pPr marL="457200"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Дети самостоятельно проходят все этапы открытия этого знания</a:t>
            </a:r>
          </a:p>
          <a:p>
            <a:pPr marL="457200"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Понимают необходимость каждого этапа, его функцию.</a:t>
            </a:r>
          </a:p>
          <a:p>
            <a:pPr marL="457200"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Могут ответить на вопросы: </a:t>
            </a:r>
          </a:p>
          <a:p>
            <a:pPr marL="914400" lvl="1"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«Зачем это знание понадобилось? </a:t>
            </a:r>
          </a:p>
          <a:p>
            <a:pPr marL="914400" lvl="1"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Какие проблемы можно решать при его помощи?». </a:t>
            </a:r>
          </a:p>
          <a:p>
            <a:pPr marL="457200" indent="-457200">
              <a:buFont typeface="Arial" pitchFamily="34" charset="0"/>
              <a:buChar char="•"/>
              <a:defRPr/>
            </a:pPr>
            <a:r>
              <a:rPr lang="ru-RU" sz="2400" dirty="0">
                <a:latin typeface="Times New Roman" panose="02020603050405020304" pitchFamily="18" charset="0"/>
                <a:cs typeface="Times New Roman" panose="02020603050405020304" pitchFamily="18" charset="0"/>
              </a:rPr>
              <a:t>То есть, вместе с освоением самого знания автоматически усваивается и способ его применения. </a:t>
            </a:r>
          </a:p>
          <a:p>
            <a:pPr eaLnBrk="1" hangingPunct="1">
              <a:defRPr/>
            </a:pPr>
            <a:r>
              <a:rPr lang="ru-RU" sz="2400" b="1" i="1" dirty="0">
                <a:latin typeface="Times New Roman" panose="02020603050405020304" pitchFamily="18" charset="0"/>
                <a:cs typeface="Times New Roman" panose="02020603050405020304" pitchFamily="18" charset="0"/>
              </a:rPr>
              <a:t>Поэтому очень важно начинать изучение каждого понятия с его происхождения. </a:t>
            </a:r>
          </a:p>
        </p:txBody>
      </p:sp>
      <p:sp>
        <p:nvSpPr>
          <p:cNvPr id="35843" name="Заголовок 2"/>
          <p:cNvSpPr>
            <a:spLocks noGrp="1"/>
          </p:cNvSpPr>
          <p:nvPr>
            <p:ph type="title"/>
          </p:nvPr>
        </p:nvSpPr>
        <p:spPr/>
        <p:txBody>
          <a:bodyPr/>
          <a:lstStyle/>
          <a:p>
            <a:pPr algn="ctr"/>
            <a:r>
              <a:rPr lang="ru-RU" altLang="ru-RU" sz="3200" b="1" dirty="0">
                <a:latin typeface="Times New Roman" panose="02020603050405020304" pitchFamily="18" charset="0"/>
                <a:cs typeface="Times New Roman" panose="02020603050405020304" pitchFamily="18" charset="0"/>
              </a:rPr>
              <a:t>В режиме самостоятельного решения проблемы происхождения понятия</a:t>
            </a:r>
          </a:p>
        </p:txBody>
      </p:sp>
    </p:spTree>
    <p:extLst>
      <p:ext uri="{BB962C8B-B14F-4D97-AF65-F5344CB8AC3E}">
        <p14:creationId xmlns:p14="http://schemas.microsoft.com/office/powerpoint/2010/main" val="247073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012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898786" y="373558"/>
            <a:ext cx="11015003" cy="652462"/>
          </a:xfrm>
        </p:spPr>
        <p:txBody>
          <a:bodyPr>
            <a:noAutofit/>
          </a:bodyPr>
          <a:lstStyle/>
          <a:p>
            <a:pPr eaLnBrk="1" hangingPunct="1"/>
            <a:r>
              <a:rPr lang="ru-RU" altLang="ru-RU" sz="3200" b="1" dirty="0">
                <a:latin typeface="Times New Roman" panose="02020603050405020304" pitchFamily="18" charset="0"/>
                <a:cs typeface="Times New Roman" panose="02020603050405020304" pitchFamily="18" charset="0"/>
              </a:rPr>
              <a:t>Активный характер процесса построения понимания</a:t>
            </a:r>
            <a:endParaRPr lang="ru-RU" altLang="ru-RU" sz="3200" b="1" dirty="0"/>
          </a:p>
        </p:txBody>
      </p:sp>
      <p:pic>
        <p:nvPicPr>
          <p:cNvPr id="4" name="Объект 3"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8786" y="1252026"/>
            <a:ext cx="10244544" cy="1437036"/>
          </a:xfrm>
        </p:spPr>
      </p:pic>
      <p:pic>
        <p:nvPicPr>
          <p:cNvPr id="5" name="Рисунок 4" descr="Вырезка экрана"/>
          <p:cNvPicPr>
            <a:picLocks noChangeAspect="1"/>
          </p:cNvPicPr>
          <p:nvPr/>
        </p:nvPicPr>
        <p:blipFill rotWithShape="1">
          <a:blip r:embed="rId3">
            <a:extLst/>
          </a:blip>
          <a:srcRect l="121" r="-121"/>
          <a:stretch/>
        </p:blipFill>
        <p:spPr>
          <a:xfrm>
            <a:off x="898786" y="2931733"/>
            <a:ext cx="10523278" cy="1696538"/>
          </a:xfrm>
          <a:prstGeom prst="foldedCorner">
            <a:avLst/>
          </a:prstGeom>
        </p:spPr>
      </p:pic>
      <p:sp>
        <p:nvSpPr>
          <p:cNvPr id="6" name="Прямоугольник 5"/>
          <p:cNvSpPr/>
          <p:nvPr/>
        </p:nvSpPr>
        <p:spPr>
          <a:xfrm>
            <a:off x="7978775" y="4216401"/>
            <a:ext cx="2033588" cy="301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060037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506437" y="365125"/>
            <a:ext cx="11296357" cy="1325563"/>
          </a:xfrm>
        </p:spPr>
        <p:txBody>
          <a:bodyPr>
            <a:normAutofit/>
          </a:bodyPr>
          <a:lstStyle/>
          <a:p>
            <a:pPr algn="ctr" eaLnBrk="1" hangingPunct="1"/>
            <a:r>
              <a:rPr lang="ru-RU" altLang="ru-RU" sz="3200" b="1" dirty="0">
                <a:latin typeface="Times New Roman" panose="02020603050405020304" pitchFamily="18" charset="0"/>
                <a:cs typeface="Times New Roman" panose="02020603050405020304" pitchFamily="18" charset="0"/>
              </a:rPr>
              <a:t>Активный характер процесса построения понимания</a:t>
            </a:r>
            <a:endParaRPr lang="ru-RU" altLang="ru-RU" sz="3200" dirty="0"/>
          </a:p>
        </p:txBody>
      </p:sp>
      <p:pic>
        <p:nvPicPr>
          <p:cNvPr id="38915" name="Объект 3"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8422" y="1449436"/>
            <a:ext cx="10640542" cy="3755609"/>
          </a:xfrm>
        </p:spPr>
      </p:pic>
    </p:spTree>
    <p:extLst>
      <p:ext uri="{BB962C8B-B14F-4D97-AF65-F5344CB8AC3E}">
        <p14:creationId xmlns:p14="http://schemas.microsoft.com/office/powerpoint/2010/main" val="2454916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05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152650" y="476251"/>
            <a:ext cx="7886700" cy="614363"/>
          </a:xfrm>
        </p:spPr>
        <p:txBody>
          <a:bodyPr/>
          <a:lstStyle/>
          <a:p>
            <a:pPr algn="ctr" eaLnBrk="1" hangingPunct="1"/>
            <a:r>
              <a:rPr lang="ru-RU" altLang="ru-RU" sz="3200" b="1" dirty="0">
                <a:latin typeface="Times New Roman" panose="02020603050405020304" pitchFamily="18" charset="0"/>
                <a:cs typeface="Times New Roman" panose="02020603050405020304" pitchFamily="18" charset="0"/>
              </a:rPr>
              <a:t>Эмоциональная насыщенность.</a:t>
            </a:r>
            <a:endParaRPr lang="ru-RU" altLang="ru-RU" sz="3200" b="1" dirty="0"/>
          </a:p>
        </p:txBody>
      </p:sp>
      <p:pic>
        <p:nvPicPr>
          <p:cNvPr id="4" name="Объект 3"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89956" y="1090614"/>
            <a:ext cx="10055589" cy="3216274"/>
          </a:xfr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886" y="4369510"/>
            <a:ext cx="10078932" cy="191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159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54421458"/>
              </p:ext>
            </p:extLst>
          </p:nvPr>
        </p:nvGraphicFramePr>
        <p:xfrm>
          <a:off x="309091" y="521610"/>
          <a:ext cx="11603865" cy="6336390"/>
        </p:xfrm>
        <a:graphic>
          <a:graphicData uri="http://schemas.openxmlformats.org/drawingml/2006/table">
            <a:tbl>
              <a:tblPr/>
              <a:tblGrid>
                <a:gridCol w="534805"/>
                <a:gridCol w="1720523"/>
                <a:gridCol w="1717005"/>
                <a:gridCol w="791652"/>
                <a:gridCol w="854985"/>
                <a:gridCol w="854985"/>
                <a:gridCol w="854985"/>
                <a:gridCol w="854985"/>
                <a:gridCol w="854985"/>
                <a:gridCol w="854985"/>
                <a:gridCol w="854985"/>
                <a:gridCol w="854985"/>
              </a:tblGrid>
              <a:tr h="210553">
                <a:tc rowSpan="2">
                  <a:txBody>
                    <a:bodyPr/>
                    <a:lstStyle/>
                    <a:p>
                      <a:pPr algn="ctr" fontAlgn="ctr"/>
                      <a:r>
                        <a:rPr lang="ru-RU" sz="1300" b="0" i="0" u="none" strike="noStrike" dirty="0">
                          <a:effectLst/>
                          <a:latin typeface="Times New Roman" panose="02020603050405020304" pitchFamily="18" charset="0"/>
                        </a:rPr>
                        <a:t>№</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ФИО</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ОГЭ/ЕГЭ/ГВЭ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Кол-во уч-ся</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ru-RU" sz="1300" b="0" i="0" u="none" strike="noStrike">
                          <a:effectLst/>
                          <a:latin typeface="Times New Roman" panose="02020603050405020304" pitchFamily="18" charset="0"/>
                        </a:rPr>
                        <a:t>На 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ru-RU"/>
                    </a:p>
                  </a:txBody>
                  <a:tcPr/>
                </a:tc>
                <a:tc gridSpan="2">
                  <a:txBody>
                    <a:bodyPr/>
                    <a:lstStyle/>
                    <a:p>
                      <a:pPr algn="ctr" fontAlgn="ctr"/>
                      <a:r>
                        <a:rPr lang="ru-RU" sz="1300" b="0" i="0" u="none" strike="noStrike">
                          <a:effectLst/>
                          <a:latin typeface="Times New Roman" panose="02020603050405020304" pitchFamily="18" charset="0"/>
                        </a:rPr>
                        <a:t>На 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ru-RU"/>
                    </a:p>
                  </a:txBody>
                  <a:tcPr/>
                </a:tc>
                <a:tc gridSpan="2">
                  <a:txBody>
                    <a:bodyPr/>
                    <a:lstStyle/>
                    <a:p>
                      <a:pPr algn="ctr" fontAlgn="ctr"/>
                      <a:r>
                        <a:rPr lang="ru-RU" sz="1300" b="0" i="0" u="none" strike="noStrike">
                          <a:effectLst/>
                          <a:latin typeface="Times New Roman" panose="02020603050405020304" pitchFamily="18" charset="0"/>
                        </a:rPr>
                        <a:t>На 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ru-RU"/>
                    </a:p>
                  </a:txBody>
                  <a:tcPr/>
                </a:tc>
                <a:tc gridSpan="2">
                  <a:txBody>
                    <a:bodyPr/>
                    <a:lstStyle/>
                    <a:p>
                      <a:pPr algn="ctr" fontAlgn="ctr"/>
                      <a:r>
                        <a:rPr lang="ru-RU" sz="1300" b="0" i="0" u="none" strike="noStrike" dirty="0">
                          <a:effectLst/>
                          <a:latin typeface="Times New Roman" panose="02020603050405020304" pitchFamily="18" charset="0"/>
                        </a:rPr>
                        <a:t>На 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ru-RU"/>
                    </a:p>
                  </a:txBody>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300" b="0" i="0" u="none" strike="noStrike">
                          <a:effectLst/>
                          <a:latin typeface="Times New Roman" panose="02020603050405020304" pitchFamily="18" charset="0"/>
                        </a:rPr>
                        <a:t>ученики</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учитель</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ученики</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учитель</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ученики</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учитель</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ученики</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300" b="0" i="0" u="none" strike="noStrike">
                          <a:effectLst/>
                          <a:latin typeface="Times New Roman" panose="02020603050405020304" pitchFamily="18" charset="0"/>
                        </a:rPr>
                        <a:t>учитель</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4950">
                <a:tc rowSpan="2">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Злыгостева С.В.</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Васильева</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14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8</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8</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9</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10553">
                <a:tc rowSpan="2">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Подоплелова Е.В.</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ЕГЭ (базовый уровень)</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8</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Андреева З.В.</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Уртабаева</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Рябова</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ОГЭ/дети с ОВЗ</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12+2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10553">
                <a:tc rowSpan="2">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Зотова</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ЕГЭ (проф./</a:t>
                      </a:r>
                      <a:r>
                        <a:rPr lang="ru-RU" sz="1300" b="0" i="0" u="none" strike="noStrike">
                          <a:solidFill>
                            <a:srgbClr val="C9211E"/>
                          </a:solidFill>
                          <a:effectLst/>
                          <a:latin typeface="Times New Roman" panose="02020603050405020304" pitchFamily="18" charset="0"/>
                        </a:rPr>
                        <a:t>баз.</a:t>
                      </a:r>
                      <a:r>
                        <a:rPr lang="ru-RU" sz="1300" b="0" i="0" u="none" strike="noStrike">
                          <a:effectLst/>
                          <a:latin typeface="Times New Roman" panose="02020603050405020304" pitchFamily="18" charset="0"/>
                        </a:rPr>
                        <a:t> уровни)</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7+8</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8</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Никифорова Л.М.</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10553">
                <a:tc rowSpan="2">
                  <a:txBody>
                    <a:bodyPr/>
                    <a:lstStyle/>
                    <a:p>
                      <a:pPr algn="ctr" fontAlgn="ctr"/>
                      <a:r>
                        <a:rPr lang="ru-RU" sz="1300" b="0" i="0" u="none" strike="noStrike">
                          <a:effectLst/>
                          <a:latin typeface="Times New Roman" panose="02020603050405020304" pitchFamily="18" charset="0"/>
                        </a:rPr>
                        <a:t>9</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Дубовикова Г.В., Ивашова И.Н.</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10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Ахметгалиева</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rowSpan="2">
                  <a:txBody>
                    <a:bodyPr/>
                    <a:lstStyle/>
                    <a:p>
                      <a:pPr algn="ctr" fontAlgn="ctr"/>
                      <a:r>
                        <a:rPr lang="ru-RU" sz="1300" b="0" i="0" u="none" strike="noStrike">
                          <a:effectLst/>
                          <a:latin typeface="Times New Roman" panose="02020603050405020304" pitchFamily="18" charset="0"/>
                        </a:rPr>
                        <a:t>11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Змеева Г.И.</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16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6</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49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5</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14152">
                <a:tc rowSpan="2">
                  <a:txBody>
                    <a:bodyPr/>
                    <a:lstStyle/>
                    <a:p>
                      <a:pPr algn="ctr" fontAlgn="ctr"/>
                      <a:r>
                        <a:rPr lang="ru-RU" sz="1300" b="0" i="0" u="none" strike="noStrike">
                          <a:effectLst/>
                          <a:latin typeface="Times New Roman" panose="02020603050405020304" pitchFamily="18" charset="0"/>
                        </a:rPr>
                        <a:t>12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Балашова Г.М., Новоселова Н. В.</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ОГЭ</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ru-RU" sz="1300" b="0" i="0" u="none" strike="noStrike">
                          <a:effectLst/>
                          <a:latin typeface="Times New Roman" panose="02020603050405020304" pitchFamily="18" charset="0"/>
                        </a:rPr>
                        <a:t>11</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3</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ctr"/>
                      <a:r>
                        <a:rPr lang="ru-RU" sz="1300" b="0" i="0" u="none" strike="noStrike">
                          <a:effectLst/>
                          <a:latin typeface="Times New Roman" panose="02020603050405020304" pitchFamily="18" charset="0"/>
                        </a:rPr>
                        <a:t>7</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4</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0</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ctr"/>
                      <a:r>
                        <a:rPr lang="ru-RU" sz="1300" b="0" i="0" u="none" strike="noStrike">
                          <a:effectLst/>
                          <a:latin typeface="Times New Roman" panose="02020603050405020304" pitchFamily="18" charset="0"/>
                        </a:rPr>
                        <a:t>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231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300" b="0" i="0" u="none" strike="noStrike">
                          <a:effectLst/>
                          <a:latin typeface="Times New Roman" panose="02020603050405020304" pitchFamily="18" charset="0"/>
                        </a:rPr>
                        <a:t>0</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b"/>
                      <a:r>
                        <a:rPr lang="ru-RU" sz="1300" b="0" i="0" u="none" strike="noStrike">
                          <a:effectLst/>
                          <a:latin typeface="Times New Roman" panose="02020603050405020304" pitchFamily="18" charset="0"/>
                        </a:rPr>
                        <a:t>2</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b"/>
                      <a:r>
                        <a:rPr lang="ru-RU" sz="1300" b="0" i="0" u="none" strike="noStrike">
                          <a:effectLst/>
                          <a:latin typeface="Times New Roman" panose="02020603050405020304" pitchFamily="18" charset="0"/>
                        </a:rPr>
                        <a:t>3</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b"/>
                      <a:r>
                        <a:rPr lang="ru-RU" sz="1300" b="0" i="0" u="none" strike="noStrike" dirty="0">
                          <a:effectLst/>
                          <a:latin typeface="Times New Roman" panose="02020603050405020304" pitchFamily="18" charset="0"/>
                        </a:rPr>
                        <a:t>2</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6D"/>
                    </a:solidFill>
                  </a:tcPr>
                </a:tc>
                <a:tc>
                  <a:txBody>
                    <a:bodyPr/>
                    <a:lstStyle/>
                    <a:p>
                      <a:pPr algn="ctr" fontAlgn="b"/>
                      <a:r>
                        <a:rPr lang="ru-RU" sz="1300" b="0" i="0" u="none" strike="noStrike">
                          <a:effectLst/>
                          <a:latin typeface="Times New Roman" panose="02020603050405020304" pitchFamily="18" charset="0"/>
                        </a:rPr>
                        <a:t>4</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b"/>
                      <a:r>
                        <a:rPr lang="ru-RU" sz="1300" b="0" i="0" u="none" strike="noStrike">
                          <a:effectLst/>
                          <a:latin typeface="Times New Roman" panose="02020603050405020304" pitchFamily="18" charset="0"/>
                        </a:rPr>
                        <a:t>3</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b"/>
                      <a:r>
                        <a:rPr lang="ru-RU" sz="1300" b="0" i="0" u="none" strike="noStrike">
                          <a:effectLst/>
                          <a:latin typeface="Times New Roman" panose="02020603050405020304" pitchFamily="18" charset="0"/>
                        </a:rPr>
                        <a:t>4</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c>
                  <a:txBody>
                    <a:bodyPr/>
                    <a:lstStyle/>
                    <a:p>
                      <a:pPr algn="ctr" fontAlgn="b"/>
                      <a:r>
                        <a:rPr lang="ru-RU" sz="1300" b="0" i="0" u="none" strike="noStrike">
                          <a:effectLst/>
                          <a:latin typeface="Times New Roman" panose="02020603050405020304" pitchFamily="18" charset="0"/>
                        </a:rPr>
                        <a:t>4</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DE2E3"/>
                    </a:solidFill>
                  </a:tcPr>
                </a:tc>
              </a:tr>
              <a:tr h="278938">
                <a:tc rowSpan="2" gridSpan="3">
                  <a:txBody>
                    <a:bodyPr/>
                    <a:lstStyle/>
                    <a:p>
                      <a:pPr algn="ctr" fontAlgn="ctr"/>
                      <a:r>
                        <a:rPr lang="ru-RU" sz="1700" b="0" i="0" u="none" strike="noStrike">
                          <a:effectLst/>
                          <a:latin typeface="Times New Roman" panose="02020603050405020304" pitchFamily="18" charset="0"/>
                        </a:rPr>
                        <a:t>ИТОГ</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rowSpan="2" hMerge="1">
                  <a:txBody>
                    <a:bodyPr/>
                    <a:lstStyle/>
                    <a:p>
                      <a:endParaRPr lang="ru-RU"/>
                    </a:p>
                  </a:txBody>
                  <a:tcPr/>
                </a:tc>
                <a:tc rowSpan="2" hMerge="1">
                  <a:txBody>
                    <a:bodyPr/>
                    <a:lstStyle/>
                    <a:p>
                      <a:endParaRPr lang="ru-RU"/>
                    </a:p>
                  </a:txBody>
                  <a:tcPr/>
                </a:tc>
                <a:tc rowSpan="2">
                  <a:txBody>
                    <a:bodyPr/>
                    <a:lstStyle/>
                    <a:p>
                      <a:pPr algn="ctr" fontAlgn="ctr"/>
                      <a:r>
                        <a:rPr lang="ru-RU" sz="1700" b="0" i="0" u="none" strike="noStrike">
                          <a:effectLst/>
                          <a:latin typeface="Times New Roman" panose="02020603050405020304" pitchFamily="18" charset="0"/>
                        </a:rPr>
                        <a:t>72</a:t>
                      </a:r>
                    </a:p>
                  </a:txBody>
                  <a:tcPr marL="8907" marR="8907" marT="890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13</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19</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36</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35</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29</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22</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2</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c>
                  <a:txBody>
                    <a:bodyPr/>
                    <a:lstStyle/>
                    <a:p>
                      <a:pPr algn="ctr" fontAlgn="b"/>
                      <a:r>
                        <a:rPr lang="ru-RU" sz="1700" b="0" i="0" u="none" strike="noStrike">
                          <a:effectLst/>
                          <a:latin typeface="Times New Roman" panose="02020603050405020304" pitchFamily="18" charset="0"/>
                        </a:rPr>
                        <a:t>4</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DDDDD"/>
                    </a:solidFill>
                  </a:tcPr>
                </a:tc>
              </a:tr>
              <a:tr h="278938">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pPr algn="ctr" fontAlgn="b"/>
                      <a:r>
                        <a:rPr lang="ru-RU" sz="1700" b="0" i="0" u="none" strike="noStrike">
                          <a:effectLst/>
                          <a:latin typeface="Times New Roman" panose="02020603050405020304" pitchFamily="18" charset="0"/>
                        </a:rPr>
                        <a:t>2</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7</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39</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42</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36</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30</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a:effectLst/>
                          <a:latin typeface="Times New Roman" panose="02020603050405020304" pitchFamily="18" charset="0"/>
                        </a:rPr>
                        <a:t>15</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c>
                  <a:txBody>
                    <a:bodyPr/>
                    <a:lstStyle/>
                    <a:p>
                      <a:pPr algn="ctr" fontAlgn="b"/>
                      <a:r>
                        <a:rPr lang="ru-RU" sz="1700" b="0" i="0" u="none" strike="noStrike" dirty="0">
                          <a:effectLst/>
                          <a:latin typeface="Times New Roman" panose="02020603050405020304" pitchFamily="18" charset="0"/>
                        </a:rPr>
                        <a:t>13</a:t>
                      </a:r>
                    </a:p>
                  </a:txBody>
                  <a:tcPr marL="8907" marR="8907" marT="8907"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B3CA"/>
                    </a:solidFill>
                  </a:tcPr>
                </a:tc>
              </a:tr>
            </a:tbl>
          </a:graphicData>
        </a:graphic>
      </p:graphicFrame>
      <p:sp>
        <p:nvSpPr>
          <p:cNvPr id="5" name="TextBox 4"/>
          <p:cNvSpPr txBox="1"/>
          <p:nvPr/>
        </p:nvSpPr>
        <p:spPr>
          <a:xfrm>
            <a:off x="965915" y="0"/>
            <a:ext cx="8693240" cy="461665"/>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Выполнение задания 1</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Группа 2, руководитель Г</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Г</a:t>
            </a:r>
            <a:r>
              <a:rPr lang="en-US"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Шеремет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540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99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idx="4294967295"/>
          </p:nvPr>
        </p:nvSpPr>
        <p:spPr>
          <a:xfrm>
            <a:off x="1981200" y="274639"/>
            <a:ext cx="8229600" cy="917575"/>
          </a:xfrm>
        </p:spPr>
        <p:txBody>
          <a:bodyPr/>
          <a:lstStyle/>
          <a:p>
            <a:pPr eaLnBrk="1" hangingPunct="1"/>
            <a:r>
              <a:rPr lang="ru-RU" altLang="ru-RU" sz="3200" b="1">
                <a:latin typeface="Times New Roman" panose="02020603050405020304" pitchFamily="18" charset="0"/>
                <a:cs typeface="Times New Roman" panose="02020603050405020304" pitchFamily="18" charset="0"/>
              </a:rPr>
              <a:t>Использование предыдущего опыта</a:t>
            </a:r>
            <a:endParaRPr lang="ru-RU" altLang="ru-RU" sz="3200" b="1"/>
          </a:p>
        </p:txBody>
      </p:sp>
      <p:pic>
        <p:nvPicPr>
          <p:cNvPr id="44035" name="Объект 5" descr="Вырезка экрана"/>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56603" y="1428750"/>
            <a:ext cx="10522634" cy="1778000"/>
          </a:xfrm>
        </p:spPr>
      </p:pic>
      <p:pic>
        <p:nvPicPr>
          <p:cNvPr id="44036" name="Рисунок 6" descr="Вырезка экрана"/>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6603" y="3419475"/>
            <a:ext cx="10522634"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7402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005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idx="4294967295"/>
          </p:nvPr>
        </p:nvSpPr>
        <p:spPr>
          <a:xfrm>
            <a:off x="1981200" y="274638"/>
            <a:ext cx="8229600" cy="806450"/>
          </a:xfrm>
        </p:spPr>
        <p:txBody>
          <a:bodyPr/>
          <a:lstStyle/>
          <a:p>
            <a:pPr eaLnBrk="1" hangingPunct="1"/>
            <a:r>
              <a:rPr lang="ru-RU" altLang="ru-RU" sz="3200" b="1" dirty="0">
                <a:latin typeface="Times New Roman" panose="02020603050405020304" pitchFamily="18" charset="0"/>
                <a:cs typeface="Times New Roman" panose="02020603050405020304" pitchFamily="18" charset="0"/>
              </a:rPr>
              <a:t>Специальные умственные действия</a:t>
            </a:r>
          </a:p>
        </p:txBody>
      </p:sp>
      <p:sp>
        <p:nvSpPr>
          <p:cNvPr id="46083" name="Объект 2"/>
          <p:cNvSpPr>
            <a:spLocks noGrp="1"/>
          </p:cNvSpPr>
          <p:nvPr>
            <p:ph idx="4294967295"/>
          </p:nvPr>
        </p:nvSpPr>
        <p:spPr>
          <a:xfrm>
            <a:off x="562709" y="1271588"/>
            <a:ext cx="11268220" cy="3567698"/>
          </a:xfrm>
        </p:spPr>
        <p:txBody>
          <a:bodyPr/>
          <a:lstStyle/>
          <a:p>
            <a:r>
              <a:rPr lang="ru-RU" altLang="ru-RU" sz="2400" dirty="0">
                <a:solidFill>
                  <a:srgbClr val="000000"/>
                </a:solidFill>
                <a:latin typeface="Times New Roman" panose="02020603050405020304" pitchFamily="18" charset="0"/>
                <a:cs typeface="Times New Roman" panose="02020603050405020304" pitchFamily="18" charset="0"/>
              </a:rPr>
              <a:t>С развитием человеческого труда, возникновением новых, собственно человеческих потребностей, зарождением и развитием разных видов познавательной деятельности людей развились и процессы понимания. </a:t>
            </a:r>
          </a:p>
          <a:p>
            <a:r>
              <a:rPr lang="ru-RU" altLang="ru-RU" sz="2400" dirty="0">
                <a:solidFill>
                  <a:srgbClr val="000000"/>
                </a:solidFill>
                <a:latin typeface="Times New Roman" panose="02020603050405020304" pitchFamily="18" charset="0"/>
                <a:cs typeface="Times New Roman" panose="02020603050405020304" pitchFamily="18" charset="0"/>
              </a:rPr>
              <a:t>Они превратились в специальные умственные действия, посредством которых человек раскрывает непосредственно не данные ему связи предметов и явлений объективной действительности.</a:t>
            </a:r>
          </a:p>
          <a:p>
            <a:r>
              <a:rPr lang="ru-RU" altLang="ru-RU" sz="2400" dirty="0">
                <a:solidFill>
                  <a:srgbClr val="000000"/>
                </a:solidFill>
                <a:latin typeface="Times New Roman" panose="02020603050405020304" pitchFamily="18" charset="0"/>
                <a:cs typeface="Times New Roman" panose="02020603050405020304" pitchFamily="18" charset="0"/>
              </a:rPr>
              <a:t>Процессы понимания становятся такими действиями там, где они направляются специальными целями понять те или иные объекты. </a:t>
            </a:r>
          </a:p>
          <a:p>
            <a:endParaRPr lang="ru-RU" altLang="ru-RU" sz="2400" dirty="0"/>
          </a:p>
        </p:txBody>
      </p:sp>
    </p:spTree>
    <p:extLst>
      <p:ext uri="{BB962C8B-B14F-4D97-AF65-F5344CB8AC3E}">
        <p14:creationId xmlns:p14="http://schemas.microsoft.com/office/powerpoint/2010/main" val="111015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838200" y="0"/>
            <a:ext cx="10515600" cy="732155"/>
          </a:xfrm>
        </p:spPr>
        <p:txBody>
          <a:bodyPr/>
          <a:lstStyle/>
          <a:p>
            <a:pPr algn="ctr" eaLnBrk="1" hangingPunct="1"/>
            <a:r>
              <a:rPr lang="ru-RU" altLang="ru-RU" sz="3600" b="1" dirty="0">
                <a:latin typeface="Times New Roman" panose="02020603050405020304" pitchFamily="18" charset="0"/>
                <a:cs typeface="Times New Roman" panose="02020603050405020304" pitchFamily="18" charset="0"/>
              </a:rPr>
              <a:t>Универсальные учебные действия</a:t>
            </a:r>
          </a:p>
        </p:txBody>
      </p:sp>
      <p:graphicFrame>
        <p:nvGraphicFramePr>
          <p:cNvPr id="58384" name="Group 16"/>
          <p:cNvGraphicFramePr>
            <a:graphicFrameLocks noGrp="1"/>
          </p:cNvGraphicFramePr>
          <p:nvPr>
            <p:ph idx="4294967295"/>
            <p:extLst>
              <p:ext uri="{D42A27DB-BD31-4B8C-83A1-F6EECF244321}">
                <p14:modId xmlns:p14="http://schemas.microsoft.com/office/powerpoint/2010/main" val="3215229366"/>
              </p:ext>
            </p:extLst>
          </p:nvPr>
        </p:nvGraphicFramePr>
        <p:xfrm>
          <a:off x="1242646" y="732155"/>
          <a:ext cx="9706708" cy="6006270"/>
        </p:xfrm>
        <a:graphic>
          <a:graphicData uri="http://schemas.openxmlformats.org/drawingml/2006/table">
            <a:tbl>
              <a:tblPr/>
              <a:tblGrid>
                <a:gridCol w="4854384"/>
                <a:gridCol w="4852324"/>
              </a:tblGrid>
              <a:tr h="40582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Личностные</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anose="020B0604020202020204" pitchFamily="34" charset="0"/>
                        </a:rPr>
                        <a:t>Коммуникативные</a:t>
                      </a: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04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anose="020B0604020202020204" pitchFamily="34" charset="0"/>
                        </a:rPr>
                        <a:t>Самоопределение</a:t>
                      </a:r>
                      <a:r>
                        <a:rPr kumimoji="0" lang="ru-RU" altLang="ru-RU" sz="1800" b="0" i="0" u="none" strike="noStrike" cap="none" normalizeH="0" baseline="0" smtClean="0">
                          <a:ln>
                            <a:noFill/>
                          </a:ln>
                          <a:solidFill>
                            <a:schemeClr val="tx1"/>
                          </a:solidFill>
                          <a:effectLst/>
                          <a:latin typeface="Arial" panose="020B0604020202020204" pitchFamily="34" charset="0"/>
                        </a:rPr>
                        <a:t> (мотивация учения, формирование основ гражданской идентичности личности).</a:t>
                      </a:r>
                      <a:endParaRPr kumimoji="0" lang="ru-RU" altLang="ru-RU" sz="18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anose="020B0604020202020204" pitchFamily="34" charset="0"/>
                        </a:rPr>
                        <a:t>Смыслообразования </a:t>
                      </a:r>
                      <a:r>
                        <a:rPr kumimoji="0" lang="ru-RU" altLang="ru-RU" sz="1800" b="0" i="0" u="none" strike="noStrike" cap="none" normalizeH="0" baseline="0" smtClean="0">
                          <a:ln>
                            <a:noFill/>
                          </a:ln>
                          <a:solidFill>
                            <a:schemeClr val="tx1"/>
                          </a:solidFill>
                          <a:effectLst/>
                          <a:latin typeface="Arial" panose="020B0604020202020204" pitchFamily="34" charset="0"/>
                        </a:rPr>
                        <a:t>( «какое значение, смысл имеет для меня учение», и уметь находить ответ на него).</a:t>
                      </a:r>
                      <a:endParaRPr kumimoji="0" lang="ru-RU" altLang="ru-RU" sz="18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smtClean="0">
                          <a:ln>
                            <a:noFill/>
                          </a:ln>
                          <a:solidFill>
                            <a:schemeClr val="tx1"/>
                          </a:solidFill>
                          <a:effectLst/>
                          <a:latin typeface="Arial" panose="020B0604020202020204" pitchFamily="34" charset="0"/>
                        </a:rPr>
                        <a:t>Нравственно-этического оценивания </a:t>
                      </a:r>
                      <a:r>
                        <a:rPr kumimoji="0" lang="ru-RU" altLang="ru-RU" sz="1800" b="0" i="0" u="none" strike="noStrike" cap="none" normalizeH="0" baseline="0" smtClean="0">
                          <a:ln>
                            <a:noFill/>
                          </a:ln>
                          <a:solidFill>
                            <a:schemeClr val="tx1"/>
                          </a:solidFill>
                          <a:effectLst/>
                          <a:latin typeface="Arial" panose="020B0604020202020204" pitchFamily="34" charset="0"/>
                        </a:rPr>
                        <a:t>(оценивание усваиваемого содержания, исходя из социальных и личностных ценностей, обеспечивающее личностный моральный выбор).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Планирование </a:t>
                      </a:r>
                      <a:r>
                        <a:rPr kumimoji="0" lang="ru-RU" altLang="ru-RU" sz="1800" b="0" i="0" u="none" strike="noStrike" cap="none" normalizeH="0" baseline="0" dirty="0" smtClean="0">
                          <a:ln>
                            <a:noFill/>
                          </a:ln>
                          <a:solidFill>
                            <a:schemeClr val="tx1"/>
                          </a:solidFill>
                          <a:effectLst/>
                          <a:latin typeface="Arial" panose="020B0604020202020204" pitchFamily="34" charset="0"/>
                        </a:rPr>
                        <a:t>(определение цели, функций участников, способов взаимодействия).</a:t>
                      </a:r>
                      <a:endParaRPr kumimoji="0" lang="ru-RU" altLang="ru-RU"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Постановка вопросов </a:t>
                      </a:r>
                      <a:r>
                        <a:rPr kumimoji="0" lang="ru-RU" altLang="ru-RU" sz="1800" b="0" i="0" u="none" strike="noStrike" cap="none" normalizeH="0" baseline="0" dirty="0" smtClean="0">
                          <a:ln>
                            <a:noFill/>
                          </a:ln>
                          <a:solidFill>
                            <a:schemeClr val="tx1"/>
                          </a:solidFill>
                          <a:effectLst/>
                          <a:latin typeface="Arial" panose="020B0604020202020204" pitchFamily="34" charset="0"/>
                        </a:rPr>
                        <a:t>( инициативное сотрудничество в поиске и сборе информации).</a:t>
                      </a:r>
                      <a:endParaRPr kumimoji="0" lang="ru-RU" altLang="ru-RU"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Разрешение конфликтов</a:t>
                      </a:r>
                      <a:r>
                        <a:rPr kumimoji="0" lang="ru-RU" altLang="ru-RU" sz="1800" b="0" i="0" u="none" strike="noStrike" cap="none" normalizeH="0" baseline="0" dirty="0" smtClean="0">
                          <a:ln>
                            <a:noFill/>
                          </a:ln>
                          <a:solidFill>
                            <a:schemeClr val="tx1"/>
                          </a:solidFill>
                          <a:effectLst/>
                          <a:latin typeface="Arial" panose="020B0604020202020204" pitchFamily="34" charset="0"/>
                        </a:rPr>
                        <a:t> ( выявление, идентификация проблемы, поиск и оценка альтернативных способов разрешения конфликта, принятие решения и его реализация).</a:t>
                      </a:r>
                      <a:endParaRPr kumimoji="0" lang="ru-RU" altLang="ru-RU"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1" i="0" u="none" strike="noStrike" cap="none" normalizeH="0" baseline="0" dirty="0" smtClean="0">
                          <a:ln>
                            <a:noFill/>
                          </a:ln>
                          <a:solidFill>
                            <a:schemeClr val="tx1"/>
                          </a:solidFill>
                          <a:effectLst/>
                          <a:latin typeface="Arial" panose="020B0604020202020204" pitchFamily="34" charset="0"/>
                        </a:rPr>
                        <a:t>Управление поведением партнёра точностью выражать свои мысли </a:t>
                      </a:r>
                      <a:r>
                        <a:rPr kumimoji="0" lang="ru-RU" altLang="ru-RU" sz="1800" b="0" i="0" u="none" strike="noStrike" cap="none" normalizeH="0" baseline="0" dirty="0" smtClean="0">
                          <a:ln>
                            <a:noFill/>
                          </a:ln>
                          <a:solidFill>
                            <a:schemeClr val="tx1"/>
                          </a:solidFill>
                          <a:effectLst/>
                          <a:latin typeface="Arial" panose="020B0604020202020204" pitchFamily="34" charset="0"/>
                        </a:rPr>
                        <a:t>(контроль, коррекция, оценка действий партнёра умение с достаточной полнотой и точностью выражать свои мысли).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52055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356655" y="131763"/>
            <a:ext cx="7743947" cy="417512"/>
          </a:xfrm>
        </p:spPr>
        <p:txBody>
          <a:bodyPr>
            <a:noAutofit/>
          </a:bodyPr>
          <a:lstStyle/>
          <a:p>
            <a:pPr eaLnBrk="1" hangingPunct="1">
              <a:defRPr/>
            </a:pPr>
            <a:r>
              <a:rPr lang="ru-RU" altLang="ru-RU" sz="3600" b="1" dirty="0">
                <a:latin typeface="Times New Roman" panose="02020603050405020304" pitchFamily="18" charset="0"/>
                <a:cs typeface="Times New Roman" panose="02020603050405020304" pitchFamily="18" charset="0"/>
              </a:rPr>
              <a:t>Универсальные учебные действия</a:t>
            </a:r>
          </a:p>
        </p:txBody>
      </p:sp>
      <p:graphicFrame>
        <p:nvGraphicFramePr>
          <p:cNvPr id="59408" name="Group 16"/>
          <p:cNvGraphicFramePr>
            <a:graphicFrameLocks noGrp="1"/>
          </p:cNvGraphicFramePr>
          <p:nvPr>
            <p:ph idx="4294967295"/>
            <p:extLst>
              <p:ext uri="{D42A27DB-BD31-4B8C-83A1-F6EECF244321}">
                <p14:modId xmlns:p14="http://schemas.microsoft.com/office/powerpoint/2010/main" val="2567378535"/>
              </p:ext>
            </p:extLst>
          </p:nvPr>
        </p:nvGraphicFramePr>
        <p:xfrm>
          <a:off x="703384" y="692150"/>
          <a:ext cx="10747717" cy="6165850"/>
        </p:xfrm>
        <a:graphic>
          <a:graphicData uri="http://schemas.openxmlformats.org/drawingml/2006/table">
            <a:tbl>
              <a:tblPr/>
              <a:tblGrid>
                <a:gridCol w="5376713"/>
                <a:gridCol w="5371004"/>
              </a:tblGrid>
              <a:tr h="3447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Познавательные</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smtClean="0">
                          <a:ln>
                            <a:noFill/>
                          </a:ln>
                          <a:solidFill>
                            <a:schemeClr val="tx1"/>
                          </a:solidFill>
                          <a:effectLst/>
                          <a:latin typeface="Arial" panose="020B0604020202020204" pitchFamily="34" charset="0"/>
                        </a:rPr>
                        <a:t>Регулятивные</a:t>
                      </a:r>
                      <a:endParaRPr kumimoji="0" lang="ru-RU" altLang="ru-RU"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109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err="1" smtClean="0">
                          <a:ln>
                            <a:noFill/>
                          </a:ln>
                          <a:solidFill>
                            <a:schemeClr val="tx1"/>
                          </a:solidFill>
                          <a:effectLst/>
                          <a:latin typeface="Arial" panose="020B0604020202020204" pitchFamily="34" charset="0"/>
                        </a:rPr>
                        <a:t>Общеучебные</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формулирование познавательной цели;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поиск и выделение информации;</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знаково-символические</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моделирование</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Логические</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анализ с целью выделения признаков (существенных, несущественных)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синтез как составление целого из частей, восполняя недостающие компоненты;</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выбор оснований  и критериев для сравнения, </a:t>
                      </a:r>
                      <a:r>
                        <a:rPr kumimoji="0" lang="ru-RU" altLang="ru-RU" sz="1400" b="0" i="0" u="none" strike="noStrike" cap="none" normalizeH="0" baseline="0" dirty="0" err="1" smtClean="0">
                          <a:ln>
                            <a:noFill/>
                          </a:ln>
                          <a:solidFill>
                            <a:schemeClr val="tx1"/>
                          </a:solidFill>
                          <a:effectLst/>
                          <a:latin typeface="Arial" panose="020B0604020202020204" pitchFamily="34" charset="0"/>
                        </a:rPr>
                        <a:t>сериации</a:t>
                      </a:r>
                      <a:r>
                        <a:rPr kumimoji="0" lang="ru-RU" altLang="ru-RU" sz="1400" b="0" i="0" u="none" strike="noStrike" cap="none" normalizeH="0" baseline="0" dirty="0" smtClean="0">
                          <a:ln>
                            <a:noFill/>
                          </a:ln>
                          <a:solidFill>
                            <a:schemeClr val="tx1"/>
                          </a:solidFill>
                          <a:effectLst/>
                          <a:latin typeface="Arial" panose="020B0604020202020204" pitchFamily="34" charset="0"/>
                        </a:rPr>
                        <a:t>, классификации объектов;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подведение под понятие, выведение следствий;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-установление причинно-следственных связей;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построение логической цепи рассуждений;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доказательство;</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выдвижение гипотез и их обоснование.</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Действия постановки и решения проблем:</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формулирование проблемы;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rPr>
                        <a:t>- самостоятельное создание способов решения проблем творческого и поискового характера.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Целеполагание </a:t>
                      </a:r>
                      <a:r>
                        <a:rPr kumimoji="0" lang="ru-RU" altLang="ru-RU" sz="1400" b="0" i="0" u="none" strike="noStrike" cap="none" normalizeH="0" baseline="0" dirty="0" smtClean="0">
                          <a:ln>
                            <a:noFill/>
                          </a:ln>
                          <a:solidFill>
                            <a:schemeClr val="tx1"/>
                          </a:solidFill>
                          <a:effectLst/>
                          <a:latin typeface="Arial" panose="020B0604020202020204" pitchFamily="34" charset="0"/>
                        </a:rPr>
                        <a:t>(постановка учебной задачи на основе соотнесения того, что уже известно и усвоено учащимися, и того, что ещё неизвестно).</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Планирование</a:t>
                      </a:r>
                      <a:r>
                        <a:rPr kumimoji="0" lang="ru-RU" altLang="ru-RU" sz="1400" b="0" i="0" u="none" strike="noStrike" cap="none" normalizeH="0" baseline="0" dirty="0" smtClean="0">
                          <a:ln>
                            <a:noFill/>
                          </a:ln>
                          <a:solidFill>
                            <a:schemeClr val="tx1"/>
                          </a:solidFill>
                          <a:effectLst/>
                          <a:latin typeface="Arial" panose="020B0604020202020204" pitchFamily="34" charset="0"/>
                        </a:rPr>
                        <a:t> (определение последовательности промежуточных целей с учётом конечного результата; составление плана и последовательности действий).</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Прогнозирование </a:t>
                      </a:r>
                      <a:r>
                        <a:rPr kumimoji="0" lang="ru-RU" altLang="ru-RU" sz="1400" b="0" i="0" u="none" strike="noStrike" cap="none" normalizeH="0" baseline="0" dirty="0" smtClean="0">
                          <a:ln>
                            <a:noFill/>
                          </a:ln>
                          <a:solidFill>
                            <a:schemeClr val="tx1"/>
                          </a:solidFill>
                          <a:effectLst/>
                          <a:latin typeface="Arial" panose="020B0604020202020204" pitchFamily="34" charset="0"/>
                        </a:rPr>
                        <a:t>(предвосхищение результата и уровня усвоения, его временных характеристик).</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Контроль</a:t>
                      </a:r>
                      <a:r>
                        <a:rPr kumimoji="0" lang="ru-RU" altLang="ru-RU" sz="1400" b="0" i="0" u="none" strike="noStrike" cap="none" normalizeH="0" baseline="0" dirty="0" smtClean="0">
                          <a:ln>
                            <a:noFill/>
                          </a:ln>
                          <a:solidFill>
                            <a:schemeClr val="tx1"/>
                          </a:solidFill>
                          <a:effectLst/>
                          <a:latin typeface="Arial" panose="020B0604020202020204" pitchFamily="34" charset="0"/>
                        </a:rPr>
                        <a:t> (в форме сличения способа действия и его результата с заданным эталоном с целью обнаружения отклонений и отличий от эталона)</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Коррекция</a:t>
                      </a:r>
                      <a:r>
                        <a:rPr kumimoji="0" lang="ru-RU" altLang="ru-RU" sz="1400" b="0" i="0" u="none" strike="noStrike" cap="none" normalizeH="0" baseline="0" dirty="0" smtClean="0">
                          <a:ln>
                            <a:noFill/>
                          </a:ln>
                          <a:solidFill>
                            <a:schemeClr val="tx1"/>
                          </a:solidFill>
                          <a:effectLst/>
                          <a:latin typeface="Arial" panose="020B0604020202020204" pitchFamily="34" charset="0"/>
                        </a:rPr>
                        <a:t> (внесение необходимых дополнений и корректив в план  и способ действия в случае расхождения эталона, реального действия и его продукта).</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Оценка</a:t>
                      </a:r>
                      <a:r>
                        <a:rPr kumimoji="0" lang="ru-RU" altLang="ru-RU" sz="1400" b="0" i="0" u="none" strike="noStrike" cap="none" normalizeH="0" baseline="0" dirty="0" smtClean="0">
                          <a:ln>
                            <a:noFill/>
                          </a:ln>
                          <a:solidFill>
                            <a:schemeClr val="tx1"/>
                          </a:solidFill>
                          <a:effectLst/>
                          <a:latin typeface="Arial" panose="020B0604020202020204" pitchFamily="34" charset="0"/>
                        </a:rPr>
                        <a:t> (выделение и осознание учащимися того, что уже усвоено и что ещё подлежит усвоению, осознание качества и уровня усвоения).</a:t>
                      </a:r>
                      <a:endParaRPr kumimoji="0" lang="ru-RU" altLang="ru-RU"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Arial" panose="020B0604020202020204" pitchFamily="34" charset="0"/>
                        </a:rPr>
                        <a:t>Волевая </a:t>
                      </a:r>
                      <a:r>
                        <a:rPr kumimoji="0" lang="ru-RU" altLang="ru-RU" sz="1400" b="1" i="0" u="none" strike="noStrike" cap="none" normalizeH="0" baseline="0" dirty="0" err="1" smtClean="0">
                          <a:ln>
                            <a:noFill/>
                          </a:ln>
                          <a:solidFill>
                            <a:schemeClr val="tx1"/>
                          </a:solidFill>
                          <a:effectLst/>
                          <a:latin typeface="Arial" panose="020B0604020202020204" pitchFamily="34" charset="0"/>
                        </a:rPr>
                        <a:t>саморегуляция</a:t>
                      </a:r>
                      <a:r>
                        <a:rPr kumimoji="0" lang="ru-RU" altLang="ru-RU" sz="1400" b="0" i="0" u="none" strike="noStrike" cap="none" normalizeH="0" baseline="0" dirty="0" smtClean="0">
                          <a:ln>
                            <a:noFill/>
                          </a:ln>
                          <a:solidFill>
                            <a:schemeClr val="tx1"/>
                          </a:solidFill>
                          <a:effectLst/>
                          <a:latin typeface="Arial" panose="020B0604020202020204" pitchFamily="34" charset="0"/>
                        </a:rPr>
                        <a:t> (способность к мобилизации сил и энергии; способность к волевому усилию – к выбору в ситуации мотивационного конфликта и к преодолению препятствий).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81592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675248" y="1052514"/>
            <a:ext cx="1112754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latin typeface="Times New Roman" panose="02020603050405020304" pitchFamily="18" charset="0"/>
                <a:cs typeface="Times New Roman" panose="02020603050405020304" pitchFamily="18" charset="0"/>
              </a:rPr>
              <a:t>Таким образом, в соответствии со ФГОС понимание является конечным ключевым образовательным результатом. </a:t>
            </a:r>
          </a:p>
          <a:p>
            <a:pPr eaLnBrk="1" hangingPunct="1">
              <a:spcBef>
                <a:spcPct val="0"/>
              </a:spcBef>
              <a:buFontTx/>
              <a:buNone/>
            </a:pPr>
            <a:r>
              <a:rPr lang="ru-RU" altLang="ru-RU" sz="2400" dirty="0" err="1">
                <a:latin typeface="Times New Roman" panose="02020603050405020304" pitchFamily="18" charset="0"/>
                <a:cs typeface="Times New Roman" panose="02020603050405020304" pitchFamily="18" charset="0"/>
              </a:rPr>
              <a:t>Метапредметные</a:t>
            </a:r>
            <a:r>
              <a:rPr lang="ru-RU" altLang="ru-RU" sz="2400" dirty="0">
                <a:latin typeface="Times New Roman" panose="02020603050405020304" pitchFamily="18" charset="0"/>
                <a:cs typeface="Times New Roman" panose="02020603050405020304" pitchFamily="18" charset="0"/>
              </a:rPr>
              <a:t> и предметные результаты, их смысл и содержание увязываются логически между собой только при условии наличия процесса построения понимания.</a:t>
            </a:r>
          </a:p>
          <a:p>
            <a:pPr eaLnBrk="1" hangingPunct="1">
              <a:spcBef>
                <a:spcPct val="0"/>
              </a:spcBef>
              <a:buFontTx/>
              <a:buNone/>
            </a:pPr>
            <a:r>
              <a:rPr lang="ru-RU" altLang="ru-RU" sz="2400" dirty="0">
                <a:latin typeface="Times New Roman" panose="02020603050405020304" pitchFamily="18" charset="0"/>
                <a:cs typeface="Times New Roman" panose="02020603050405020304" pitchFamily="18" charset="0"/>
              </a:rPr>
              <a:t>Понимание предметного материала возможно только при условии умения выполнять УУД.</a:t>
            </a:r>
          </a:p>
          <a:p>
            <a:pPr eaLnBrk="1" hangingPunct="1">
              <a:spcBef>
                <a:spcPct val="0"/>
              </a:spcBef>
              <a:buFontTx/>
              <a:buNone/>
            </a:pPr>
            <a:r>
              <a:rPr lang="ru-RU" altLang="ru-RU" sz="2400" dirty="0">
                <a:latin typeface="Times New Roman" panose="02020603050405020304" pitchFamily="18" charset="0"/>
                <a:cs typeface="Times New Roman" panose="02020603050405020304" pitchFamily="18" charset="0"/>
              </a:rPr>
              <a:t>Более того УУД более ни для чего непригодны, как только для построения глубокого и ясного понимания содержания предметных теоретических знаний.</a:t>
            </a:r>
          </a:p>
          <a:p>
            <a:pPr eaLnBrk="1" hangingPunct="1">
              <a:spcBef>
                <a:spcPct val="0"/>
              </a:spcBef>
              <a:buFontTx/>
              <a:buNone/>
            </a:pPr>
            <a:r>
              <a:rPr lang="ru-RU" altLang="ru-RU" sz="2400" b="1" i="1" dirty="0">
                <a:latin typeface="Times New Roman" panose="02020603050405020304" pitchFamily="18" charset="0"/>
                <a:cs typeface="Times New Roman" panose="02020603050405020304" pitchFamily="18" charset="0"/>
              </a:rPr>
              <a:t>Но почему-то этот факт явно во ФГОС нигде не отражен.</a:t>
            </a:r>
          </a:p>
        </p:txBody>
      </p:sp>
    </p:spTree>
    <p:extLst>
      <p:ext uri="{BB962C8B-B14F-4D97-AF65-F5344CB8AC3E}">
        <p14:creationId xmlns:p14="http://schemas.microsoft.com/office/powerpoint/2010/main" val="3083081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1847850" y="2349500"/>
            <a:ext cx="8229600" cy="1143000"/>
          </a:xfrm>
        </p:spPr>
        <p:txBody>
          <a:bodyPr/>
          <a:lstStyle/>
          <a:p>
            <a:pPr eaLnBrk="1" hangingPunct="1"/>
            <a:r>
              <a:rPr lang="ru-RU" altLang="ru-RU" sz="3600" b="1">
                <a:latin typeface="Times New Roman" panose="02020603050405020304" pitchFamily="18" charset="0"/>
                <a:cs typeface="Times New Roman" panose="02020603050405020304" pitchFamily="18" charset="0"/>
              </a:rPr>
              <a:t>Системно деятельностный подход к обучению</a:t>
            </a:r>
          </a:p>
        </p:txBody>
      </p:sp>
    </p:spTree>
    <p:extLst>
      <p:ext uri="{BB962C8B-B14F-4D97-AF65-F5344CB8AC3E}">
        <p14:creationId xmlns:p14="http://schemas.microsoft.com/office/powerpoint/2010/main" val="19379260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eaLnBrk="1" hangingPunct="1"/>
            <a:r>
              <a:rPr lang="ru-RU" altLang="ru-RU" sz="3600" b="1" dirty="0">
                <a:latin typeface="Times New Roman" panose="02020603050405020304" pitchFamily="18" charset="0"/>
                <a:cs typeface="Times New Roman" panose="02020603050405020304" pitchFamily="18" charset="0"/>
              </a:rPr>
              <a:t>Урок постановки учебной задачи</a:t>
            </a:r>
          </a:p>
        </p:txBody>
      </p:sp>
      <p:sp>
        <p:nvSpPr>
          <p:cNvPr id="66563" name="Rectangle 3"/>
          <p:cNvSpPr>
            <a:spLocks noGrp="1" noChangeArrowheads="1"/>
          </p:cNvSpPr>
          <p:nvPr>
            <p:ph type="body" idx="1"/>
          </p:nvPr>
        </p:nvSpPr>
        <p:spPr/>
        <p:txBody>
          <a:bodyPr/>
          <a:lstStyle/>
          <a:p>
            <a:pPr eaLnBrk="1" hangingPunct="1"/>
            <a:r>
              <a:rPr lang="ru-RU" altLang="ru-RU" sz="2400" dirty="0">
                <a:latin typeface="Times New Roman" panose="02020603050405020304" pitchFamily="18" charset="0"/>
              </a:rPr>
              <a:t>Этап </a:t>
            </a:r>
            <a:r>
              <a:rPr lang="ru-RU" altLang="ru-RU" sz="2400" dirty="0" smtClean="0">
                <a:latin typeface="Times New Roman" panose="02020603050405020304" pitchFamily="18" charset="0"/>
              </a:rPr>
              <a:t>актуализации опорных </a:t>
            </a:r>
            <a:r>
              <a:rPr lang="ru-RU" altLang="ru-RU" sz="2400" dirty="0">
                <a:latin typeface="Times New Roman" panose="02020603050405020304" pitchFamily="18" charset="0"/>
              </a:rPr>
              <a:t>знаний</a:t>
            </a:r>
          </a:p>
          <a:p>
            <a:pPr eaLnBrk="1" hangingPunct="1"/>
            <a:r>
              <a:rPr lang="ru-RU" altLang="ru-RU" sz="2400" dirty="0">
                <a:latin typeface="Times New Roman" panose="02020603050405020304" pitchFamily="18" charset="0"/>
              </a:rPr>
              <a:t>Задание постановки учебной задачи</a:t>
            </a:r>
          </a:p>
          <a:p>
            <a:pPr eaLnBrk="1" hangingPunct="1"/>
            <a:r>
              <a:rPr lang="ru-RU" altLang="ru-RU" sz="2400" dirty="0">
                <a:latin typeface="Times New Roman" panose="02020603050405020304" pitchFamily="18" charset="0"/>
              </a:rPr>
              <a:t>Формулирование проблемы</a:t>
            </a:r>
          </a:p>
          <a:p>
            <a:pPr eaLnBrk="1" hangingPunct="1"/>
            <a:r>
              <a:rPr lang="ru-RU" altLang="ru-RU" sz="2400" dirty="0">
                <a:latin typeface="Times New Roman" panose="02020603050405020304" pitchFamily="18" charset="0"/>
              </a:rPr>
              <a:t>Формулирование познавательной цели</a:t>
            </a:r>
          </a:p>
          <a:p>
            <a:pPr eaLnBrk="1" hangingPunct="1"/>
            <a:r>
              <a:rPr lang="ru-RU" altLang="ru-RU" sz="2400" dirty="0">
                <a:latin typeface="Times New Roman" panose="02020603050405020304" pitchFamily="18" charset="0"/>
              </a:rPr>
              <a:t>Решение проблемы</a:t>
            </a:r>
          </a:p>
          <a:p>
            <a:pPr eaLnBrk="1" hangingPunct="1"/>
            <a:endParaRPr lang="ru-RU" altLang="ru-RU" sz="2400" dirty="0">
              <a:latin typeface="Times New Roman" panose="02020603050405020304" pitchFamily="18" charset="0"/>
            </a:endParaRPr>
          </a:p>
          <a:p>
            <a:pPr eaLnBrk="1" hangingPunct="1"/>
            <a:endParaRPr lang="ru-RU" altLang="ru-RU" sz="2400" dirty="0">
              <a:latin typeface="Times New Roman" panose="02020603050405020304" pitchFamily="18" charset="0"/>
            </a:endParaRPr>
          </a:p>
        </p:txBody>
      </p:sp>
    </p:spTree>
    <p:extLst>
      <p:ext uri="{BB962C8B-B14F-4D97-AF65-F5344CB8AC3E}">
        <p14:creationId xmlns:p14="http://schemas.microsoft.com/office/powerpoint/2010/main" val="4214413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idx="4294967295"/>
          </p:nvPr>
        </p:nvSpPr>
        <p:spPr/>
        <p:txBody>
          <a:bodyPr/>
          <a:lstStyle/>
          <a:p>
            <a:pPr eaLnBrk="1" hangingPunct="1"/>
            <a:r>
              <a:rPr lang="ru-RU" altLang="ru-RU" sz="3600" b="1">
                <a:latin typeface="Times New Roman" panose="02020603050405020304" pitchFamily="18" charset="0"/>
                <a:cs typeface="Times New Roman" panose="02020603050405020304" pitchFamily="18" charset="0"/>
              </a:rPr>
              <a:t>Характеристики понимания</a:t>
            </a:r>
          </a:p>
        </p:txBody>
      </p:sp>
      <p:sp>
        <p:nvSpPr>
          <p:cNvPr id="3" name="Объект 2"/>
          <p:cNvSpPr>
            <a:spLocks noGrp="1"/>
          </p:cNvSpPr>
          <p:nvPr>
            <p:ph idx="4294967295"/>
          </p:nvPr>
        </p:nvSpPr>
        <p:spPr/>
        <p:txBody>
          <a:bodyPr/>
          <a:lstStyle/>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Целенаправленность.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Осознание ограниченности своего понимания, наличие непонимания.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Мотивация.</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Активный характер процесса.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Эмоциональная насыщенность.</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Использование предыдущего опыта.</a:t>
            </a:r>
          </a:p>
          <a:p>
            <a:pPr marL="514350" indent="-514350">
              <a:buFont typeface="Calibri Light" panose="020F0302020204030204" pitchFamily="34" charset="0"/>
              <a:buAutoNum type="arabicPeriod"/>
            </a:pPr>
            <a:r>
              <a:rPr lang="ru-RU" altLang="ru-RU" smtClean="0">
                <a:latin typeface="Times New Roman" panose="02020603050405020304" pitchFamily="18" charset="0"/>
                <a:cs typeface="Times New Roman" panose="02020603050405020304" pitchFamily="18" charset="0"/>
              </a:rPr>
              <a:t>Специальные умственные действия.</a:t>
            </a:r>
          </a:p>
          <a:p>
            <a:pPr marL="514350" indent="-514350">
              <a:buFont typeface="Calibri Light" panose="020F0302020204030204" pitchFamily="34" charset="0"/>
              <a:buAutoNum type="arabicPeriod"/>
            </a:pPr>
            <a:endParaRPr lang="ru-RU" altLang="ru-RU"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3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0790"/>
          </a:xfrm>
        </p:spPr>
        <p:txBody>
          <a:bodyPr>
            <a:normAutofit/>
          </a:bodyPr>
          <a:lstStyle/>
          <a:p>
            <a:pPr algn="ctr"/>
            <a:r>
              <a:rPr lang="ru-RU" sz="3200" b="1" dirty="0">
                <a:latin typeface="Times New Roman" panose="02020603050405020304" pitchFamily="18" charset="0"/>
                <a:cs typeface="Times New Roman" panose="02020603050405020304" pitchFamily="18" charset="0"/>
              </a:rPr>
              <a:t>Задание № </a:t>
            </a:r>
            <a:r>
              <a:rPr lang="ru-RU" sz="3200" b="1" dirty="0" smtClean="0">
                <a:latin typeface="Times New Roman" panose="02020603050405020304" pitchFamily="18" charset="0"/>
                <a:cs typeface="Times New Roman" panose="02020603050405020304" pitchFamily="18" charset="0"/>
              </a:rPr>
              <a:t>2</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6772" y="965916"/>
            <a:ext cx="10727028" cy="5537915"/>
          </a:xfrm>
        </p:spPr>
        <p:txBody>
          <a:bodyPr>
            <a:normAutofit/>
          </a:bodyPr>
          <a:lstStyle/>
          <a:p>
            <a:pPr marL="514350" lvl="0" indent="-514350">
              <a:buFont typeface="+mj-lt"/>
              <a:buAutoNum type="arabicPeriod"/>
            </a:pPr>
            <a:r>
              <a:rPr lang="ru-RU" sz="2400" dirty="0">
                <a:latin typeface="Times New Roman" panose="02020603050405020304" pitchFamily="18" charset="0"/>
                <a:cs typeface="Times New Roman" panose="02020603050405020304" pitchFamily="18" charset="0"/>
              </a:rPr>
              <a:t>Создать целевые группы с учетом мнения учащихся, но опираясь на свое суждение по поводу их возможностей и результатов контролей.</a:t>
            </a:r>
          </a:p>
          <a:p>
            <a:pPr marL="514350" lvl="0" indent="-514350">
              <a:buFont typeface="+mj-lt"/>
              <a:buAutoNum type="arabicPeriod"/>
            </a:pPr>
            <a:r>
              <a:rPr lang="ru-RU" sz="2400" dirty="0">
                <a:latin typeface="Times New Roman" panose="02020603050405020304" pitchFamily="18" charset="0"/>
                <a:cs typeface="Times New Roman" panose="02020603050405020304" pitchFamily="18" charset="0"/>
              </a:rPr>
              <a:t>Для каждой группы составить программу подготовки к ГИА по математике с распределением часов (16 часов – минимум).</a:t>
            </a:r>
          </a:p>
          <a:p>
            <a:pPr marL="514350" lvl="0" indent="-514350">
              <a:buFont typeface="+mj-lt"/>
              <a:buAutoNum type="arabicPeriod"/>
            </a:pPr>
            <a:r>
              <a:rPr lang="ru-RU" sz="2400" dirty="0">
                <a:latin typeface="Times New Roman" panose="02020603050405020304" pitchFamily="18" charset="0"/>
                <a:cs typeface="Times New Roman" panose="02020603050405020304" pitchFamily="18" charset="0"/>
              </a:rPr>
              <a:t>Провести одно отчетное занятие по программе, для тех, у кого много учащихся, способных сдать только на 2 или на 3, необходимо провести это занятие по технологии «Не 2 на ОГЭ». </a:t>
            </a:r>
          </a:p>
          <a:p>
            <a:pPr marL="514350" lvl="0" indent="-514350">
              <a:buFont typeface="+mj-lt"/>
              <a:buAutoNum type="arabicPeriod"/>
            </a:pPr>
            <a:r>
              <a:rPr lang="ru-RU" sz="2400" dirty="0">
                <a:latin typeface="Times New Roman" panose="02020603050405020304" pitchFamily="18" charset="0"/>
                <a:cs typeface="Times New Roman" panose="02020603050405020304" pitchFamily="18" charset="0"/>
              </a:rPr>
              <a:t>Написать отчет о проведенном занятии, требования к отчету вышлю позже.</a:t>
            </a:r>
          </a:p>
          <a:p>
            <a:pPr marL="514350" lvl="0" indent="-514350">
              <a:buFont typeface="+mj-lt"/>
              <a:buAutoNum type="arabicPeriod"/>
            </a:pPr>
            <a:r>
              <a:rPr lang="ru-RU" sz="2400" dirty="0">
                <a:latin typeface="Times New Roman" panose="02020603050405020304" pitchFamily="18" charset="0"/>
                <a:cs typeface="Times New Roman" panose="02020603050405020304" pitchFamily="18" charset="0"/>
              </a:rPr>
              <a:t>В отчет о выполнении задания 2 должны войти 3 файла</a:t>
            </a:r>
          </a:p>
          <a:p>
            <a:pPr marL="914400" lvl="1" indent="-457200">
              <a:buFont typeface="+mj-lt"/>
              <a:buAutoNum type="arabicParenR"/>
            </a:pPr>
            <a:r>
              <a:rPr lang="ru-RU" dirty="0">
                <a:latin typeface="Times New Roman" panose="02020603050405020304" pitchFamily="18" charset="0"/>
                <a:cs typeface="Times New Roman" panose="02020603050405020304" pitchFamily="18" charset="0"/>
              </a:rPr>
              <a:t>Списки групп с отметкой о предполагаемой оценке для каждого ученика.</a:t>
            </a:r>
          </a:p>
          <a:p>
            <a:pPr marL="914400" lvl="1" indent="-457200">
              <a:buFont typeface="+mj-lt"/>
              <a:buAutoNum type="arabicParenR"/>
            </a:pPr>
            <a:r>
              <a:rPr lang="ru-RU" dirty="0">
                <a:latin typeface="Times New Roman" panose="02020603050405020304" pitchFamily="18" charset="0"/>
                <a:cs typeface="Times New Roman" panose="02020603050405020304" pitchFamily="18" charset="0"/>
              </a:rPr>
              <a:t>Почасовая программа для каждой группы.</a:t>
            </a:r>
          </a:p>
          <a:p>
            <a:pPr marL="914400" lvl="1" indent="-457200">
              <a:buFont typeface="+mj-lt"/>
              <a:buAutoNum type="arabicParenR"/>
            </a:pPr>
            <a:r>
              <a:rPr lang="ru-RU" dirty="0">
                <a:latin typeface="Times New Roman" panose="02020603050405020304" pitchFamily="18" charset="0"/>
                <a:cs typeface="Times New Roman" panose="02020603050405020304" pitchFamily="18" charset="0"/>
              </a:rPr>
              <a:t>Отчет о проведенном занятии</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6758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lgn="ctr" eaLnBrk="1" hangingPunct="1"/>
            <a:r>
              <a:rPr lang="ru-RU" altLang="ru-RU" sz="3600" b="1" dirty="0">
                <a:latin typeface="Times New Roman" panose="02020603050405020304" pitchFamily="18" charset="0"/>
                <a:cs typeface="Times New Roman" panose="02020603050405020304" pitchFamily="18" charset="0"/>
              </a:rPr>
              <a:t>Технология проведения урока </a:t>
            </a:r>
            <a:r>
              <a:rPr lang="ru-RU" altLang="ru-RU" sz="3600" b="1" dirty="0" smtClean="0">
                <a:latin typeface="Times New Roman" panose="02020603050405020304" pitchFamily="18" charset="0"/>
                <a:cs typeface="Times New Roman" panose="02020603050405020304" pitchFamily="18" charset="0"/>
              </a:rPr>
              <a:t/>
            </a:r>
            <a:br>
              <a:rPr lang="ru-RU" altLang="ru-RU" sz="3600" b="1" dirty="0" smtClean="0">
                <a:latin typeface="Times New Roman" panose="02020603050405020304" pitchFamily="18" charset="0"/>
                <a:cs typeface="Times New Roman" panose="02020603050405020304" pitchFamily="18" charset="0"/>
              </a:rPr>
            </a:br>
            <a:r>
              <a:rPr lang="ru-RU" altLang="ru-RU" sz="3600" b="1" dirty="0" smtClean="0">
                <a:latin typeface="Times New Roman" panose="02020603050405020304" pitchFamily="18" charset="0"/>
                <a:cs typeface="Times New Roman" panose="02020603050405020304" pitchFamily="18" charset="0"/>
              </a:rPr>
              <a:t>постановки </a:t>
            </a:r>
            <a:r>
              <a:rPr lang="ru-RU" altLang="ru-RU" sz="3600" b="1" dirty="0">
                <a:latin typeface="Times New Roman" panose="02020603050405020304" pitchFamily="18" charset="0"/>
                <a:cs typeface="Times New Roman" panose="02020603050405020304" pitchFamily="18" charset="0"/>
              </a:rPr>
              <a:t>учебной задачи</a:t>
            </a:r>
          </a:p>
        </p:txBody>
      </p:sp>
      <p:sp>
        <p:nvSpPr>
          <p:cNvPr id="67587" name="Rectangle 3"/>
          <p:cNvSpPr>
            <a:spLocks noGrp="1" noChangeArrowheads="1"/>
          </p:cNvSpPr>
          <p:nvPr>
            <p:ph type="body" idx="1"/>
          </p:nvPr>
        </p:nvSpPr>
        <p:spPr>
          <a:xfrm>
            <a:off x="590843" y="1789112"/>
            <a:ext cx="11338560" cy="4330334"/>
          </a:xfrm>
        </p:spPr>
        <p:txBody>
          <a:bodyPr/>
          <a:lstStyle/>
          <a:p>
            <a:pPr eaLnBrk="1" hangingPunct="1">
              <a:lnSpc>
                <a:spcPct val="90000"/>
              </a:lnSpc>
            </a:pPr>
            <a:r>
              <a:rPr lang="ru-RU" altLang="ru-RU" sz="2400" dirty="0">
                <a:latin typeface="Times New Roman" panose="02020603050405020304" pitchFamily="18" charset="0"/>
              </a:rPr>
              <a:t>На этапе актуализации знаний учащиеся решают задания на те известные способы деятельности, которые могут им помочь при конструировании нового неизвестного способа.</a:t>
            </a:r>
          </a:p>
          <a:p>
            <a:pPr eaLnBrk="1" hangingPunct="1">
              <a:lnSpc>
                <a:spcPct val="90000"/>
              </a:lnSpc>
            </a:pPr>
            <a:r>
              <a:rPr lang="ru-RU" altLang="ru-RU" sz="2400" dirty="0">
                <a:latin typeface="Times New Roman" panose="02020603050405020304" pitchFamily="18" charset="0"/>
              </a:rPr>
              <a:t>Проблемное задание должно быть незаметным, стоять в ряду известных заданий и быть похожим на них.</a:t>
            </a:r>
          </a:p>
          <a:p>
            <a:pPr eaLnBrk="1" hangingPunct="1">
              <a:lnSpc>
                <a:spcPct val="90000"/>
              </a:lnSpc>
            </a:pPr>
            <a:r>
              <a:rPr lang="ru-RU" altLang="ru-RU" sz="2400" dirty="0">
                <a:latin typeface="Times New Roman" panose="02020603050405020304" pitchFamily="18" charset="0"/>
              </a:rPr>
              <a:t>Если то или иное действие (например, формулирование проблемы) вызывает затруднение, можно выполнять в группах.</a:t>
            </a:r>
          </a:p>
          <a:p>
            <a:pPr eaLnBrk="1" hangingPunct="1">
              <a:lnSpc>
                <a:spcPct val="90000"/>
              </a:lnSpc>
            </a:pPr>
            <a:r>
              <a:rPr lang="ru-RU" altLang="ru-RU" sz="2400" dirty="0">
                <a:latin typeface="Times New Roman" panose="02020603050405020304" pitchFamily="18" charset="0"/>
              </a:rPr>
              <a:t>Групповая работа обязательно заканчивается защитой версий групп, поэтому у групп должно быть общее задание.</a:t>
            </a:r>
          </a:p>
          <a:p>
            <a:pPr eaLnBrk="1" hangingPunct="1">
              <a:lnSpc>
                <a:spcPct val="90000"/>
              </a:lnSpc>
            </a:pPr>
            <a:r>
              <a:rPr lang="ru-RU" altLang="ru-RU" sz="2400" dirty="0">
                <a:latin typeface="Times New Roman" panose="02020603050405020304" pitchFamily="18" charset="0"/>
              </a:rPr>
              <a:t>Группы формируются учителем с целью их эффективной работы, построения понимания у всех членов группы.</a:t>
            </a:r>
          </a:p>
          <a:p>
            <a:pPr eaLnBrk="1" hangingPunct="1">
              <a:lnSpc>
                <a:spcPct val="90000"/>
              </a:lnSpc>
            </a:pPr>
            <a:endParaRPr lang="ru-RU" altLang="ru-RU" sz="2400" dirty="0">
              <a:latin typeface="Times New Roman" panose="02020603050405020304" pitchFamily="18" charset="0"/>
            </a:endParaRPr>
          </a:p>
        </p:txBody>
      </p:sp>
    </p:spTree>
    <p:extLst>
      <p:ext uri="{BB962C8B-B14F-4D97-AF65-F5344CB8AC3E}">
        <p14:creationId xmlns:p14="http://schemas.microsoft.com/office/powerpoint/2010/main" val="912401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algn="ctr" eaLnBrk="1" hangingPunct="1"/>
            <a:r>
              <a:rPr lang="ru-RU" altLang="ru-RU" sz="3600" b="1" dirty="0">
                <a:latin typeface="Times New Roman" panose="02020603050405020304" pitchFamily="18" charset="0"/>
                <a:cs typeface="Times New Roman" panose="02020603050405020304" pitchFamily="18" charset="0"/>
              </a:rPr>
              <a:t>Технология проведения урока </a:t>
            </a:r>
            <a:r>
              <a:rPr lang="ru-RU" altLang="ru-RU" sz="3600" b="1" dirty="0" smtClean="0">
                <a:latin typeface="Times New Roman" panose="02020603050405020304" pitchFamily="18" charset="0"/>
                <a:cs typeface="Times New Roman" panose="02020603050405020304" pitchFamily="18" charset="0"/>
              </a:rPr>
              <a:t/>
            </a:r>
            <a:br>
              <a:rPr lang="ru-RU" altLang="ru-RU" sz="3600" b="1" dirty="0" smtClean="0">
                <a:latin typeface="Times New Roman" panose="02020603050405020304" pitchFamily="18" charset="0"/>
                <a:cs typeface="Times New Roman" panose="02020603050405020304" pitchFamily="18" charset="0"/>
              </a:rPr>
            </a:br>
            <a:r>
              <a:rPr lang="ru-RU" altLang="ru-RU" sz="3600" b="1" dirty="0" smtClean="0">
                <a:latin typeface="Times New Roman" panose="02020603050405020304" pitchFamily="18" charset="0"/>
                <a:cs typeface="Times New Roman" panose="02020603050405020304" pitchFamily="18" charset="0"/>
              </a:rPr>
              <a:t>постановки </a:t>
            </a:r>
            <a:r>
              <a:rPr lang="ru-RU" altLang="ru-RU" sz="3600" b="1" dirty="0">
                <a:latin typeface="Times New Roman" panose="02020603050405020304" pitchFamily="18" charset="0"/>
                <a:cs typeface="Times New Roman" panose="02020603050405020304" pitchFamily="18" charset="0"/>
              </a:rPr>
              <a:t>учебной задачи</a:t>
            </a:r>
          </a:p>
        </p:txBody>
      </p:sp>
      <p:sp>
        <p:nvSpPr>
          <p:cNvPr id="68611" name="Rectangle 3"/>
          <p:cNvSpPr>
            <a:spLocks noGrp="1" noChangeArrowheads="1"/>
          </p:cNvSpPr>
          <p:nvPr>
            <p:ph type="body" idx="1"/>
          </p:nvPr>
        </p:nvSpPr>
        <p:spPr>
          <a:xfrm>
            <a:off x="407963" y="1825625"/>
            <a:ext cx="11521440" cy="4351338"/>
          </a:xfrm>
        </p:spPr>
        <p:txBody>
          <a:bodyPr/>
          <a:lstStyle/>
          <a:p>
            <a:pPr eaLnBrk="1" hangingPunct="1"/>
            <a:r>
              <a:rPr lang="ru-RU" altLang="ru-RU" dirty="0">
                <a:latin typeface="Times New Roman" panose="02020603050405020304" pitchFamily="18" charset="0"/>
              </a:rPr>
              <a:t>При обсуждении необходимо доводить ложные версии до логического противоречия. Чем больше ложных версий доведено до логического конца, тем лучше.</a:t>
            </a:r>
          </a:p>
          <a:p>
            <a:pPr eaLnBrk="1" hangingPunct="1"/>
            <a:r>
              <a:rPr lang="ru-RU" altLang="ru-RU" dirty="0">
                <a:latin typeface="Times New Roman" panose="02020603050405020304" pitchFamily="18" charset="0"/>
              </a:rPr>
              <a:t>В классе учителем должна быть создана атмосфера, помогающая детям строить свое понимание, без боязни задавать вопросы. Учителю необходимо продумать систему поощрения активности детей, особенно поощрения вопросов.</a:t>
            </a:r>
          </a:p>
        </p:txBody>
      </p:sp>
    </p:spTree>
    <p:extLst>
      <p:ext uri="{BB962C8B-B14F-4D97-AF65-F5344CB8AC3E}">
        <p14:creationId xmlns:p14="http://schemas.microsoft.com/office/powerpoint/2010/main" val="48798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703385" y="-25400"/>
            <a:ext cx="10677378" cy="1143000"/>
          </a:xfrm>
        </p:spPr>
        <p:txBody>
          <a:bodyPr>
            <a:normAutofit/>
          </a:bodyPr>
          <a:lstStyle/>
          <a:p>
            <a:r>
              <a:rPr lang="ru-RU" altLang="ru-RU" sz="3200" b="1" dirty="0">
                <a:latin typeface="Times New Roman" panose="02020603050405020304" pitchFamily="18" charset="0"/>
                <a:cs typeface="Times New Roman" panose="02020603050405020304" pitchFamily="18" charset="0"/>
              </a:rPr>
              <a:t>Понимание и зоны актуального и ближайшего развития</a:t>
            </a:r>
          </a:p>
        </p:txBody>
      </p:sp>
      <p:sp>
        <p:nvSpPr>
          <p:cNvPr id="4" name="Объект 2"/>
          <p:cNvSpPr>
            <a:spLocks noGrp="1"/>
          </p:cNvSpPr>
          <p:nvPr>
            <p:ph idx="1"/>
          </p:nvPr>
        </p:nvSpPr>
        <p:spPr>
          <a:xfrm>
            <a:off x="358727" y="1262429"/>
            <a:ext cx="11451101" cy="4322445"/>
          </a:xfrm>
        </p:spPr>
        <p:txBody>
          <a:bodyPr/>
          <a:lstStyle/>
          <a:p>
            <a:r>
              <a:rPr lang="ru-RU" altLang="ru-RU" sz="2400" dirty="0">
                <a:latin typeface="Times New Roman" panose="02020603050405020304" pitchFamily="18" charset="0"/>
                <a:cs typeface="Times New Roman" panose="02020603050405020304" pitchFamily="18" charset="0"/>
              </a:rPr>
              <a:t>Выготский пишет: «Ребенок научился производить какую-либо операцию. Тем самым он усвоил какой-то структурный принцип, сфера приложения коего шире, чем только операции того типа, на которых этот принцип был усвоен. Следовательно, совершая шаг в обучении, ребенок продвигается в развитии на два шага, т.е. обучение и развитие не совпадают»</a:t>
            </a:r>
          </a:p>
          <a:p>
            <a:r>
              <a:rPr lang="ru-RU" altLang="ru-RU" sz="2400" dirty="0">
                <a:latin typeface="Times New Roman" panose="02020603050405020304" pitchFamily="18" charset="0"/>
                <a:cs typeface="Times New Roman" panose="02020603050405020304" pitchFamily="18" charset="0"/>
              </a:rPr>
              <a:t>Из этого несовпадения Выготский выводит представления об уровне актуального развития и о зоне ближайшего развития. </a:t>
            </a:r>
          </a:p>
          <a:p>
            <a:r>
              <a:rPr lang="ru-RU" altLang="ru-RU" sz="2400" dirty="0" smtClean="0">
                <a:latin typeface="Times New Roman" panose="02020603050405020304" pitchFamily="18" charset="0"/>
                <a:cs typeface="Times New Roman" panose="02020603050405020304" pitchFamily="18" charset="0"/>
              </a:rPr>
              <a:t>В </a:t>
            </a:r>
            <a:r>
              <a:rPr lang="ru-RU" altLang="ru-RU" sz="2400" dirty="0">
                <a:latin typeface="Times New Roman" panose="02020603050405020304" pitchFamily="18" charset="0"/>
                <a:cs typeface="Times New Roman" panose="02020603050405020304" pitchFamily="18" charset="0"/>
              </a:rPr>
              <a:t>свете приведенных размышлений зона ближайшего развития учащегося может быть представлена как «горизонт понимания»    (Э. </a:t>
            </a:r>
            <a:r>
              <a:rPr lang="ru-RU" altLang="ru-RU" sz="2400" dirty="0" err="1">
                <a:latin typeface="Times New Roman" panose="02020603050405020304" pitchFamily="18" charset="0"/>
                <a:cs typeface="Times New Roman" panose="02020603050405020304" pitchFamily="18" charset="0"/>
              </a:rPr>
              <a:t>Гуссерль</a:t>
            </a:r>
            <a:r>
              <a:rPr lang="ru-RU" altLang="ru-RU" sz="2400" dirty="0">
                <a:latin typeface="Times New Roman" panose="02020603050405020304" pitchFamily="18" charset="0"/>
                <a:cs typeface="Times New Roman" panose="02020603050405020304" pitchFamily="18" charset="0"/>
              </a:rPr>
              <a:t>). </a:t>
            </a:r>
          </a:p>
          <a:p>
            <a:endParaRPr lang="ru-RU" alt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057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74358"/>
          </a:xfrm>
        </p:spPr>
        <p:txBody>
          <a:bodyPr>
            <a:normAutofit fontScale="90000"/>
          </a:bodyPr>
          <a:lstStyle/>
          <a:p>
            <a:pPr algn="ctr"/>
            <a:r>
              <a:rPr lang="ru-RU" sz="3200" b="1" dirty="0" smtClean="0">
                <a:latin typeface="Times New Roman" panose="02020603050405020304" pitchFamily="18" charset="0"/>
                <a:cs typeface="Times New Roman" panose="02020603050405020304" pitchFamily="18" charset="0"/>
              </a:rPr>
              <a:t>Использование технологии СДПО при подготовке к ГИА</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674055"/>
            <a:ext cx="10515600" cy="1828800"/>
          </a:xfrm>
        </p:spPr>
        <p:txBody>
          <a:bodyPr/>
          <a:lstStyle/>
          <a:p>
            <a:r>
              <a:rPr lang="ru-RU" dirty="0" smtClean="0">
                <a:latin typeface="Times New Roman" panose="02020603050405020304" pitchFamily="18" charset="0"/>
                <a:cs typeface="Times New Roman" panose="02020603050405020304" pitchFamily="18" charset="0"/>
              </a:rPr>
              <a:t>Открытие нового знания</a:t>
            </a:r>
          </a:p>
          <a:p>
            <a:r>
              <a:rPr lang="ru-RU" dirty="0" smtClean="0">
                <a:latin typeface="Times New Roman" panose="02020603050405020304" pitchFamily="18" charset="0"/>
                <a:cs typeface="Times New Roman" panose="02020603050405020304" pitchFamily="18" charset="0"/>
              </a:rPr>
              <a:t>Повторение</a:t>
            </a:r>
          </a:p>
          <a:p>
            <a:r>
              <a:rPr lang="ru-RU" dirty="0" smtClean="0">
                <a:latin typeface="Times New Roman" panose="02020603050405020304" pitchFamily="18" charset="0"/>
                <a:cs typeface="Times New Roman" panose="02020603050405020304" pitchFamily="18" charset="0"/>
              </a:rPr>
              <a:t>Решение незнакомого задания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60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15888"/>
            <a:ext cx="8229600" cy="1143000"/>
          </a:xfrm>
        </p:spPr>
        <p:txBody>
          <a:bodyPr/>
          <a:lstStyle/>
          <a:p>
            <a:pPr eaLnBrk="1" hangingPunct="1"/>
            <a:r>
              <a:rPr lang="ru-RU" altLang="ru-RU" sz="3200" b="1" dirty="0">
                <a:latin typeface="Times New Roman" panose="02020603050405020304" pitchFamily="18" charset="0"/>
                <a:cs typeface="Times New Roman" panose="02020603050405020304" pitchFamily="18" charset="0"/>
              </a:rPr>
              <a:t>Задание № 3</a:t>
            </a:r>
          </a:p>
        </p:txBody>
      </p:sp>
      <p:sp>
        <p:nvSpPr>
          <p:cNvPr id="27651" name="Rectangle 3"/>
          <p:cNvSpPr>
            <a:spLocks noGrp="1" noChangeArrowheads="1"/>
          </p:cNvSpPr>
          <p:nvPr>
            <p:ph type="body" idx="1"/>
          </p:nvPr>
        </p:nvSpPr>
        <p:spPr>
          <a:xfrm>
            <a:off x="872197" y="1258888"/>
            <a:ext cx="10522634" cy="5116512"/>
          </a:xfrm>
        </p:spPr>
        <p:txBody>
          <a:bodyPr/>
          <a:lstStyle/>
          <a:p>
            <a:pPr marL="0" indent="0" algn="ctr">
              <a:buNone/>
            </a:pPr>
            <a:r>
              <a:rPr lang="ru-RU" altLang="ru-RU" sz="2400" b="1" dirty="0" smtClean="0">
                <a:latin typeface="Times New Roman" panose="02020603050405020304" pitchFamily="18" charset="0"/>
                <a:cs typeface="Times New Roman" panose="02020603050405020304" pitchFamily="18" charset="0"/>
              </a:rPr>
              <a:t>Дидактические материалы для программы одной из групп</a:t>
            </a:r>
          </a:p>
          <a:p>
            <a:pPr marL="457200" indent="-457200">
              <a:buFontTx/>
              <a:buAutoNum type="arabicPeriod"/>
            </a:pPr>
            <a:r>
              <a:rPr lang="ru-RU" altLang="ru-RU" sz="2400" dirty="0" smtClean="0">
                <a:latin typeface="Times New Roman" panose="02020603050405020304" pitchFamily="18" charset="0"/>
                <a:cs typeface="Times New Roman" panose="02020603050405020304" pitchFamily="18" charset="0"/>
              </a:rPr>
              <a:t>Для </a:t>
            </a:r>
            <a:r>
              <a:rPr lang="ru-RU" altLang="ru-RU" sz="2400" dirty="0">
                <a:latin typeface="Times New Roman" panose="02020603050405020304" pitchFamily="18" charset="0"/>
                <a:cs typeface="Times New Roman" panose="02020603050405020304" pitchFamily="18" charset="0"/>
              </a:rPr>
              <a:t>каждого пункта программы группы № 1 (на 4 или 5) подобрать дидактику</a:t>
            </a:r>
            <a:r>
              <a:rPr lang="en-US" altLang="ru-RU" sz="2400" dirty="0" smtClean="0">
                <a:latin typeface="Times New Roman" panose="02020603050405020304" pitchFamily="18" charset="0"/>
                <a:cs typeface="Times New Roman" panose="02020603050405020304" pitchFamily="18" charset="0"/>
              </a:rPr>
              <a:t>.</a:t>
            </a:r>
            <a:r>
              <a:rPr lang="ru-RU" altLang="ru-RU" sz="2400" dirty="0" smtClean="0">
                <a:latin typeface="Times New Roman" panose="02020603050405020304" pitchFamily="18" charset="0"/>
                <a:cs typeface="Times New Roman" panose="02020603050405020304" pitchFamily="18" charset="0"/>
              </a:rPr>
              <a:t> Причем для 2-х – 3-х пунктов программы необходимо разработать проект урока самостоятельного решения незнакомого задания </a:t>
            </a:r>
            <a:r>
              <a:rPr lang="ru-RU" altLang="ru-RU" sz="2400" dirty="0" err="1" smtClean="0">
                <a:latin typeface="Times New Roman" panose="02020603050405020304" pitchFamily="18" charset="0"/>
                <a:cs typeface="Times New Roman" panose="02020603050405020304" pitchFamily="18" charset="0"/>
              </a:rPr>
              <a:t>КИМов</a:t>
            </a:r>
            <a:r>
              <a:rPr lang="ru-RU" altLang="ru-RU" sz="2400" dirty="0" smtClean="0">
                <a:latin typeface="Times New Roman" panose="02020603050405020304" pitchFamily="18" charset="0"/>
                <a:cs typeface="Times New Roman" panose="02020603050405020304" pitchFamily="18" charset="0"/>
              </a:rPr>
              <a:t> ОГЭ или ЕГЭ или проект урока повторения/открытия нового знания</a:t>
            </a:r>
            <a:r>
              <a:rPr lang="en-US" altLang="ru-RU" sz="2400" dirty="0" smtClean="0">
                <a:latin typeface="Times New Roman" panose="02020603050405020304" pitchFamily="18" charset="0"/>
                <a:cs typeface="Times New Roman" panose="02020603050405020304" pitchFamily="18" charset="0"/>
              </a:rPr>
              <a:t>.</a:t>
            </a:r>
            <a:endParaRPr lang="ru-RU" altLang="ru-RU" sz="2400" dirty="0" smtClean="0">
              <a:latin typeface="Times New Roman" panose="02020603050405020304" pitchFamily="18" charset="0"/>
              <a:cs typeface="Times New Roman" panose="02020603050405020304" pitchFamily="18" charset="0"/>
            </a:endParaRPr>
          </a:p>
          <a:p>
            <a:pPr marL="0" indent="0">
              <a:buNone/>
            </a:pPr>
            <a:r>
              <a:rPr lang="ru-RU" altLang="ru-RU" sz="2400" dirty="0" smtClean="0">
                <a:latin typeface="Times New Roman" panose="02020603050405020304" pitchFamily="18" charset="0"/>
                <a:cs typeface="Times New Roman" panose="02020603050405020304" pitchFamily="18" charset="0"/>
              </a:rPr>
              <a:t>Или</a:t>
            </a:r>
            <a:endParaRPr lang="en-US" altLang="ru-RU" sz="2400" dirty="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ru-RU" altLang="ru-RU" sz="2400" dirty="0" smtClean="0">
                <a:latin typeface="Times New Roman" panose="02020603050405020304" pitchFamily="18" charset="0"/>
                <a:cs typeface="Times New Roman" panose="02020603050405020304" pitchFamily="18" charset="0"/>
              </a:rPr>
              <a:t>К программе для слабой группы для некоторых пиковых по прошлому учебному году номеров </a:t>
            </a:r>
            <a:r>
              <a:rPr lang="ru-RU" altLang="ru-RU" sz="2400" dirty="0" err="1" smtClean="0">
                <a:latin typeface="Times New Roman" panose="02020603050405020304" pitchFamily="18" charset="0"/>
                <a:cs typeface="Times New Roman" panose="02020603050405020304" pitchFamily="18" charset="0"/>
              </a:rPr>
              <a:t>КИМов</a:t>
            </a:r>
            <a:r>
              <a:rPr lang="ru-RU" altLang="ru-RU" sz="2400" dirty="0" smtClean="0">
                <a:latin typeface="Times New Roman" panose="02020603050405020304" pitchFamily="18" charset="0"/>
                <a:cs typeface="Times New Roman" panose="02020603050405020304" pitchFamily="18" charset="0"/>
              </a:rPr>
              <a:t> ОГЭ </a:t>
            </a:r>
            <a:r>
              <a:rPr lang="ru-RU" altLang="ru-RU" sz="2400" dirty="0">
                <a:latin typeface="Times New Roman" panose="02020603050405020304" pitchFamily="18" charset="0"/>
                <a:cs typeface="Times New Roman" panose="02020603050405020304" pitchFamily="18" charset="0"/>
              </a:rPr>
              <a:t>или ЕГЭ </a:t>
            </a:r>
            <a:r>
              <a:rPr lang="ru-RU" altLang="ru-RU" sz="2400" dirty="0" smtClean="0">
                <a:latin typeface="Times New Roman" panose="02020603050405020304" pitchFamily="18" charset="0"/>
                <a:cs typeface="Times New Roman" panose="02020603050405020304" pitchFamily="18" charset="0"/>
              </a:rPr>
              <a:t>(количество таких номеров должно быть избыточным для получения оценки «удовлетворительно») подобрать </a:t>
            </a:r>
            <a:r>
              <a:rPr lang="ru-RU" altLang="ru-RU" sz="2400" dirty="0">
                <a:latin typeface="Times New Roman" panose="02020603050405020304" pitchFamily="18" charset="0"/>
                <a:cs typeface="Times New Roman" panose="02020603050405020304" pitchFamily="18" charset="0"/>
              </a:rPr>
              <a:t>(разработать) дидактику по технологии «Не 2 на ОГЭ»</a:t>
            </a:r>
            <a:r>
              <a:rPr lang="en-US" altLang="ru-RU" sz="2400" dirty="0">
                <a:latin typeface="Times New Roman" panose="02020603050405020304" pitchFamily="18" charset="0"/>
                <a:cs typeface="Times New Roman" panose="02020603050405020304" pitchFamily="18" charset="0"/>
              </a:rPr>
              <a:t>.</a:t>
            </a:r>
            <a:endParaRPr lang="ru-RU" altLang="ru-RU" sz="2400" dirty="0">
              <a:latin typeface="Times New Roman" panose="02020603050405020304" pitchFamily="18" charset="0"/>
              <a:cs typeface="Times New Roman" panose="02020603050405020304" pitchFamily="18" charset="0"/>
            </a:endParaRPr>
          </a:p>
          <a:p>
            <a:pPr marL="0" indent="0">
              <a:buNone/>
            </a:pPr>
            <a:r>
              <a:rPr lang="ru-RU" altLang="ru-RU" sz="2400" dirty="0" smtClean="0">
                <a:latin typeface="Times New Roman" panose="02020603050405020304" pitchFamily="18" charset="0"/>
                <a:cs typeface="Times New Roman" panose="02020603050405020304" pitchFamily="18" charset="0"/>
              </a:rPr>
              <a:t>Консультации при необходимости по почте, по сети </a:t>
            </a:r>
            <a:r>
              <a:rPr lang="ru-RU" altLang="ru-RU" sz="2400" dirty="0" err="1" smtClean="0">
                <a:latin typeface="Times New Roman" panose="02020603050405020304" pitchFamily="18" charset="0"/>
                <a:cs typeface="Times New Roman" panose="02020603050405020304" pitchFamily="18" charset="0"/>
              </a:rPr>
              <a:t>вконтакте</a:t>
            </a:r>
            <a:r>
              <a:rPr lang="en-US" altLang="ru-RU" sz="2400" dirty="0" smtClean="0">
                <a:latin typeface="Times New Roman" panose="02020603050405020304" pitchFamily="18" charset="0"/>
                <a:cs typeface="Times New Roman" panose="02020603050405020304" pitchFamily="18" charset="0"/>
              </a:rPr>
              <a:t>.</a:t>
            </a:r>
            <a:endParaRPr lang="ru-RU" altLang="ru-RU" sz="2400" dirty="0">
              <a:latin typeface="Times New Roman" panose="02020603050405020304" pitchFamily="18" charset="0"/>
              <a:cs typeface="Times New Roman" panose="02020603050405020304" pitchFamily="18" charset="0"/>
            </a:endParaRPr>
          </a:p>
          <a:p>
            <a:pPr marL="457200" indent="-457200">
              <a:buFontTx/>
              <a:buAutoNum type="arabicPeriod" startAt="2"/>
            </a:pP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423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2344738" y="339726"/>
            <a:ext cx="7886700" cy="352425"/>
          </a:xfrm>
        </p:spPr>
        <p:txBody>
          <a:bodyPr>
            <a:noAutofit/>
          </a:bodyPr>
          <a:lstStyle/>
          <a:p>
            <a:pPr algn="ctr" eaLnBrk="1" hangingPunct="1"/>
            <a:r>
              <a:rPr lang="ru-RU" altLang="ru-RU" sz="3200" b="1" dirty="0">
                <a:latin typeface="Times New Roman" panose="02020603050405020304" pitchFamily="18" charset="0"/>
              </a:rPr>
              <a:t>Литература</a:t>
            </a:r>
          </a:p>
        </p:txBody>
      </p:sp>
      <p:sp>
        <p:nvSpPr>
          <p:cNvPr id="58371" name="Rectangle 3"/>
          <p:cNvSpPr>
            <a:spLocks noGrp="1"/>
          </p:cNvSpPr>
          <p:nvPr>
            <p:ph type="body" idx="1"/>
          </p:nvPr>
        </p:nvSpPr>
        <p:spPr>
          <a:xfrm>
            <a:off x="436098" y="995365"/>
            <a:ext cx="11338560" cy="4603578"/>
          </a:xfrm>
        </p:spPr>
        <p:txBody>
          <a:bodyPr>
            <a:normAutofit/>
          </a:bodyPr>
          <a:lstStyle/>
          <a:p>
            <a:pPr marL="400050" indent="-400050">
              <a:lnSpc>
                <a:spcPct val="80000"/>
              </a:lnSpc>
              <a:buNone/>
            </a:pPr>
            <a:r>
              <a:rPr lang="ru-RU" altLang="ru-RU" sz="2400" dirty="0">
                <a:latin typeface="Times New Roman" panose="02020603050405020304" pitchFamily="18" charset="0"/>
              </a:rPr>
              <a:t>При разработке презентации автор использовал цитаты из следующих монографий и учебников:</a:t>
            </a:r>
          </a:p>
          <a:p>
            <a:pPr marL="400050" indent="-400050">
              <a:lnSpc>
                <a:spcPct val="80000"/>
              </a:lnSpc>
              <a:buFontTx/>
              <a:buAutoNum type="arabicPeriod"/>
            </a:pPr>
            <a:r>
              <a:rPr lang="ru-RU" altLang="ru-RU" sz="2400" dirty="0" err="1">
                <a:latin typeface="Times New Roman" panose="02020603050405020304" pitchFamily="18" charset="0"/>
              </a:rPr>
              <a:t>Бершадский</a:t>
            </a:r>
            <a:r>
              <a:rPr lang="ru-RU" altLang="ru-RU" sz="2400" dirty="0">
                <a:latin typeface="Times New Roman" panose="02020603050405020304" pitchFamily="18" charset="0"/>
              </a:rPr>
              <a:t> М.Е. Понимание как педагогическая категория (Мониторинг когнитивной сферы: понимает ли ученик, что изучает?) – М.: Центр «Педагогический поиск», 2004. – 176 с. – (Серия «Библиотека образовательных технологий»).</a:t>
            </a:r>
          </a:p>
          <a:p>
            <a:pPr marL="400050" indent="-400050">
              <a:lnSpc>
                <a:spcPct val="80000"/>
              </a:lnSpc>
              <a:buFontTx/>
              <a:buAutoNum type="arabicPeriod"/>
            </a:pPr>
            <a:r>
              <a:rPr lang="ru-RU" altLang="ru-RU" sz="2400" dirty="0">
                <a:latin typeface="Times New Roman" panose="02020603050405020304" pitchFamily="18" charset="0"/>
              </a:rPr>
              <a:t>Зинченко В.П. (при участии </a:t>
            </a:r>
            <a:r>
              <a:rPr lang="ru-RU" altLang="ru-RU" sz="2400" dirty="0" err="1">
                <a:latin typeface="Times New Roman" panose="02020603050405020304" pitchFamily="18" charset="0"/>
              </a:rPr>
              <a:t>Горбова</a:t>
            </a:r>
            <a:r>
              <a:rPr lang="ru-RU" altLang="ru-RU" sz="2400" dirty="0">
                <a:latin typeface="Times New Roman" panose="02020603050405020304" pitchFamily="18" charset="0"/>
              </a:rPr>
              <a:t> С.Ф., Гордеевой Н.Д.) Психологические основы педагогики (Психолого-педагогические основы системы развивающего обучения </a:t>
            </a:r>
            <a:r>
              <a:rPr lang="ru-RU" altLang="ru-RU" sz="2400" dirty="0" err="1">
                <a:latin typeface="Times New Roman" panose="02020603050405020304" pitchFamily="18" charset="0"/>
              </a:rPr>
              <a:t>Д.Б.Эльконина-В.В.Давыдова</a:t>
            </a:r>
            <a:r>
              <a:rPr lang="ru-RU" altLang="ru-RU" sz="2400" dirty="0">
                <a:latin typeface="Times New Roman" panose="02020603050405020304" pitchFamily="18" charset="0"/>
              </a:rPr>
              <a:t>): Учеб. пособие. – М.: </a:t>
            </a:r>
            <a:r>
              <a:rPr lang="ru-RU" altLang="ru-RU" sz="2400" dirty="0" err="1">
                <a:latin typeface="Times New Roman" panose="02020603050405020304" pitchFamily="18" charset="0"/>
              </a:rPr>
              <a:t>Гардарики</a:t>
            </a:r>
            <a:r>
              <a:rPr lang="ru-RU" altLang="ru-RU" sz="2400" dirty="0">
                <a:latin typeface="Times New Roman" panose="02020603050405020304" pitchFamily="18" charset="0"/>
              </a:rPr>
              <a:t>, 2002. – 431 с.</a:t>
            </a:r>
          </a:p>
          <a:p>
            <a:pPr marL="400050" indent="-400050">
              <a:lnSpc>
                <a:spcPct val="80000"/>
              </a:lnSpc>
              <a:buFontTx/>
              <a:buAutoNum type="arabicPeriod"/>
            </a:pPr>
            <a:r>
              <a:rPr lang="ru-RU" altLang="ru-RU" sz="2400" dirty="0">
                <a:latin typeface="Times New Roman" panose="02020603050405020304" pitchFamily="18" charset="0"/>
              </a:rPr>
              <a:t>Костюк Г.С. Избранные психологические труды. – М.: Педагогика, 1988. – 304 с.</a:t>
            </a:r>
          </a:p>
          <a:p>
            <a:pPr marL="400050" indent="-400050">
              <a:lnSpc>
                <a:spcPct val="80000"/>
              </a:lnSpc>
              <a:buFontTx/>
              <a:buAutoNum type="arabicPeriod"/>
            </a:pPr>
            <a:r>
              <a:rPr lang="ru-RU" altLang="ru-RU" sz="2400" dirty="0">
                <a:latin typeface="Times New Roman" panose="02020603050405020304" pitchFamily="18" charset="0"/>
              </a:rPr>
              <a:t>Г. Лебег Об измерении величин. Под ред. А.Н. Колмогорова. – М.: Государственное учебно-педагогическое издание. – 1938. – 208 с.</a:t>
            </a:r>
          </a:p>
          <a:p>
            <a:pPr marL="400050" indent="-400050">
              <a:lnSpc>
                <a:spcPct val="80000"/>
              </a:lnSpc>
              <a:buFontTx/>
              <a:buAutoNum type="arabicPeriod"/>
            </a:pPr>
            <a:endParaRPr lang="ru-RU" altLang="ru-RU" sz="2400" dirty="0">
              <a:latin typeface="Times New Roman" panose="02020603050405020304" pitchFamily="18" charset="0"/>
            </a:endParaRPr>
          </a:p>
        </p:txBody>
      </p:sp>
    </p:spTree>
    <p:extLst>
      <p:ext uri="{BB962C8B-B14F-4D97-AF65-F5344CB8AC3E}">
        <p14:creationId xmlns:p14="http://schemas.microsoft.com/office/powerpoint/2010/main" val="229076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6185"/>
            <a:ext cx="10515600" cy="510638"/>
          </a:xfrm>
        </p:spPr>
        <p:txBody>
          <a:bodyPr>
            <a:noAutofit/>
          </a:bodyPr>
          <a:lstStyle/>
          <a:p>
            <a:r>
              <a:rPr lang="ru-RU" sz="2800" dirty="0" smtClean="0">
                <a:latin typeface="Times New Roman" panose="02020603050405020304" pitchFamily="18" charset="0"/>
                <a:cs typeface="Times New Roman" panose="02020603050405020304" pitchFamily="18" charset="0"/>
              </a:rPr>
              <a:t>Выполнение задания 2</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 Группа 1, руководитель В</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Н</a:t>
            </a:r>
            <a:r>
              <a:rPr lang="en-US" sz="2800" dirty="0" smtClean="0">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Павелкин</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11510009"/>
              </p:ext>
            </p:extLst>
          </p:nvPr>
        </p:nvGraphicFramePr>
        <p:xfrm>
          <a:off x="296214" y="798488"/>
          <a:ext cx="11655380" cy="6059511"/>
        </p:xfrm>
        <a:graphic>
          <a:graphicData uri="http://schemas.openxmlformats.org/drawingml/2006/table">
            <a:tbl>
              <a:tblPr firstRow="1" firstCol="1" bandRow="1">
                <a:tableStyleId>{5C22544A-7EE6-4342-B048-85BDC9FD1C3A}</a:tableStyleId>
              </a:tblPr>
              <a:tblGrid>
                <a:gridCol w="594535"/>
                <a:gridCol w="3022224"/>
                <a:gridCol w="879418"/>
                <a:gridCol w="1065210"/>
                <a:gridCol w="1028052"/>
                <a:gridCol w="805101"/>
                <a:gridCol w="1114755"/>
                <a:gridCol w="743170"/>
                <a:gridCol w="1189071"/>
                <a:gridCol w="1213844"/>
              </a:tblGrid>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Фамилия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группы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Кол–во </a:t>
                      </a:r>
                      <a:br>
                        <a:rPr lang="ru-RU" sz="1600">
                          <a:effectLst/>
                          <a:latin typeface="Times New Roman" panose="02020603050405020304" pitchFamily="18" charset="0"/>
                          <a:cs typeface="Times New Roman" panose="02020603050405020304" pitchFamily="18" charset="0"/>
                        </a:rPr>
                      </a:br>
                      <a:r>
                        <a:rPr lang="ru-RU" sz="1600">
                          <a:effectLst/>
                          <a:latin typeface="Times New Roman" panose="02020603050405020304" pitchFamily="18" charset="0"/>
                          <a:cs typeface="Times New Roman" panose="02020603050405020304" pitchFamily="18" charset="0"/>
                        </a:rPr>
                        <a:t>уч–ся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программы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часы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соответствие</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урок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не 2 на ОГЭ</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Задание 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Гафиятуллина</a:t>
                      </a:r>
                      <a:r>
                        <a:rPr lang="ru-RU" sz="1600" dirty="0">
                          <a:effectLst/>
                          <a:latin typeface="Times New Roman" panose="02020603050405020304" pitchFamily="18" charset="0"/>
                          <a:cs typeface="Times New Roman" panose="02020603050405020304" pitchFamily="18" charset="0"/>
                        </a:rPr>
                        <a:t> Римма </a:t>
                      </a:r>
                      <a:r>
                        <a:rPr lang="ru-RU" sz="1600" dirty="0" err="1">
                          <a:effectLst/>
                          <a:latin typeface="Times New Roman" panose="02020603050405020304" pitchFamily="18" charset="0"/>
                          <a:cs typeface="Times New Roman" panose="02020603050405020304" pitchFamily="18" charset="0"/>
                        </a:rPr>
                        <a:t>Гафурзяновна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6/5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19/16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Давлятбаева Илиза Аскаровна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7/4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35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Макарова Надежда Николаевна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11/10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8/8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Малыгина Светлана Геннадьевна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6/5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16/16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Мальцева Наталья Николаевна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9/18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Пермякова Елена Михайловна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9/18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Свитлик Людмила Анатольевна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6/3/2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21/18/21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73279">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ru-RU" sz="1600">
                          <a:effectLst/>
                          <a:latin typeface="Times New Roman" panose="02020603050405020304" pitchFamily="18" charset="0"/>
                          <a:cs typeface="Times New Roman" panose="02020603050405020304" pitchFamily="18" charset="0"/>
                        </a:rPr>
                        <a:t>Шистерова Екатерина Сергеевна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10/18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16/16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6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13904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6185"/>
            <a:ext cx="10515600" cy="510638"/>
          </a:xfrm>
        </p:spPr>
        <p:txBody>
          <a:bodyPr>
            <a:noAutofit/>
          </a:bodyPr>
          <a:lstStyle/>
          <a:p>
            <a:r>
              <a:rPr lang="ru-RU" sz="2800" dirty="0" smtClean="0">
                <a:latin typeface="Times New Roman" panose="02020603050405020304" pitchFamily="18" charset="0"/>
                <a:cs typeface="Times New Roman" panose="02020603050405020304" pitchFamily="18" charset="0"/>
              </a:rPr>
              <a:t>Выполнение задания 2</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 Группа 2, руководитель Г</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Г</a:t>
            </a:r>
            <a:r>
              <a:rPr lang="en-US" sz="2800" dirty="0" smtClean="0">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Шеремет</a:t>
            </a:r>
            <a:endParaRPr lang="ru-RU" sz="28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830646912"/>
              </p:ext>
            </p:extLst>
          </p:nvPr>
        </p:nvGraphicFramePr>
        <p:xfrm>
          <a:off x="38637" y="682581"/>
          <a:ext cx="12106720" cy="5847002"/>
        </p:xfrm>
        <a:graphic>
          <a:graphicData uri="http://schemas.openxmlformats.org/drawingml/2006/table">
            <a:tbl>
              <a:tblPr/>
              <a:tblGrid>
                <a:gridCol w="704014"/>
                <a:gridCol w="1685016"/>
                <a:gridCol w="1396485"/>
                <a:gridCol w="1396485"/>
                <a:gridCol w="1384944"/>
                <a:gridCol w="1384944"/>
                <a:gridCol w="1384944"/>
                <a:gridCol w="1384944"/>
                <a:gridCol w="1384944"/>
              </a:tblGrid>
              <a:tr h="389800">
                <a:tc>
                  <a:txBody>
                    <a:bodyPr/>
                    <a:lstStyle/>
                    <a:p>
                      <a:pPr algn="l"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1" i="0" u="none" strike="noStrike" dirty="0">
                          <a:effectLst/>
                          <a:latin typeface="Times New Roman" panose="02020603050405020304" pitchFamily="18" charset="0"/>
                        </a:rPr>
                        <a:t>ФИО</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Группы</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Кол-во уч-ся</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Программа</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Часы</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Соответствие</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Урок</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dirty="0">
                          <a:effectLst/>
                          <a:latin typeface="Times New Roman" panose="02020603050405020304" pitchFamily="18" charset="0"/>
                        </a:rPr>
                        <a:t>Не 2 на ОГЭ</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r>
              <a:tr h="389800">
                <a:tc>
                  <a:txBody>
                    <a:bodyPr/>
                    <a:lstStyle/>
                    <a:p>
                      <a:pPr algn="ctr" fontAlgn="ctr"/>
                      <a:r>
                        <a:rPr lang="ru-RU" sz="1600" b="0" i="0" u="none" strike="noStrike">
                          <a:effectLst/>
                          <a:latin typeface="Times New Roman" panose="02020603050405020304" pitchFamily="18" charset="0"/>
                        </a:rPr>
                        <a:t>1</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Злыгостева С.В.</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1</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6</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нет</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нет</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a:effectLst/>
                          <a:latin typeface="Times New Roman" panose="02020603050405020304" pitchFamily="18" charset="0"/>
                        </a:rPr>
                        <a:t>2</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Васильева Т.П.</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2</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8/6 (7/7)</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34</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a:effectLst/>
                          <a:latin typeface="Times New Roman" panose="02020603050405020304" pitchFamily="18" charset="0"/>
                        </a:rPr>
                        <a:t>3</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Подоплелова Е.В.</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2</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4/4</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16</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dirty="0">
                          <a:effectLst/>
                          <a:latin typeface="Times New Roman" panose="02020603050405020304" pitchFamily="18" charset="0"/>
                        </a:rPr>
                        <a:t>4</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Андреева З.В.</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2</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2/1</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16</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dirty="0">
                          <a:effectLst/>
                          <a:latin typeface="Times New Roman" panose="02020603050405020304" pitchFamily="18" charset="0"/>
                        </a:rPr>
                        <a:t>5</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Уртабаева</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dirty="0">
                          <a:effectLst/>
                          <a:latin typeface="Times New Roman" panose="02020603050405020304" pitchFamily="18" charset="0"/>
                        </a:rPr>
                        <a:t>6</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Рябова О.С.</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3</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6/6/2</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b"/>
                      <a:r>
                        <a:rPr lang="ru-RU" sz="1600" b="0" i="0" u="none" strike="noStrike" dirty="0">
                          <a:effectLst/>
                          <a:latin typeface="Times New Roman" panose="02020603050405020304" pitchFamily="18" charset="0"/>
                        </a:rPr>
                        <a:t>7</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b"/>
                      <a:r>
                        <a:rPr lang="ru-RU" sz="1600" b="0" i="0" u="none" strike="noStrike">
                          <a:effectLst/>
                          <a:latin typeface="Times New Roman" panose="02020603050405020304" pitchFamily="18" charset="0"/>
                        </a:rPr>
                        <a:t>Зотова</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dirty="0">
                          <a:effectLst/>
                          <a:latin typeface="Times New Roman" panose="02020603050405020304" pitchFamily="18" charset="0"/>
                        </a:rPr>
                        <a:t>8</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Никифорова Л.М.</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79601">
                <a:tc>
                  <a:txBody>
                    <a:bodyPr/>
                    <a:lstStyle/>
                    <a:p>
                      <a:pPr algn="ctr" fontAlgn="ctr"/>
                      <a:r>
                        <a:rPr lang="ru-RU" sz="1600" b="0" i="0" u="none" strike="noStrike" dirty="0">
                          <a:effectLst/>
                          <a:latin typeface="Times New Roman" panose="02020603050405020304" pitchFamily="18" charset="0"/>
                        </a:rPr>
                        <a:t>9</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Дубовикова Г.В., Ивашова И.Н.</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2</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1/1</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есть</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16</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 </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есть</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0" i="0" u="none" strike="noStrike">
                          <a:effectLst/>
                          <a:latin typeface="Times New Roman" panose="02020603050405020304" pitchFamily="18" charset="0"/>
                        </a:rPr>
                        <a:t>есть</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dirty="0">
                          <a:effectLst/>
                          <a:latin typeface="Times New Roman" panose="02020603050405020304" pitchFamily="18" charset="0"/>
                        </a:rPr>
                        <a:t>10</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Ахметгалиева М.</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1</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2</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17</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Задачи</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89800">
                <a:tc>
                  <a:txBody>
                    <a:bodyPr/>
                    <a:lstStyle/>
                    <a:p>
                      <a:pPr algn="ctr" fontAlgn="ctr"/>
                      <a:r>
                        <a:rPr lang="ru-RU" sz="1600" b="0" i="0" u="none" strike="noStrike" dirty="0">
                          <a:effectLst/>
                          <a:latin typeface="Times New Roman" panose="02020603050405020304" pitchFamily="18" charset="0"/>
                        </a:rPr>
                        <a:t>11</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Змеева Г.И.</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2</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11/6</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33</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Есть</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79601">
                <a:tc>
                  <a:txBody>
                    <a:bodyPr/>
                    <a:lstStyle/>
                    <a:p>
                      <a:pPr algn="ctr" fontAlgn="ctr"/>
                      <a:r>
                        <a:rPr lang="ru-RU" sz="1600" b="0" i="0" u="none" strike="noStrike" dirty="0">
                          <a:effectLst/>
                          <a:latin typeface="Times New Roman" panose="02020603050405020304" pitchFamily="18" charset="0"/>
                        </a:rPr>
                        <a:t>12</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ctr" fontAlgn="ctr"/>
                      <a:r>
                        <a:rPr lang="ru-RU" sz="1600" b="0" i="0" u="none" strike="noStrike">
                          <a:effectLst/>
                          <a:latin typeface="Times New Roman" panose="02020603050405020304" pitchFamily="18" charset="0"/>
                        </a:rPr>
                        <a:t>Балашова Г.М., Новоселова Н. В.</a:t>
                      </a:r>
                    </a:p>
                  </a:txBody>
                  <a:tcPr marL="8342" marR="8342" marT="8342"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600" b="0" i="0" u="none" strike="noStrike" dirty="0">
                          <a:effectLst/>
                          <a:latin typeface="Times New Roman" panose="02020603050405020304" pitchFamily="18" charset="0"/>
                        </a:rPr>
                        <a:t> </a:t>
                      </a:r>
                    </a:p>
                  </a:txBody>
                  <a:tcPr marL="8342" marR="8342" marT="8342"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093388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8213" y="1484313"/>
            <a:ext cx="7772400" cy="3313112"/>
          </a:xfrm>
        </p:spPr>
        <p:txBody>
          <a:bodyPr anchor="ctr"/>
          <a:lstStyle/>
          <a:p>
            <a:pPr eaLnBrk="1" hangingPunct="1"/>
            <a:r>
              <a:rPr lang="ru-RU" altLang="ru-RU" sz="3600" b="1" dirty="0">
                <a:latin typeface="Times New Roman" panose="02020603050405020304" pitchFamily="18" charset="0"/>
              </a:rPr>
              <a:t>«Понимание математического материала – ключевой образовательный результат, соответствующий ФГОС. </a:t>
            </a:r>
            <a:r>
              <a:rPr lang="ru-RU" altLang="ru-RU" sz="3600" b="1" dirty="0" err="1">
                <a:latin typeface="Times New Roman" panose="02020603050405020304" pitchFamily="18" charset="0"/>
              </a:rPr>
              <a:t>Деятельностные</a:t>
            </a:r>
            <a:r>
              <a:rPr lang="ru-RU" altLang="ru-RU" sz="3600" b="1" dirty="0">
                <a:latin typeface="Times New Roman" panose="02020603050405020304" pitchFamily="18" charset="0"/>
              </a:rPr>
              <a:t> технологии его достижения» </a:t>
            </a:r>
          </a:p>
        </p:txBody>
      </p:sp>
      <p:sp>
        <p:nvSpPr>
          <p:cNvPr id="3075" name="Подзаголовок 2"/>
          <p:cNvSpPr>
            <a:spLocks/>
          </p:cNvSpPr>
          <p:nvPr/>
        </p:nvSpPr>
        <p:spPr bwMode="auto">
          <a:xfrm>
            <a:off x="3314700" y="5229226"/>
            <a:ext cx="72453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ru-RU" altLang="ru-RU" sz="24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34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4146</Words>
  <Application>Microsoft Office PowerPoint</Application>
  <PresentationFormat>Широкоэкранный</PresentationFormat>
  <Paragraphs>802</Paragraphs>
  <Slides>65</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65</vt:i4>
      </vt:variant>
    </vt:vector>
  </HeadingPairs>
  <TitlesOfParts>
    <vt:vector size="70" baseType="lpstr">
      <vt:lpstr>Arial</vt:lpstr>
      <vt:lpstr>Calibri</vt:lpstr>
      <vt:lpstr>Calibri Light</vt:lpstr>
      <vt:lpstr>Times New Roman</vt:lpstr>
      <vt:lpstr>Тема Office</vt:lpstr>
      <vt:lpstr>«Управление пониманием учебного материала на уроках математики - необходимое условие повышения качества образовательных результатов учащихся»</vt:lpstr>
      <vt:lpstr>Проект «Образовательный лифт» Группы учителей математики</vt:lpstr>
      <vt:lpstr>Задание № 1</vt:lpstr>
      <vt:lpstr>Презентация PowerPoint</vt:lpstr>
      <vt:lpstr>Презентация PowerPoint</vt:lpstr>
      <vt:lpstr>Задание № 2</vt:lpstr>
      <vt:lpstr>Выполнение задания 2. Группа 1, руководитель В.Н.Павелкин</vt:lpstr>
      <vt:lpstr>Выполнение задания 2. Группа 2, руководитель Г.Г.Шеремет</vt:lpstr>
      <vt:lpstr>«Понимание математического материала – ключевой образовательный результат, соответствующий ФГОС. Деятельностные технологии его достижения» </vt:lpstr>
      <vt:lpstr>Презентация PowerPoint</vt:lpstr>
      <vt:lpstr>Сущность понятия «понимание»</vt:lpstr>
      <vt:lpstr>Сущность понятия «понимание»</vt:lpstr>
      <vt:lpstr>Сущность понятия «понимание»</vt:lpstr>
      <vt:lpstr>Сущность понятия «понимание»</vt:lpstr>
      <vt:lpstr>Сущность понятия «понимание»</vt:lpstr>
      <vt:lpstr>Сущность понятия «понимание»</vt:lpstr>
      <vt:lpstr>Понимание = Развитие мышления</vt:lpstr>
      <vt:lpstr>Основная проблема преподавания математики в школе</vt:lpstr>
      <vt:lpstr>Ключевая цель образования</vt:lpstr>
      <vt:lpstr>О понимании в учебниках педагогики</vt:lpstr>
      <vt:lpstr>О понимании в учебниках педагогики</vt:lpstr>
      <vt:lpstr>ФГОС направлен на обеспечение</vt:lpstr>
      <vt:lpstr>ФГОС направлен на обеспечение</vt:lpstr>
      <vt:lpstr>ФГОС</vt:lpstr>
      <vt:lpstr>Понимание – цель обучения</vt:lpstr>
      <vt:lpstr>Образовательные приоритеты в сегодняшней  массовой школе</vt:lpstr>
      <vt:lpstr>Слабо успевающий ученик</vt:lpstr>
      <vt:lpstr>Слабо успевающий ученик</vt:lpstr>
      <vt:lpstr>Ученику с низкой скоростью восприятия материала</vt:lpstr>
      <vt:lpstr>Татьяна Владимировна Черниговская -- заслуженный деятель высшего образования и заслуженный деятель науки РФ, член-корреспондент Российской академии образования, доктор биологических наук, доктор филологических наук, профессор кафедры общего языкознания, заведующая кафедрой проблем конвергенции естественных и гуманитарных наук, заведующая лабораторией когнитивных исследований СПбГУ</vt:lpstr>
      <vt:lpstr>Татьяна Черниговская</vt:lpstr>
      <vt:lpstr>Характеристики понимания</vt:lpstr>
      <vt:lpstr>Целенаправленность</vt:lpstr>
      <vt:lpstr>Характеристики понимания</vt:lpstr>
      <vt:lpstr>Осознание ограниченности своего понимания, наличие непонимания</vt:lpstr>
      <vt:lpstr>Характеристики понимания</vt:lpstr>
      <vt:lpstr>Мотивация</vt:lpstr>
      <vt:lpstr>Мотивация</vt:lpstr>
      <vt:lpstr>Мотивация</vt:lpstr>
      <vt:lpstr>Презентация PowerPoint</vt:lpstr>
      <vt:lpstr>академики А.Н.Колмогоров и Л.С.Понтрягин о происхождении математических понятий</vt:lpstr>
      <vt:lpstr>Презентация PowerPoint</vt:lpstr>
      <vt:lpstr>Примеры происхождения понятий.</vt:lpstr>
      <vt:lpstr>В режиме самостоятельного решения проблемы происхождения понятия</vt:lpstr>
      <vt:lpstr>Характеристики понимания</vt:lpstr>
      <vt:lpstr>Активный характер процесса построения понимания</vt:lpstr>
      <vt:lpstr>Активный характер процесса построения понимания</vt:lpstr>
      <vt:lpstr>Характеристики понимания</vt:lpstr>
      <vt:lpstr>Эмоциональная насыщенность.</vt:lpstr>
      <vt:lpstr>Характеристики понимания</vt:lpstr>
      <vt:lpstr>Использование предыдущего опыта</vt:lpstr>
      <vt:lpstr>Характеристики понимания</vt:lpstr>
      <vt:lpstr>Специальные умственные действия</vt:lpstr>
      <vt:lpstr>Универсальные учебные действия</vt:lpstr>
      <vt:lpstr>Универсальные учебные действия</vt:lpstr>
      <vt:lpstr>Презентация PowerPoint</vt:lpstr>
      <vt:lpstr>Системно деятельностный подход к обучению</vt:lpstr>
      <vt:lpstr>Урок постановки учебной задачи</vt:lpstr>
      <vt:lpstr>Характеристики понимания</vt:lpstr>
      <vt:lpstr>Технология проведения урока  постановки учебной задачи</vt:lpstr>
      <vt:lpstr>Технология проведения урока  постановки учебной задачи</vt:lpstr>
      <vt:lpstr>Понимание и зоны актуального и ближайшего развития</vt:lpstr>
      <vt:lpstr>Использование технологии СДПО при подготовке к ГИА</vt:lpstr>
      <vt:lpstr>Задание № 3</vt:lpstr>
      <vt:lpstr>Литература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dc:creator>
  <cp:lastModifiedBy>Владимир</cp:lastModifiedBy>
  <cp:revision>28</cp:revision>
  <dcterms:created xsi:type="dcterms:W3CDTF">2021-08-29T08:13:54Z</dcterms:created>
  <dcterms:modified xsi:type="dcterms:W3CDTF">2021-08-30T07:41:10Z</dcterms:modified>
</cp:coreProperties>
</file>