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84" r:id="rId3"/>
  </p:sldMasterIdLst>
  <p:notesMasterIdLst>
    <p:notesMasterId r:id="rId34"/>
  </p:notesMasterIdLst>
  <p:sldIdLst>
    <p:sldId id="256" r:id="rId4"/>
    <p:sldId id="259" r:id="rId5"/>
    <p:sldId id="278" r:id="rId6"/>
    <p:sldId id="266" r:id="rId7"/>
    <p:sldId id="268" r:id="rId8"/>
    <p:sldId id="269" r:id="rId9"/>
    <p:sldId id="272" r:id="rId10"/>
    <p:sldId id="275" r:id="rId11"/>
    <p:sldId id="283" r:id="rId12"/>
    <p:sldId id="277" r:id="rId13"/>
    <p:sldId id="284" r:id="rId14"/>
    <p:sldId id="285" r:id="rId15"/>
    <p:sldId id="295" r:id="rId16"/>
    <p:sldId id="296" r:id="rId17"/>
    <p:sldId id="303" r:id="rId18"/>
    <p:sldId id="286" r:id="rId19"/>
    <p:sldId id="304" r:id="rId20"/>
    <p:sldId id="302" r:id="rId21"/>
    <p:sldId id="299" r:id="rId22"/>
    <p:sldId id="300" r:id="rId23"/>
    <p:sldId id="301" r:id="rId24"/>
    <p:sldId id="260" r:id="rId25"/>
    <p:sldId id="307" r:id="rId26"/>
    <p:sldId id="263" r:id="rId27"/>
    <p:sldId id="308" r:id="rId28"/>
    <p:sldId id="294" r:id="rId29"/>
    <p:sldId id="298" r:id="rId30"/>
    <p:sldId id="309" r:id="rId31"/>
    <p:sldId id="310" r:id="rId32"/>
    <p:sldId id="31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9EA4DD-BD44-4E4F-998C-16F235685B8F}" type="doc">
      <dgm:prSet loTypeId="urn:microsoft.com/office/officeart/2008/layout/HorizontalMultiLevelHierarchy#1" loCatId="hierarchy" qsTypeId="urn:microsoft.com/office/officeart/2005/8/quickstyle/simple5#1" qsCatId="simple" csTypeId="urn:microsoft.com/office/officeart/2005/8/colors/colorful5#1" csCatId="colorful" phldr="1"/>
      <dgm:spPr/>
      <dgm:t>
        <a:bodyPr/>
        <a:lstStyle/>
        <a:p>
          <a:endParaRPr lang="ru-RU"/>
        </a:p>
      </dgm:t>
    </dgm:pt>
    <dgm:pt modelId="{34C9ADF0-E304-446E-B118-39874A880616}">
      <dgm:prSet phldrT="[Текст]" custT="1"/>
      <dgm:spPr/>
      <dgm:t>
        <a:bodyPr/>
        <a:lstStyle/>
        <a:p>
          <a:r>
            <a:rPr lang="ru-RU" sz="4400" dirty="0"/>
            <a:t>Компетенции</a:t>
          </a:r>
        </a:p>
      </dgm:t>
    </dgm:pt>
    <dgm:pt modelId="{2DE77F4C-C1D3-44B8-9773-B038A977F1E8}" type="parTrans" cxnId="{07A23D1D-67E5-4902-99E8-D55221A7E407}">
      <dgm:prSet/>
      <dgm:spPr/>
      <dgm:t>
        <a:bodyPr/>
        <a:lstStyle/>
        <a:p>
          <a:endParaRPr lang="ru-RU"/>
        </a:p>
      </dgm:t>
    </dgm:pt>
    <dgm:pt modelId="{D16180B2-F22A-4A66-B581-8BE3C6BAF8B4}" type="sibTrans" cxnId="{07A23D1D-67E5-4902-99E8-D55221A7E407}">
      <dgm:prSet/>
      <dgm:spPr/>
      <dgm:t>
        <a:bodyPr/>
        <a:lstStyle/>
        <a:p>
          <a:endParaRPr lang="ru-RU"/>
        </a:p>
      </dgm:t>
    </dgm:pt>
    <dgm:pt modelId="{F90D0AD9-BA3C-4F00-98CC-F7121F6B8389}">
      <dgm:prSet phldrT="[Текст]" custT="1"/>
      <dgm:spPr/>
      <dgm:t>
        <a:bodyPr/>
        <a:lstStyle/>
        <a:p>
          <a:r>
            <a:rPr lang="ru-RU" sz="2400" dirty="0"/>
            <a:t>Научно объяснять явления</a:t>
          </a:r>
        </a:p>
      </dgm:t>
    </dgm:pt>
    <dgm:pt modelId="{AE0AD16E-4242-434B-9EA4-3E8F72FCC15B}" type="parTrans" cxnId="{1EF3E4B3-36F3-47A2-807F-47FF06DBF5AC}">
      <dgm:prSet/>
      <dgm:spPr/>
      <dgm:t>
        <a:bodyPr/>
        <a:lstStyle/>
        <a:p>
          <a:endParaRPr lang="ru-RU"/>
        </a:p>
      </dgm:t>
    </dgm:pt>
    <dgm:pt modelId="{B566E72D-E41D-40EE-8500-A007D1702DCC}" type="sibTrans" cxnId="{1EF3E4B3-36F3-47A2-807F-47FF06DBF5AC}">
      <dgm:prSet/>
      <dgm:spPr/>
      <dgm:t>
        <a:bodyPr/>
        <a:lstStyle/>
        <a:p>
          <a:endParaRPr lang="ru-RU"/>
        </a:p>
      </dgm:t>
    </dgm:pt>
    <dgm:pt modelId="{47AB19A9-AB8D-454C-A150-ACBCE6417052}">
      <dgm:prSet phldrT="[Текст]" custT="1"/>
      <dgm:spPr/>
      <dgm:t>
        <a:bodyPr/>
        <a:lstStyle/>
        <a:p>
          <a:r>
            <a:rPr lang="ru-RU" sz="2400" dirty="0"/>
            <a:t>Интерпретировать данные и использовать научные доказательства для получения выводов</a:t>
          </a:r>
        </a:p>
      </dgm:t>
    </dgm:pt>
    <dgm:pt modelId="{7083E865-8246-4E51-AEF1-C8DFC4FD38B2}" type="parTrans" cxnId="{D25095D3-1C61-4572-AB02-79AE5BB9B815}">
      <dgm:prSet/>
      <dgm:spPr/>
      <dgm:t>
        <a:bodyPr/>
        <a:lstStyle/>
        <a:p>
          <a:endParaRPr lang="ru-RU"/>
        </a:p>
      </dgm:t>
    </dgm:pt>
    <dgm:pt modelId="{F2A7193B-F72F-4B6E-906C-27A64D522E41}" type="sibTrans" cxnId="{D25095D3-1C61-4572-AB02-79AE5BB9B815}">
      <dgm:prSet/>
      <dgm:spPr/>
      <dgm:t>
        <a:bodyPr/>
        <a:lstStyle/>
        <a:p>
          <a:endParaRPr lang="ru-RU"/>
        </a:p>
      </dgm:t>
    </dgm:pt>
    <dgm:pt modelId="{37DA5C4C-3F57-4E46-A0BE-544DC802E794}">
      <dgm:prSet custT="1"/>
      <dgm:spPr/>
      <dgm:t>
        <a:bodyPr/>
        <a:lstStyle/>
        <a:p>
          <a:r>
            <a:rPr lang="ru-RU" sz="2400" dirty="0"/>
            <a:t>Понимать основные особенности естественно-научного исследования</a:t>
          </a:r>
        </a:p>
      </dgm:t>
    </dgm:pt>
    <dgm:pt modelId="{C4789DF6-4EDB-4E15-AED1-6C51CC7E6E88}" type="parTrans" cxnId="{8FF7C9DA-A4F7-4591-9139-8ED43ACDF747}">
      <dgm:prSet/>
      <dgm:spPr/>
      <dgm:t>
        <a:bodyPr/>
        <a:lstStyle/>
        <a:p>
          <a:endParaRPr lang="ru-RU"/>
        </a:p>
      </dgm:t>
    </dgm:pt>
    <dgm:pt modelId="{409EAC02-0EAF-4B77-B284-ADBCE535958F}" type="sibTrans" cxnId="{8FF7C9DA-A4F7-4591-9139-8ED43ACDF747}">
      <dgm:prSet/>
      <dgm:spPr/>
      <dgm:t>
        <a:bodyPr/>
        <a:lstStyle/>
        <a:p>
          <a:endParaRPr lang="ru-RU"/>
        </a:p>
      </dgm:t>
    </dgm:pt>
    <dgm:pt modelId="{3B6B78DB-9905-4074-980B-1044C77B6C20}" type="pres">
      <dgm:prSet presAssocID="{A89EA4DD-BD44-4E4F-998C-16F235685B8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4EC760-5420-4D1F-983B-48A1F932DD30}" type="pres">
      <dgm:prSet presAssocID="{34C9ADF0-E304-446E-B118-39874A880616}" presName="root1" presStyleCnt="0"/>
      <dgm:spPr/>
    </dgm:pt>
    <dgm:pt modelId="{A07E1B4A-DD58-44A1-AA78-05102A31BFF4}" type="pres">
      <dgm:prSet presAssocID="{34C9ADF0-E304-446E-B118-39874A880616}" presName="LevelOneTextNode" presStyleLbl="node0" presStyleIdx="0" presStyleCnt="1" custScaleY="74042" custLinFactNeighborX="-30029" custLinFactNeighborY="584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AF1ECCC-62BB-450D-81A1-2610141D67A6}" type="pres">
      <dgm:prSet presAssocID="{34C9ADF0-E304-446E-B118-39874A880616}" presName="level2hierChild" presStyleCnt="0"/>
      <dgm:spPr/>
    </dgm:pt>
    <dgm:pt modelId="{CA3CCB2A-5B00-4650-83E2-C84666A3ACCF}" type="pres">
      <dgm:prSet presAssocID="{AE0AD16E-4242-434B-9EA4-3E8F72FCC15B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B02C064D-4B28-46D3-A78B-6CA35F646D8B}" type="pres">
      <dgm:prSet presAssocID="{AE0AD16E-4242-434B-9EA4-3E8F72FCC15B}" presName="connTx" presStyleLbl="parChTrans1D2" presStyleIdx="0" presStyleCnt="3"/>
      <dgm:spPr/>
      <dgm:t>
        <a:bodyPr/>
        <a:lstStyle/>
        <a:p>
          <a:endParaRPr lang="ru-RU"/>
        </a:p>
      </dgm:t>
    </dgm:pt>
    <dgm:pt modelId="{84E7B33D-FD40-4C5B-BE79-E6C8CDC56CB8}" type="pres">
      <dgm:prSet presAssocID="{F90D0AD9-BA3C-4F00-98CC-F7121F6B8389}" presName="root2" presStyleCnt="0"/>
      <dgm:spPr/>
    </dgm:pt>
    <dgm:pt modelId="{56DF5ECB-3D16-4FC1-9467-3D2B374746A9}" type="pres">
      <dgm:prSet presAssocID="{F90D0AD9-BA3C-4F00-98CC-F7121F6B8389}" presName="LevelTwoTextNode" presStyleLbl="node2" presStyleIdx="0" presStyleCnt="3" custScaleX="18209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3C87C36-A4DC-4359-B189-1E49D7A83FAD}" type="pres">
      <dgm:prSet presAssocID="{F90D0AD9-BA3C-4F00-98CC-F7121F6B8389}" presName="level3hierChild" presStyleCnt="0"/>
      <dgm:spPr/>
    </dgm:pt>
    <dgm:pt modelId="{A3B3F12A-713C-435E-8640-C28D0CE3F0E4}" type="pres">
      <dgm:prSet presAssocID="{C4789DF6-4EDB-4E15-AED1-6C51CC7E6E88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15881A3-27C3-4F38-B414-DC1A6CB22062}" type="pres">
      <dgm:prSet presAssocID="{C4789DF6-4EDB-4E15-AED1-6C51CC7E6E88}" presName="connTx" presStyleLbl="parChTrans1D2" presStyleIdx="1" presStyleCnt="3"/>
      <dgm:spPr/>
      <dgm:t>
        <a:bodyPr/>
        <a:lstStyle/>
        <a:p>
          <a:endParaRPr lang="ru-RU"/>
        </a:p>
      </dgm:t>
    </dgm:pt>
    <dgm:pt modelId="{32AC9DCD-8CF5-44AF-BF9E-0FDEF326D4AD}" type="pres">
      <dgm:prSet presAssocID="{37DA5C4C-3F57-4E46-A0BE-544DC802E794}" presName="root2" presStyleCnt="0"/>
      <dgm:spPr/>
    </dgm:pt>
    <dgm:pt modelId="{E76AEDA1-994C-43DF-A989-F2C608DB4E6F}" type="pres">
      <dgm:prSet presAssocID="{37DA5C4C-3F57-4E46-A0BE-544DC802E794}" presName="LevelTwoTextNode" presStyleLbl="node2" presStyleIdx="1" presStyleCnt="3" custScaleX="182093" custLinFactNeighborX="-693" custLinFactNeighborY="5475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13E7160-DAB9-4C21-80DC-384A8378A3E8}" type="pres">
      <dgm:prSet presAssocID="{37DA5C4C-3F57-4E46-A0BE-544DC802E794}" presName="level3hierChild" presStyleCnt="0"/>
      <dgm:spPr/>
    </dgm:pt>
    <dgm:pt modelId="{10D948E7-73E2-4BDF-9DC4-EEDB02FE28CD}" type="pres">
      <dgm:prSet presAssocID="{7083E865-8246-4E51-AEF1-C8DFC4FD38B2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BECA5902-83C6-46AB-88B6-F5FF7D8723C3}" type="pres">
      <dgm:prSet presAssocID="{7083E865-8246-4E51-AEF1-C8DFC4FD38B2}" presName="connTx" presStyleLbl="parChTrans1D2" presStyleIdx="2" presStyleCnt="3"/>
      <dgm:spPr/>
      <dgm:t>
        <a:bodyPr/>
        <a:lstStyle/>
        <a:p>
          <a:endParaRPr lang="ru-RU"/>
        </a:p>
      </dgm:t>
    </dgm:pt>
    <dgm:pt modelId="{C0A54107-DFA7-4A6C-A313-E39E1EFAEA67}" type="pres">
      <dgm:prSet presAssocID="{47AB19A9-AB8D-454C-A150-ACBCE6417052}" presName="root2" presStyleCnt="0"/>
      <dgm:spPr/>
    </dgm:pt>
    <dgm:pt modelId="{A337ED6D-FE4A-47EA-A294-DD79DADFB7C5}" type="pres">
      <dgm:prSet presAssocID="{47AB19A9-AB8D-454C-A150-ACBCE6417052}" presName="LevelTwoTextNode" presStyleLbl="node2" presStyleIdx="2" presStyleCnt="3" custScaleX="180898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BD5913A-E277-47FD-80BC-434E1A13472E}" type="pres">
      <dgm:prSet presAssocID="{47AB19A9-AB8D-454C-A150-ACBCE6417052}" presName="level3hierChild" presStyleCnt="0"/>
      <dgm:spPr/>
    </dgm:pt>
  </dgm:ptLst>
  <dgm:cxnLst>
    <dgm:cxn modelId="{12ADAF69-88AF-4ADE-9F58-BBDD487ABAC8}" type="presOf" srcId="{34C9ADF0-E304-446E-B118-39874A880616}" destId="{A07E1B4A-DD58-44A1-AA78-05102A31BFF4}" srcOrd="0" destOrd="0" presId="urn:microsoft.com/office/officeart/2008/layout/HorizontalMultiLevelHierarchy#1"/>
    <dgm:cxn modelId="{4AA2E2B8-7C41-4641-A88F-2F843FAD5E84}" type="presOf" srcId="{C4789DF6-4EDB-4E15-AED1-6C51CC7E6E88}" destId="{A3B3F12A-713C-435E-8640-C28D0CE3F0E4}" srcOrd="0" destOrd="0" presId="urn:microsoft.com/office/officeart/2008/layout/HorizontalMultiLevelHierarchy#1"/>
    <dgm:cxn modelId="{8FF7C9DA-A4F7-4591-9139-8ED43ACDF747}" srcId="{34C9ADF0-E304-446E-B118-39874A880616}" destId="{37DA5C4C-3F57-4E46-A0BE-544DC802E794}" srcOrd="1" destOrd="0" parTransId="{C4789DF6-4EDB-4E15-AED1-6C51CC7E6E88}" sibTransId="{409EAC02-0EAF-4B77-B284-ADBCE535958F}"/>
    <dgm:cxn modelId="{B5EC376A-9FD4-481E-B16E-2A8FBFD47139}" type="presOf" srcId="{AE0AD16E-4242-434B-9EA4-3E8F72FCC15B}" destId="{B02C064D-4B28-46D3-A78B-6CA35F646D8B}" srcOrd="1" destOrd="0" presId="urn:microsoft.com/office/officeart/2008/layout/HorizontalMultiLevelHierarchy#1"/>
    <dgm:cxn modelId="{6510C36E-2AF9-407B-8563-B203E53C73B7}" type="presOf" srcId="{7083E865-8246-4E51-AEF1-C8DFC4FD38B2}" destId="{10D948E7-73E2-4BDF-9DC4-EEDB02FE28CD}" srcOrd="0" destOrd="0" presId="urn:microsoft.com/office/officeart/2008/layout/HorizontalMultiLevelHierarchy#1"/>
    <dgm:cxn modelId="{DEC355BA-2B36-49F8-BCE5-5AC43E5DCF2E}" type="presOf" srcId="{37DA5C4C-3F57-4E46-A0BE-544DC802E794}" destId="{E76AEDA1-994C-43DF-A989-F2C608DB4E6F}" srcOrd="0" destOrd="0" presId="urn:microsoft.com/office/officeart/2008/layout/HorizontalMultiLevelHierarchy#1"/>
    <dgm:cxn modelId="{D25095D3-1C61-4572-AB02-79AE5BB9B815}" srcId="{34C9ADF0-E304-446E-B118-39874A880616}" destId="{47AB19A9-AB8D-454C-A150-ACBCE6417052}" srcOrd="2" destOrd="0" parTransId="{7083E865-8246-4E51-AEF1-C8DFC4FD38B2}" sibTransId="{F2A7193B-F72F-4B6E-906C-27A64D522E41}"/>
    <dgm:cxn modelId="{BB332F70-F41C-4E64-96F6-5D13F4F6938E}" type="presOf" srcId="{A89EA4DD-BD44-4E4F-998C-16F235685B8F}" destId="{3B6B78DB-9905-4074-980B-1044C77B6C20}" srcOrd="0" destOrd="0" presId="urn:microsoft.com/office/officeart/2008/layout/HorizontalMultiLevelHierarchy#1"/>
    <dgm:cxn modelId="{AD21897E-6213-4E54-B2DA-49BD8F93B226}" type="presOf" srcId="{F90D0AD9-BA3C-4F00-98CC-F7121F6B8389}" destId="{56DF5ECB-3D16-4FC1-9467-3D2B374746A9}" srcOrd="0" destOrd="0" presId="urn:microsoft.com/office/officeart/2008/layout/HorizontalMultiLevelHierarchy#1"/>
    <dgm:cxn modelId="{5A7944DF-ADE0-45A8-845D-D8BCC728CEE8}" type="presOf" srcId="{47AB19A9-AB8D-454C-A150-ACBCE6417052}" destId="{A337ED6D-FE4A-47EA-A294-DD79DADFB7C5}" srcOrd="0" destOrd="0" presId="urn:microsoft.com/office/officeart/2008/layout/HorizontalMultiLevelHierarchy#1"/>
    <dgm:cxn modelId="{1EF3E4B3-36F3-47A2-807F-47FF06DBF5AC}" srcId="{34C9ADF0-E304-446E-B118-39874A880616}" destId="{F90D0AD9-BA3C-4F00-98CC-F7121F6B8389}" srcOrd="0" destOrd="0" parTransId="{AE0AD16E-4242-434B-9EA4-3E8F72FCC15B}" sibTransId="{B566E72D-E41D-40EE-8500-A007D1702DCC}"/>
    <dgm:cxn modelId="{07A23D1D-67E5-4902-99E8-D55221A7E407}" srcId="{A89EA4DD-BD44-4E4F-998C-16F235685B8F}" destId="{34C9ADF0-E304-446E-B118-39874A880616}" srcOrd="0" destOrd="0" parTransId="{2DE77F4C-C1D3-44B8-9773-B038A977F1E8}" sibTransId="{D16180B2-F22A-4A66-B581-8BE3C6BAF8B4}"/>
    <dgm:cxn modelId="{FDF289C7-6F73-471C-A340-01B1EAB2C5EA}" type="presOf" srcId="{7083E865-8246-4E51-AEF1-C8DFC4FD38B2}" destId="{BECA5902-83C6-46AB-88B6-F5FF7D8723C3}" srcOrd="1" destOrd="0" presId="urn:microsoft.com/office/officeart/2008/layout/HorizontalMultiLevelHierarchy#1"/>
    <dgm:cxn modelId="{352010E8-54A8-4F6F-85BA-318702B11EE9}" type="presOf" srcId="{AE0AD16E-4242-434B-9EA4-3E8F72FCC15B}" destId="{CA3CCB2A-5B00-4650-83E2-C84666A3ACCF}" srcOrd="0" destOrd="0" presId="urn:microsoft.com/office/officeart/2008/layout/HorizontalMultiLevelHierarchy#1"/>
    <dgm:cxn modelId="{5C886BE7-0D34-49D9-AC74-F9B55D021927}" type="presOf" srcId="{C4789DF6-4EDB-4E15-AED1-6C51CC7E6E88}" destId="{515881A3-27C3-4F38-B414-DC1A6CB22062}" srcOrd="1" destOrd="0" presId="urn:microsoft.com/office/officeart/2008/layout/HorizontalMultiLevelHierarchy#1"/>
    <dgm:cxn modelId="{12769344-4D67-4AD7-A12F-98908F9633BA}" type="presParOf" srcId="{3B6B78DB-9905-4074-980B-1044C77B6C20}" destId="{7A4EC760-5420-4D1F-983B-48A1F932DD30}" srcOrd="0" destOrd="0" presId="urn:microsoft.com/office/officeart/2008/layout/HorizontalMultiLevelHierarchy#1"/>
    <dgm:cxn modelId="{96201BED-D8E4-4C5B-81B1-3C7C810AC577}" type="presParOf" srcId="{7A4EC760-5420-4D1F-983B-48A1F932DD30}" destId="{A07E1B4A-DD58-44A1-AA78-05102A31BFF4}" srcOrd="0" destOrd="0" presId="urn:microsoft.com/office/officeart/2008/layout/HorizontalMultiLevelHierarchy#1"/>
    <dgm:cxn modelId="{BCBA39B8-EB45-49D1-B624-FA2E05E350B0}" type="presParOf" srcId="{7A4EC760-5420-4D1F-983B-48A1F932DD30}" destId="{7AF1ECCC-62BB-450D-81A1-2610141D67A6}" srcOrd="1" destOrd="0" presId="urn:microsoft.com/office/officeart/2008/layout/HorizontalMultiLevelHierarchy#1"/>
    <dgm:cxn modelId="{D2A338ED-9B5E-42A2-BAE2-2CC3966B459D}" type="presParOf" srcId="{7AF1ECCC-62BB-450D-81A1-2610141D67A6}" destId="{CA3CCB2A-5B00-4650-83E2-C84666A3ACCF}" srcOrd="0" destOrd="0" presId="urn:microsoft.com/office/officeart/2008/layout/HorizontalMultiLevelHierarchy#1"/>
    <dgm:cxn modelId="{DE9CD1F9-6472-4E46-8640-DA12397A1FE6}" type="presParOf" srcId="{CA3CCB2A-5B00-4650-83E2-C84666A3ACCF}" destId="{B02C064D-4B28-46D3-A78B-6CA35F646D8B}" srcOrd="0" destOrd="0" presId="urn:microsoft.com/office/officeart/2008/layout/HorizontalMultiLevelHierarchy#1"/>
    <dgm:cxn modelId="{3C1E7F73-B0C2-41EA-AB99-4D8B84AD3EA4}" type="presParOf" srcId="{7AF1ECCC-62BB-450D-81A1-2610141D67A6}" destId="{84E7B33D-FD40-4C5B-BE79-E6C8CDC56CB8}" srcOrd="1" destOrd="0" presId="urn:microsoft.com/office/officeart/2008/layout/HorizontalMultiLevelHierarchy#1"/>
    <dgm:cxn modelId="{BD9A4013-A5C0-4F43-96EA-2F28B7FF40B8}" type="presParOf" srcId="{84E7B33D-FD40-4C5B-BE79-E6C8CDC56CB8}" destId="{56DF5ECB-3D16-4FC1-9467-3D2B374746A9}" srcOrd="0" destOrd="0" presId="urn:microsoft.com/office/officeart/2008/layout/HorizontalMultiLevelHierarchy#1"/>
    <dgm:cxn modelId="{E31D2A10-1FA3-454C-A7EC-A194016E9CCD}" type="presParOf" srcId="{84E7B33D-FD40-4C5B-BE79-E6C8CDC56CB8}" destId="{D3C87C36-A4DC-4359-B189-1E49D7A83FAD}" srcOrd="1" destOrd="0" presId="urn:microsoft.com/office/officeart/2008/layout/HorizontalMultiLevelHierarchy#1"/>
    <dgm:cxn modelId="{C9BB3639-06C9-44DB-816F-DDF8B0E9FBB2}" type="presParOf" srcId="{7AF1ECCC-62BB-450D-81A1-2610141D67A6}" destId="{A3B3F12A-713C-435E-8640-C28D0CE3F0E4}" srcOrd="2" destOrd="0" presId="urn:microsoft.com/office/officeart/2008/layout/HorizontalMultiLevelHierarchy#1"/>
    <dgm:cxn modelId="{A9F2EB85-6253-446B-BD8E-1D1AD87D1529}" type="presParOf" srcId="{A3B3F12A-713C-435E-8640-C28D0CE3F0E4}" destId="{515881A3-27C3-4F38-B414-DC1A6CB22062}" srcOrd="0" destOrd="0" presId="urn:microsoft.com/office/officeart/2008/layout/HorizontalMultiLevelHierarchy#1"/>
    <dgm:cxn modelId="{788059AD-3ADA-4F4D-8FB7-5A2E69E97130}" type="presParOf" srcId="{7AF1ECCC-62BB-450D-81A1-2610141D67A6}" destId="{32AC9DCD-8CF5-44AF-BF9E-0FDEF326D4AD}" srcOrd="3" destOrd="0" presId="urn:microsoft.com/office/officeart/2008/layout/HorizontalMultiLevelHierarchy#1"/>
    <dgm:cxn modelId="{39BE81AE-95A9-46CE-8D25-31E42AA3E961}" type="presParOf" srcId="{32AC9DCD-8CF5-44AF-BF9E-0FDEF326D4AD}" destId="{E76AEDA1-994C-43DF-A989-F2C608DB4E6F}" srcOrd="0" destOrd="0" presId="urn:microsoft.com/office/officeart/2008/layout/HorizontalMultiLevelHierarchy#1"/>
    <dgm:cxn modelId="{8A857CC7-C331-44AA-B2F7-304A90D74E59}" type="presParOf" srcId="{32AC9DCD-8CF5-44AF-BF9E-0FDEF326D4AD}" destId="{D13E7160-DAB9-4C21-80DC-384A8378A3E8}" srcOrd="1" destOrd="0" presId="urn:microsoft.com/office/officeart/2008/layout/HorizontalMultiLevelHierarchy#1"/>
    <dgm:cxn modelId="{2B5F138F-AD27-458C-8C7C-F567E348F441}" type="presParOf" srcId="{7AF1ECCC-62BB-450D-81A1-2610141D67A6}" destId="{10D948E7-73E2-4BDF-9DC4-EEDB02FE28CD}" srcOrd="4" destOrd="0" presId="urn:microsoft.com/office/officeart/2008/layout/HorizontalMultiLevelHierarchy#1"/>
    <dgm:cxn modelId="{F4B9326E-25D1-4BE3-B3CD-1ED742671E9C}" type="presParOf" srcId="{10D948E7-73E2-4BDF-9DC4-EEDB02FE28CD}" destId="{BECA5902-83C6-46AB-88B6-F5FF7D8723C3}" srcOrd="0" destOrd="0" presId="urn:microsoft.com/office/officeart/2008/layout/HorizontalMultiLevelHierarchy#1"/>
    <dgm:cxn modelId="{C7A5BAFD-8D2C-49FE-BD9E-5C3EBF301A22}" type="presParOf" srcId="{7AF1ECCC-62BB-450D-81A1-2610141D67A6}" destId="{C0A54107-DFA7-4A6C-A313-E39E1EFAEA67}" srcOrd="5" destOrd="0" presId="urn:microsoft.com/office/officeart/2008/layout/HorizontalMultiLevelHierarchy#1"/>
    <dgm:cxn modelId="{E038E281-B7FC-481C-9B14-A054B7B1FB96}" type="presParOf" srcId="{C0A54107-DFA7-4A6C-A313-E39E1EFAEA67}" destId="{A337ED6D-FE4A-47EA-A294-DD79DADFB7C5}" srcOrd="0" destOrd="0" presId="urn:microsoft.com/office/officeart/2008/layout/HorizontalMultiLevelHierarchy#1"/>
    <dgm:cxn modelId="{306308D5-471B-4F96-8B9B-91F79EFAF0D6}" type="presParOf" srcId="{C0A54107-DFA7-4A6C-A313-E39E1EFAEA67}" destId="{BBD5913A-E277-47FD-80BC-434E1A13472E}" srcOrd="1" destOrd="0" presId="urn:microsoft.com/office/officeart/2008/layout/HorizontalMultiLevelHierarchy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567374-3A47-4134-A7E5-E7C7A5BF4CF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F02F5E-E9A6-4DBE-A9C1-8F7633BE73B7}">
      <dgm:prSet custT="1"/>
      <dgm:spPr/>
      <dgm:t>
        <a:bodyPr/>
        <a:lstStyle/>
        <a:p>
          <a:r>
            <a:rPr lang="ru-RU" sz="2000" b="1" dirty="0" smtClean="0">
              <a:solidFill>
                <a:srgbClr val="000000"/>
              </a:solidFill>
              <a:latin typeface="Times New Roman"/>
              <a:ea typeface="Times New Roman"/>
            </a:rPr>
            <a:t>находить и извлекать информацию</a:t>
          </a:r>
        </a:p>
      </dgm:t>
    </dgm:pt>
    <dgm:pt modelId="{1E54478F-5ED5-45C7-9910-D6A13540A9FC}" type="parTrans" cxnId="{FD8A511D-CF11-420D-B7FD-D667BB3A4DD1}">
      <dgm:prSet/>
      <dgm:spPr/>
      <dgm:t>
        <a:bodyPr/>
        <a:lstStyle/>
        <a:p>
          <a:endParaRPr lang="ru-RU"/>
        </a:p>
      </dgm:t>
    </dgm:pt>
    <dgm:pt modelId="{5CD3FAA0-94D7-44C2-86E8-2435228A0E64}" type="sibTrans" cxnId="{FD8A511D-CF11-420D-B7FD-D667BB3A4DD1}">
      <dgm:prSet/>
      <dgm:spPr/>
      <dgm:t>
        <a:bodyPr/>
        <a:lstStyle/>
        <a:p>
          <a:endParaRPr lang="ru-RU"/>
        </a:p>
      </dgm:t>
    </dgm:pt>
    <dgm:pt modelId="{0D91854A-FF8F-4DD1-9AC9-75C637A58930}">
      <dgm:prSet custT="1"/>
      <dgm:spPr/>
      <dgm:t>
        <a:bodyPr/>
        <a:lstStyle/>
        <a:p>
          <a:r>
            <a:rPr lang="ru-RU" sz="2000" b="1" dirty="0" smtClean="0">
              <a:solidFill>
                <a:srgbClr val="000000"/>
              </a:solidFill>
              <a:latin typeface="Times New Roman"/>
              <a:ea typeface="Times New Roman"/>
            </a:rPr>
            <a:t>интегрировать и интерпретировать информацию</a:t>
          </a:r>
          <a:endParaRPr lang="ru-RU" sz="2000" dirty="0"/>
        </a:p>
      </dgm:t>
    </dgm:pt>
    <dgm:pt modelId="{5BBB8A7F-E5D8-4882-9612-D3E72C42D778}" type="parTrans" cxnId="{FC1F4FA9-2F7A-4FDD-BE1B-336BE29F7247}">
      <dgm:prSet/>
      <dgm:spPr/>
      <dgm:t>
        <a:bodyPr/>
        <a:lstStyle/>
        <a:p>
          <a:endParaRPr lang="ru-RU"/>
        </a:p>
      </dgm:t>
    </dgm:pt>
    <dgm:pt modelId="{2A948E59-2AB8-4220-B41D-CE15EEC48401}" type="sibTrans" cxnId="{FC1F4FA9-2F7A-4FDD-BE1B-336BE29F7247}">
      <dgm:prSet/>
      <dgm:spPr/>
      <dgm:t>
        <a:bodyPr/>
        <a:lstStyle/>
        <a:p>
          <a:endParaRPr lang="ru-RU"/>
        </a:p>
      </dgm:t>
    </dgm:pt>
    <dgm:pt modelId="{0AD28D27-1F4F-4644-B0C5-022D0AC0379C}">
      <dgm:prSet custT="1"/>
      <dgm:spPr/>
      <dgm:t>
        <a:bodyPr/>
        <a:lstStyle/>
        <a:p>
          <a:r>
            <a:rPr lang="ru-RU" sz="2000" b="1" dirty="0" smtClean="0">
              <a:solidFill>
                <a:srgbClr val="000000"/>
              </a:solidFill>
              <a:latin typeface="Times New Roman"/>
              <a:ea typeface="Times New Roman"/>
            </a:rPr>
            <a:t>осмысливать и оценивать содержание и форму текста</a:t>
          </a:r>
          <a:endParaRPr lang="ru-RU" sz="2000" dirty="0"/>
        </a:p>
      </dgm:t>
    </dgm:pt>
    <dgm:pt modelId="{980BE7F8-6384-4547-9AF2-46B25004A413}" type="parTrans" cxnId="{607AA29C-2F94-4D05-94B7-30115AB61E82}">
      <dgm:prSet/>
      <dgm:spPr/>
      <dgm:t>
        <a:bodyPr/>
        <a:lstStyle/>
        <a:p>
          <a:endParaRPr lang="ru-RU"/>
        </a:p>
      </dgm:t>
    </dgm:pt>
    <dgm:pt modelId="{32A6A4CC-6E40-4087-912F-C71B1870B765}" type="sibTrans" cxnId="{607AA29C-2F94-4D05-94B7-30115AB61E82}">
      <dgm:prSet/>
      <dgm:spPr/>
      <dgm:t>
        <a:bodyPr/>
        <a:lstStyle/>
        <a:p>
          <a:endParaRPr lang="ru-RU"/>
        </a:p>
      </dgm:t>
    </dgm:pt>
    <dgm:pt modelId="{5FF78438-A92E-45F4-8450-8A20660BD332}">
      <dgm:prSet custT="1"/>
      <dgm:spPr/>
      <dgm:t>
        <a:bodyPr/>
        <a:lstStyle/>
        <a:p>
          <a:r>
            <a:rPr lang="ru-RU" sz="2000" b="1" dirty="0" smtClean="0">
              <a:solidFill>
                <a:srgbClr val="000000"/>
              </a:solidFill>
              <a:latin typeface="Times New Roman"/>
              <a:ea typeface="Times New Roman"/>
            </a:rPr>
            <a:t>использовать информацию из текста</a:t>
          </a:r>
          <a:endParaRPr lang="ru-RU" sz="2000" dirty="0"/>
        </a:p>
      </dgm:t>
    </dgm:pt>
    <dgm:pt modelId="{7123614A-C0B7-42B4-875A-DC703275C4D7}" type="parTrans" cxnId="{8E884763-64FD-472D-9122-5C80F7B6DB87}">
      <dgm:prSet/>
      <dgm:spPr/>
      <dgm:t>
        <a:bodyPr/>
        <a:lstStyle/>
        <a:p>
          <a:endParaRPr lang="ru-RU"/>
        </a:p>
      </dgm:t>
    </dgm:pt>
    <dgm:pt modelId="{9B3E8B73-D6EF-4F5C-B734-6546A2462FBF}" type="sibTrans" cxnId="{8E884763-64FD-472D-9122-5C80F7B6DB87}">
      <dgm:prSet/>
      <dgm:spPr/>
      <dgm:t>
        <a:bodyPr/>
        <a:lstStyle/>
        <a:p>
          <a:endParaRPr lang="ru-RU"/>
        </a:p>
      </dgm:t>
    </dgm:pt>
    <dgm:pt modelId="{BFFDA7D6-FA03-4D29-9BF8-BE3C8E3D090F}" type="pres">
      <dgm:prSet presAssocID="{AA567374-3A47-4134-A7E5-E7C7A5BF4CF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9E8C4C-83B2-47BC-A243-2CDC5337E9BE}" type="pres">
      <dgm:prSet presAssocID="{0D91854A-FF8F-4DD1-9AC9-75C637A58930}" presName="parentLin" presStyleCnt="0"/>
      <dgm:spPr/>
    </dgm:pt>
    <dgm:pt modelId="{33C43D95-F729-425C-8A95-E70AD58A829C}" type="pres">
      <dgm:prSet presAssocID="{0D91854A-FF8F-4DD1-9AC9-75C637A5893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73A1635-B1C6-4E61-B0C5-C1AC7BE14A41}" type="pres">
      <dgm:prSet presAssocID="{0D91854A-FF8F-4DD1-9AC9-75C637A58930}" presName="parentText" presStyleLbl="node1" presStyleIdx="0" presStyleCnt="4" custScaleX="100211" custScaleY="2187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84EFC4-988D-4349-A4F8-C4CEB2C97387}" type="pres">
      <dgm:prSet presAssocID="{0D91854A-FF8F-4DD1-9AC9-75C637A58930}" presName="negativeSpace" presStyleCnt="0"/>
      <dgm:spPr/>
    </dgm:pt>
    <dgm:pt modelId="{ACED1D8D-57E4-405B-9DAE-EEE283086E8E}" type="pres">
      <dgm:prSet presAssocID="{0D91854A-FF8F-4DD1-9AC9-75C637A58930}" presName="childText" presStyleLbl="conFgAcc1" presStyleIdx="0" presStyleCnt="4">
        <dgm:presLayoutVars>
          <dgm:bulletEnabled val="1"/>
        </dgm:presLayoutVars>
      </dgm:prSet>
      <dgm:spPr/>
    </dgm:pt>
    <dgm:pt modelId="{F20E9ED0-83A3-4A78-9A2F-F94CCA12FA88}" type="pres">
      <dgm:prSet presAssocID="{2A948E59-2AB8-4220-B41D-CE15EEC48401}" presName="spaceBetweenRectangles" presStyleCnt="0"/>
      <dgm:spPr/>
    </dgm:pt>
    <dgm:pt modelId="{4FB9D4D8-C00F-4607-BEA1-C24161A84677}" type="pres">
      <dgm:prSet presAssocID="{B8F02F5E-E9A6-4DBE-A9C1-8F7633BE73B7}" presName="parentLin" presStyleCnt="0"/>
      <dgm:spPr/>
    </dgm:pt>
    <dgm:pt modelId="{02C3BA9E-2A2B-426C-8ED8-E9B6F377F41E}" type="pres">
      <dgm:prSet presAssocID="{B8F02F5E-E9A6-4DBE-A9C1-8F7633BE73B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E4797A4-AB89-4727-AC2E-ACD679A18D51}" type="pres">
      <dgm:prSet presAssocID="{B8F02F5E-E9A6-4DBE-A9C1-8F7633BE73B7}" presName="parentText" presStyleLbl="node1" presStyleIdx="1" presStyleCnt="4" custScaleX="101233" custScaleY="250310" custLinFactNeighborX="5161" custLinFactNeighborY="30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6A2704-B6B9-4B7C-A3D5-8AEE88DD7E76}" type="pres">
      <dgm:prSet presAssocID="{B8F02F5E-E9A6-4DBE-A9C1-8F7633BE73B7}" presName="negativeSpace" presStyleCnt="0"/>
      <dgm:spPr/>
    </dgm:pt>
    <dgm:pt modelId="{909CD5FA-E7F6-4927-A55D-8FA8C6BE79F8}" type="pres">
      <dgm:prSet presAssocID="{B8F02F5E-E9A6-4DBE-A9C1-8F7633BE73B7}" presName="childText" presStyleLbl="conFgAcc1" presStyleIdx="1" presStyleCnt="4">
        <dgm:presLayoutVars>
          <dgm:bulletEnabled val="1"/>
        </dgm:presLayoutVars>
      </dgm:prSet>
      <dgm:spPr/>
    </dgm:pt>
    <dgm:pt modelId="{6DB5A4A1-52D8-4151-BBEE-3E9C44211736}" type="pres">
      <dgm:prSet presAssocID="{5CD3FAA0-94D7-44C2-86E8-2435228A0E64}" presName="spaceBetweenRectangles" presStyleCnt="0"/>
      <dgm:spPr/>
    </dgm:pt>
    <dgm:pt modelId="{C276B17D-2B46-4A94-A9C1-F9205BC9BBF6}" type="pres">
      <dgm:prSet presAssocID="{0AD28D27-1F4F-4644-B0C5-022D0AC0379C}" presName="parentLin" presStyleCnt="0"/>
      <dgm:spPr/>
    </dgm:pt>
    <dgm:pt modelId="{6CF1D875-978E-4B91-BD53-D470C5749E10}" type="pres">
      <dgm:prSet presAssocID="{0AD28D27-1F4F-4644-B0C5-022D0AC0379C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D4F7A210-C388-4E6A-A842-D0D18F7DDCAC}" type="pres">
      <dgm:prSet presAssocID="{0AD28D27-1F4F-4644-B0C5-022D0AC0379C}" presName="parentText" presStyleLbl="node1" presStyleIdx="2" presStyleCnt="4" custScaleX="102678" custScaleY="2761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CAAC3-F0F3-4C17-9B90-64650747E3D7}" type="pres">
      <dgm:prSet presAssocID="{0AD28D27-1F4F-4644-B0C5-022D0AC0379C}" presName="negativeSpace" presStyleCnt="0"/>
      <dgm:spPr/>
    </dgm:pt>
    <dgm:pt modelId="{A5277BE9-D179-4D35-9990-EB9FD173A47E}" type="pres">
      <dgm:prSet presAssocID="{0AD28D27-1F4F-4644-B0C5-022D0AC0379C}" presName="childText" presStyleLbl="conFgAcc1" presStyleIdx="2" presStyleCnt="4">
        <dgm:presLayoutVars>
          <dgm:bulletEnabled val="1"/>
        </dgm:presLayoutVars>
      </dgm:prSet>
      <dgm:spPr/>
    </dgm:pt>
    <dgm:pt modelId="{F8221A40-2793-409E-9DCD-CA5E231E3417}" type="pres">
      <dgm:prSet presAssocID="{32A6A4CC-6E40-4087-912F-C71B1870B765}" presName="spaceBetweenRectangles" presStyleCnt="0"/>
      <dgm:spPr/>
    </dgm:pt>
    <dgm:pt modelId="{4D03FC0A-4501-4B1C-8CDF-A362DEF831B9}" type="pres">
      <dgm:prSet presAssocID="{5FF78438-A92E-45F4-8450-8A20660BD332}" presName="parentLin" presStyleCnt="0"/>
      <dgm:spPr/>
    </dgm:pt>
    <dgm:pt modelId="{9447FCF6-613C-4EBC-A6B6-8BF89B878983}" type="pres">
      <dgm:prSet presAssocID="{5FF78438-A92E-45F4-8450-8A20660BD332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125CEB0F-802D-4DFB-82C0-9694C9682049}" type="pres">
      <dgm:prSet presAssocID="{5FF78438-A92E-45F4-8450-8A20660BD332}" presName="parentText" presStyleLbl="node1" presStyleIdx="3" presStyleCnt="4" custScaleX="104422" custScaleY="2538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328968-134D-4936-AC8E-5448DB9E23D1}" type="pres">
      <dgm:prSet presAssocID="{5FF78438-A92E-45F4-8450-8A20660BD332}" presName="negativeSpace" presStyleCnt="0"/>
      <dgm:spPr/>
    </dgm:pt>
    <dgm:pt modelId="{6B998B6A-06A3-460C-BAAA-9DDA9F41DF17}" type="pres">
      <dgm:prSet presAssocID="{5FF78438-A92E-45F4-8450-8A20660BD332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C342AE9-AAD2-47A2-AB70-0EFE4EA362CB}" type="presOf" srcId="{0D91854A-FF8F-4DD1-9AC9-75C637A58930}" destId="{33C43D95-F729-425C-8A95-E70AD58A829C}" srcOrd="0" destOrd="0" presId="urn:microsoft.com/office/officeart/2005/8/layout/list1"/>
    <dgm:cxn modelId="{6E6ED207-59CF-4CD9-ACA2-571D507E5D7E}" type="presOf" srcId="{5FF78438-A92E-45F4-8450-8A20660BD332}" destId="{125CEB0F-802D-4DFB-82C0-9694C9682049}" srcOrd="1" destOrd="0" presId="urn:microsoft.com/office/officeart/2005/8/layout/list1"/>
    <dgm:cxn modelId="{4DD21BE2-246D-471F-90EA-030353526B10}" type="presOf" srcId="{0D91854A-FF8F-4DD1-9AC9-75C637A58930}" destId="{273A1635-B1C6-4E61-B0C5-C1AC7BE14A41}" srcOrd="1" destOrd="0" presId="urn:microsoft.com/office/officeart/2005/8/layout/list1"/>
    <dgm:cxn modelId="{8E884763-64FD-472D-9122-5C80F7B6DB87}" srcId="{AA567374-3A47-4134-A7E5-E7C7A5BF4CFF}" destId="{5FF78438-A92E-45F4-8450-8A20660BD332}" srcOrd="3" destOrd="0" parTransId="{7123614A-C0B7-42B4-875A-DC703275C4D7}" sibTransId="{9B3E8B73-D6EF-4F5C-B734-6546A2462FBF}"/>
    <dgm:cxn modelId="{AC53FADE-9ECF-4E43-95E1-B8EEF7DB3AB7}" type="presOf" srcId="{B8F02F5E-E9A6-4DBE-A9C1-8F7633BE73B7}" destId="{02C3BA9E-2A2B-426C-8ED8-E9B6F377F41E}" srcOrd="0" destOrd="0" presId="urn:microsoft.com/office/officeart/2005/8/layout/list1"/>
    <dgm:cxn modelId="{FC1F4FA9-2F7A-4FDD-BE1B-336BE29F7247}" srcId="{AA567374-3A47-4134-A7E5-E7C7A5BF4CFF}" destId="{0D91854A-FF8F-4DD1-9AC9-75C637A58930}" srcOrd="0" destOrd="0" parTransId="{5BBB8A7F-E5D8-4882-9612-D3E72C42D778}" sibTransId="{2A948E59-2AB8-4220-B41D-CE15EEC48401}"/>
    <dgm:cxn modelId="{262009AD-F89B-4123-AACF-A5F46B846E70}" type="presOf" srcId="{B8F02F5E-E9A6-4DBE-A9C1-8F7633BE73B7}" destId="{9E4797A4-AB89-4727-AC2E-ACD679A18D51}" srcOrd="1" destOrd="0" presId="urn:microsoft.com/office/officeart/2005/8/layout/list1"/>
    <dgm:cxn modelId="{330D8020-F738-4359-9F19-5D071F842CA5}" type="presOf" srcId="{0AD28D27-1F4F-4644-B0C5-022D0AC0379C}" destId="{6CF1D875-978E-4B91-BD53-D470C5749E10}" srcOrd="0" destOrd="0" presId="urn:microsoft.com/office/officeart/2005/8/layout/list1"/>
    <dgm:cxn modelId="{A062B570-7230-4FB2-9F4A-F227DC088C18}" type="presOf" srcId="{5FF78438-A92E-45F4-8450-8A20660BD332}" destId="{9447FCF6-613C-4EBC-A6B6-8BF89B878983}" srcOrd="0" destOrd="0" presId="urn:microsoft.com/office/officeart/2005/8/layout/list1"/>
    <dgm:cxn modelId="{607AA29C-2F94-4D05-94B7-30115AB61E82}" srcId="{AA567374-3A47-4134-A7E5-E7C7A5BF4CFF}" destId="{0AD28D27-1F4F-4644-B0C5-022D0AC0379C}" srcOrd="2" destOrd="0" parTransId="{980BE7F8-6384-4547-9AF2-46B25004A413}" sibTransId="{32A6A4CC-6E40-4087-912F-C71B1870B765}"/>
    <dgm:cxn modelId="{5DC8BAAC-6C39-493F-99B1-C7838B4F1ED7}" type="presOf" srcId="{0AD28D27-1F4F-4644-B0C5-022D0AC0379C}" destId="{D4F7A210-C388-4E6A-A842-D0D18F7DDCAC}" srcOrd="1" destOrd="0" presId="urn:microsoft.com/office/officeart/2005/8/layout/list1"/>
    <dgm:cxn modelId="{FD8A511D-CF11-420D-B7FD-D667BB3A4DD1}" srcId="{AA567374-3A47-4134-A7E5-E7C7A5BF4CFF}" destId="{B8F02F5E-E9A6-4DBE-A9C1-8F7633BE73B7}" srcOrd="1" destOrd="0" parTransId="{1E54478F-5ED5-45C7-9910-D6A13540A9FC}" sibTransId="{5CD3FAA0-94D7-44C2-86E8-2435228A0E64}"/>
    <dgm:cxn modelId="{5EAF9786-541A-43E8-BAB3-C85BF04D9E60}" type="presOf" srcId="{AA567374-3A47-4134-A7E5-E7C7A5BF4CFF}" destId="{BFFDA7D6-FA03-4D29-9BF8-BE3C8E3D090F}" srcOrd="0" destOrd="0" presId="urn:microsoft.com/office/officeart/2005/8/layout/list1"/>
    <dgm:cxn modelId="{9CFCDCCB-B36E-4D0D-9CE9-26D5C8E1118C}" type="presParOf" srcId="{BFFDA7D6-FA03-4D29-9BF8-BE3C8E3D090F}" destId="{109E8C4C-83B2-47BC-A243-2CDC5337E9BE}" srcOrd="0" destOrd="0" presId="urn:microsoft.com/office/officeart/2005/8/layout/list1"/>
    <dgm:cxn modelId="{D27F695A-5D7E-4604-A49A-63EE18F3D895}" type="presParOf" srcId="{109E8C4C-83B2-47BC-A243-2CDC5337E9BE}" destId="{33C43D95-F729-425C-8A95-E70AD58A829C}" srcOrd="0" destOrd="0" presId="urn:microsoft.com/office/officeart/2005/8/layout/list1"/>
    <dgm:cxn modelId="{19DD4474-CDBE-43A7-9FFB-4A44845CE3AB}" type="presParOf" srcId="{109E8C4C-83B2-47BC-A243-2CDC5337E9BE}" destId="{273A1635-B1C6-4E61-B0C5-C1AC7BE14A41}" srcOrd="1" destOrd="0" presId="urn:microsoft.com/office/officeart/2005/8/layout/list1"/>
    <dgm:cxn modelId="{A5313818-637F-4AC7-AE4B-EABC4EBBAB8A}" type="presParOf" srcId="{BFFDA7D6-FA03-4D29-9BF8-BE3C8E3D090F}" destId="{4A84EFC4-988D-4349-A4F8-C4CEB2C97387}" srcOrd="1" destOrd="0" presId="urn:microsoft.com/office/officeart/2005/8/layout/list1"/>
    <dgm:cxn modelId="{019C7422-B9BB-4353-8FD3-3C3E4580B6E1}" type="presParOf" srcId="{BFFDA7D6-FA03-4D29-9BF8-BE3C8E3D090F}" destId="{ACED1D8D-57E4-405B-9DAE-EEE283086E8E}" srcOrd="2" destOrd="0" presId="urn:microsoft.com/office/officeart/2005/8/layout/list1"/>
    <dgm:cxn modelId="{2FE7848F-C8FC-4F12-8AF3-CFF352D2460A}" type="presParOf" srcId="{BFFDA7D6-FA03-4D29-9BF8-BE3C8E3D090F}" destId="{F20E9ED0-83A3-4A78-9A2F-F94CCA12FA88}" srcOrd="3" destOrd="0" presId="urn:microsoft.com/office/officeart/2005/8/layout/list1"/>
    <dgm:cxn modelId="{48EF923D-A6DF-4BFF-926B-287B5DD6ADA4}" type="presParOf" srcId="{BFFDA7D6-FA03-4D29-9BF8-BE3C8E3D090F}" destId="{4FB9D4D8-C00F-4607-BEA1-C24161A84677}" srcOrd="4" destOrd="0" presId="urn:microsoft.com/office/officeart/2005/8/layout/list1"/>
    <dgm:cxn modelId="{F26A5D7E-DE64-40CD-A36A-C76C80C42C2D}" type="presParOf" srcId="{4FB9D4D8-C00F-4607-BEA1-C24161A84677}" destId="{02C3BA9E-2A2B-426C-8ED8-E9B6F377F41E}" srcOrd="0" destOrd="0" presId="urn:microsoft.com/office/officeart/2005/8/layout/list1"/>
    <dgm:cxn modelId="{DC2F0192-7585-470B-B5BA-109BC505F2ED}" type="presParOf" srcId="{4FB9D4D8-C00F-4607-BEA1-C24161A84677}" destId="{9E4797A4-AB89-4727-AC2E-ACD679A18D51}" srcOrd="1" destOrd="0" presId="urn:microsoft.com/office/officeart/2005/8/layout/list1"/>
    <dgm:cxn modelId="{464AFA61-5F08-4D14-9C4E-EC58424831D0}" type="presParOf" srcId="{BFFDA7D6-FA03-4D29-9BF8-BE3C8E3D090F}" destId="{316A2704-B6B9-4B7C-A3D5-8AEE88DD7E76}" srcOrd="5" destOrd="0" presId="urn:microsoft.com/office/officeart/2005/8/layout/list1"/>
    <dgm:cxn modelId="{1F8F6906-9398-40F9-A641-A29C07BCC3FE}" type="presParOf" srcId="{BFFDA7D6-FA03-4D29-9BF8-BE3C8E3D090F}" destId="{909CD5FA-E7F6-4927-A55D-8FA8C6BE79F8}" srcOrd="6" destOrd="0" presId="urn:microsoft.com/office/officeart/2005/8/layout/list1"/>
    <dgm:cxn modelId="{4CE88828-B511-4E7D-956D-A46AEA3FDC18}" type="presParOf" srcId="{BFFDA7D6-FA03-4D29-9BF8-BE3C8E3D090F}" destId="{6DB5A4A1-52D8-4151-BBEE-3E9C44211736}" srcOrd="7" destOrd="0" presId="urn:microsoft.com/office/officeart/2005/8/layout/list1"/>
    <dgm:cxn modelId="{9FA10FBB-F68E-4DDF-891C-AD4424D2EEBF}" type="presParOf" srcId="{BFFDA7D6-FA03-4D29-9BF8-BE3C8E3D090F}" destId="{C276B17D-2B46-4A94-A9C1-F9205BC9BBF6}" srcOrd="8" destOrd="0" presId="urn:microsoft.com/office/officeart/2005/8/layout/list1"/>
    <dgm:cxn modelId="{120C4395-25F6-416D-8D8A-2BC155256AC4}" type="presParOf" srcId="{C276B17D-2B46-4A94-A9C1-F9205BC9BBF6}" destId="{6CF1D875-978E-4B91-BD53-D470C5749E10}" srcOrd="0" destOrd="0" presId="urn:microsoft.com/office/officeart/2005/8/layout/list1"/>
    <dgm:cxn modelId="{C06C5177-27BE-4A1E-A070-0BBE3C7D0DDF}" type="presParOf" srcId="{C276B17D-2B46-4A94-A9C1-F9205BC9BBF6}" destId="{D4F7A210-C388-4E6A-A842-D0D18F7DDCAC}" srcOrd="1" destOrd="0" presId="urn:microsoft.com/office/officeart/2005/8/layout/list1"/>
    <dgm:cxn modelId="{79B5A518-5814-49A8-84EA-0ED1FE0304C8}" type="presParOf" srcId="{BFFDA7D6-FA03-4D29-9BF8-BE3C8E3D090F}" destId="{C28CAAC3-F0F3-4C17-9B90-64650747E3D7}" srcOrd="9" destOrd="0" presId="urn:microsoft.com/office/officeart/2005/8/layout/list1"/>
    <dgm:cxn modelId="{E57BB0A0-B391-46F4-BFD5-E77E2182227A}" type="presParOf" srcId="{BFFDA7D6-FA03-4D29-9BF8-BE3C8E3D090F}" destId="{A5277BE9-D179-4D35-9990-EB9FD173A47E}" srcOrd="10" destOrd="0" presId="urn:microsoft.com/office/officeart/2005/8/layout/list1"/>
    <dgm:cxn modelId="{5CF0E9D9-1A7B-4E7A-82C4-BA358CFC1519}" type="presParOf" srcId="{BFFDA7D6-FA03-4D29-9BF8-BE3C8E3D090F}" destId="{F8221A40-2793-409E-9DCD-CA5E231E3417}" srcOrd="11" destOrd="0" presId="urn:microsoft.com/office/officeart/2005/8/layout/list1"/>
    <dgm:cxn modelId="{5C7D1396-C049-4C8D-BEDE-1998DE477B9B}" type="presParOf" srcId="{BFFDA7D6-FA03-4D29-9BF8-BE3C8E3D090F}" destId="{4D03FC0A-4501-4B1C-8CDF-A362DEF831B9}" srcOrd="12" destOrd="0" presId="urn:microsoft.com/office/officeart/2005/8/layout/list1"/>
    <dgm:cxn modelId="{8A10EDA6-0D84-4E8C-83AF-79DB65A9145A}" type="presParOf" srcId="{4D03FC0A-4501-4B1C-8CDF-A362DEF831B9}" destId="{9447FCF6-613C-4EBC-A6B6-8BF89B878983}" srcOrd="0" destOrd="0" presId="urn:microsoft.com/office/officeart/2005/8/layout/list1"/>
    <dgm:cxn modelId="{37762CD2-B689-43F6-948F-454371B25DCF}" type="presParOf" srcId="{4D03FC0A-4501-4B1C-8CDF-A362DEF831B9}" destId="{125CEB0F-802D-4DFB-82C0-9694C9682049}" srcOrd="1" destOrd="0" presId="urn:microsoft.com/office/officeart/2005/8/layout/list1"/>
    <dgm:cxn modelId="{D168B0EE-F188-4EF7-8879-A7A0F9E8DD96}" type="presParOf" srcId="{BFFDA7D6-FA03-4D29-9BF8-BE3C8E3D090F}" destId="{84328968-134D-4936-AC8E-5448DB9E23D1}" srcOrd="13" destOrd="0" presId="urn:microsoft.com/office/officeart/2005/8/layout/list1"/>
    <dgm:cxn modelId="{08D896C4-CACE-4630-B853-A031864E500B}" type="presParOf" srcId="{BFFDA7D6-FA03-4D29-9BF8-BE3C8E3D090F}" destId="{6B998B6A-06A3-460C-BAAA-9DDA9F41DF1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D948E7-73E2-4BDF-9DC4-EEDB02FE28CD}">
      <dsp:nvSpPr>
        <dsp:cNvPr id="0" name=""/>
        <dsp:cNvSpPr/>
      </dsp:nvSpPr>
      <dsp:spPr>
        <a:xfrm>
          <a:off x="1027536" y="2740916"/>
          <a:ext cx="951934" cy="12528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75967" y="0"/>
              </a:lnTo>
              <a:lnTo>
                <a:pt x="475967" y="1252837"/>
              </a:lnTo>
              <a:lnTo>
                <a:pt x="951934" y="125283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64167" y="3327999"/>
        <a:ext cx="78673" cy="78673"/>
      </dsp:txXfrm>
    </dsp:sp>
    <dsp:sp modelId="{A3B3F12A-713C-435E-8640-C28D0CE3F0E4}">
      <dsp:nvSpPr>
        <dsp:cNvPr id="0" name=""/>
        <dsp:cNvSpPr/>
      </dsp:nvSpPr>
      <dsp:spPr>
        <a:xfrm>
          <a:off x="1027536" y="2695196"/>
          <a:ext cx="9285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4289" y="45720"/>
              </a:lnTo>
              <a:lnTo>
                <a:pt x="464289" y="70394"/>
              </a:lnTo>
              <a:lnTo>
                <a:pt x="928578" y="7039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68603" y="2717694"/>
        <a:ext cx="46445" cy="46445"/>
      </dsp:txXfrm>
    </dsp:sp>
    <dsp:sp modelId="{CA3CCB2A-5B00-4650-83E2-C84666A3ACCF}">
      <dsp:nvSpPr>
        <dsp:cNvPr id="0" name=""/>
        <dsp:cNvSpPr/>
      </dsp:nvSpPr>
      <dsp:spPr>
        <a:xfrm>
          <a:off x="1027536" y="1424912"/>
          <a:ext cx="951934" cy="1316004"/>
        </a:xfrm>
        <a:custGeom>
          <a:avLst/>
          <a:gdLst/>
          <a:ahLst/>
          <a:cxnLst/>
          <a:rect l="0" t="0" r="0" b="0"/>
          <a:pathLst>
            <a:path>
              <a:moveTo>
                <a:pt x="0" y="1316004"/>
              </a:moveTo>
              <a:lnTo>
                <a:pt x="475967" y="1316004"/>
              </a:lnTo>
              <a:lnTo>
                <a:pt x="475967" y="0"/>
              </a:lnTo>
              <a:lnTo>
                <a:pt x="951934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62898" y="2042309"/>
        <a:ext cx="81210" cy="81210"/>
      </dsp:txXfrm>
    </dsp:sp>
    <dsp:sp modelId="{A07E1B4A-DD58-44A1-AA78-05102A31BFF4}">
      <dsp:nvSpPr>
        <dsp:cNvPr id="0" name=""/>
        <dsp:cNvSpPr/>
      </dsp:nvSpPr>
      <dsp:spPr>
        <a:xfrm rot="16200000">
          <a:off x="-1488360" y="2227148"/>
          <a:ext cx="4004257" cy="1027536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/>
            <a:t>Компетенции</a:t>
          </a:r>
        </a:p>
      </dsp:txBody>
      <dsp:txXfrm>
        <a:off x="-1438200" y="2277308"/>
        <a:ext cx="3903937" cy="927216"/>
      </dsp:txXfrm>
    </dsp:sp>
    <dsp:sp modelId="{56DF5ECB-3D16-4FC1-9467-3D2B374746A9}">
      <dsp:nvSpPr>
        <dsp:cNvPr id="0" name=""/>
        <dsp:cNvSpPr/>
      </dsp:nvSpPr>
      <dsp:spPr>
        <a:xfrm>
          <a:off x="1979471" y="911143"/>
          <a:ext cx="6137118" cy="1027536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Научно объяснять явления</a:t>
          </a:r>
        </a:p>
      </dsp:txBody>
      <dsp:txXfrm>
        <a:off x="2029631" y="961303"/>
        <a:ext cx="6036798" cy="927216"/>
      </dsp:txXfrm>
    </dsp:sp>
    <dsp:sp modelId="{E76AEDA1-994C-43DF-A989-F2C608DB4E6F}">
      <dsp:nvSpPr>
        <dsp:cNvPr id="0" name=""/>
        <dsp:cNvSpPr/>
      </dsp:nvSpPr>
      <dsp:spPr>
        <a:xfrm>
          <a:off x="1956114" y="2251822"/>
          <a:ext cx="6137118" cy="1027536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Понимать основные особенности естественно-научного исследования</a:t>
          </a:r>
        </a:p>
      </dsp:txBody>
      <dsp:txXfrm>
        <a:off x="2006274" y="2301982"/>
        <a:ext cx="6036798" cy="927216"/>
      </dsp:txXfrm>
    </dsp:sp>
    <dsp:sp modelId="{A337ED6D-FE4A-47EA-A294-DD79DADFB7C5}">
      <dsp:nvSpPr>
        <dsp:cNvPr id="0" name=""/>
        <dsp:cNvSpPr/>
      </dsp:nvSpPr>
      <dsp:spPr>
        <a:xfrm>
          <a:off x="1979471" y="3479986"/>
          <a:ext cx="6096843" cy="1027536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Интерпретировать данные и использовать научные доказательства для получения выводов</a:t>
          </a:r>
        </a:p>
      </dsp:txBody>
      <dsp:txXfrm>
        <a:off x="2029631" y="3530146"/>
        <a:ext cx="5996523" cy="9272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ED1D8D-57E4-405B-9DAE-EEE283086E8E}">
      <dsp:nvSpPr>
        <dsp:cNvPr id="0" name=""/>
        <dsp:cNvSpPr/>
      </dsp:nvSpPr>
      <dsp:spPr>
        <a:xfrm>
          <a:off x="0" y="883043"/>
          <a:ext cx="8291264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3A1635-B1C6-4E61-B0C5-C1AC7BE14A41}">
      <dsp:nvSpPr>
        <dsp:cNvPr id="0" name=""/>
        <dsp:cNvSpPr/>
      </dsp:nvSpPr>
      <dsp:spPr>
        <a:xfrm>
          <a:off x="414563" y="135933"/>
          <a:ext cx="5816130" cy="9685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373" tIns="0" rIns="21937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00"/>
              </a:solidFill>
              <a:latin typeface="Times New Roman"/>
              <a:ea typeface="Times New Roman"/>
            </a:rPr>
            <a:t>интегрировать и интерпретировать информацию</a:t>
          </a:r>
          <a:endParaRPr lang="ru-RU" sz="2000" kern="1200" dirty="0"/>
        </a:p>
      </dsp:txBody>
      <dsp:txXfrm>
        <a:off x="461842" y="183212"/>
        <a:ext cx="5721572" cy="873951"/>
      </dsp:txXfrm>
    </dsp:sp>
    <dsp:sp modelId="{909CD5FA-E7F6-4927-A55D-8FA8C6BE79F8}">
      <dsp:nvSpPr>
        <dsp:cNvPr id="0" name=""/>
        <dsp:cNvSpPr/>
      </dsp:nvSpPr>
      <dsp:spPr>
        <a:xfrm>
          <a:off x="0" y="2229016"/>
          <a:ext cx="8291264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4797A4-AB89-4727-AC2E-ACD679A18D51}">
      <dsp:nvSpPr>
        <dsp:cNvPr id="0" name=""/>
        <dsp:cNvSpPr/>
      </dsp:nvSpPr>
      <dsp:spPr>
        <a:xfrm>
          <a:off x="435958" y="1355637"/>
          <a:ext cx="5875446" cy="11083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373" tIns="0" rIns="21937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00"/>
              </a:solidFill>
              <a:latin typeface="Times New Roman"/>
              <a:ea typeface="Times New Roman"/>
            </a:rPr>
            <a:t>находить и извлекать информацию</a:t>
          </a:r>
        </a:p>
      </dsp:txBody>
      <dsp:txXfrm>
        <a:off x="490064" y="1409743"/>
        <a:ext cx="5767234" cy="1000160"/>
      </dsp:txXfrm>
    </dsp:sp>
    <dsp:sp modelId="{A5277BE9-D179-4D35-9990-EB9FD173A47E}">
      <dsp:nvSpPr>
        <dsp:cNvPr id="0" name=""/>
        <dsp:cNvSpPr/>
      </dsp:nvSpPr>
      <dsp:spPr>
        <a:xfrm>
          <a:off x="0" y="3689519"/>
          <a:ext cx="8291264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F7A210-C388-4E6A-A842-D0D18F7DDCAC}">
      <dsp:nvSpPr>
        <dsp:cNvPr id="0" name=""/>
        <dsp:cNvSpPr/>
      </dsp:nvSpPr>
      <dsp:spPr>
        <a:xfrm>
          <a:off x="414563" y="2688016"/>
          <a:ext cx="5959312" cy="1222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373" tIns="0" rIns="21937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00"/>
              </a:solidFill>
              <a:latin typeface="Times New Roman"/>
              <a:ea typeface="Times New Roman"/>
            </a:rPr>
            <a:t>осмысливать и оценивать содержание и форму текста</a:t>
          </a:r>
          <a:endParaRPr lang="ru-RU" sz="2000" kern="1200" dirty="0"/>
        </a:p>
      </dsp:txBody>
      <dsp:txXfrm>
        <a:off x="474260" y="2747713"/>
        <a:ext cx="5839918" cy="1103508"/>
      </dsp:txXfrm>
    </dsp:sp>
    <dsp:sp modelId="{6B998B6A-06A3-460C-BAAA-9DDA9F41DF17}">
      <dsp:nvSpPr>
        <dsp:cNvPr id="0" name=""/>
        <dsp:cNvSpPr/>
      </dsp:nvSpPr>
      <dsp:spPr>
        <a:xfrm>
          <a:off x="0" y="5051171"/>
          <a:ext cx="8291264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5CEB0F-802D-4DFB-82C0-9694C9682049}">
      <dsp:nvSpPr>
        <dsp:cNvPr id="0" name=""/>
        <dsp:cNvSpPr/>
      </dsp:nvSpPr>
      <dsp:spPr>
        <a:xfrm>
          <a:off x="414563" y="4148519"/>
          <a:ext cx="6060532" cy="1124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373" tIns="0" rIns="21937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00"/>
              </a:solidFill>
              <a:latin typeface="Times New Roman"/>
              <a:ea typeface="Times New Roman"/>
            </a:rPr>
            <a:t>использовать информацию из текста</a:t>
          </a:r>
          <a:endParaRPr lang="ru-RU" sz="2000" kern="1200" dirty="0"/>
        </a:p>
      </dsp:txBody>
      <dsp:txXfrm>
        <a:off x="469435" y="4203391"/>
        <a:ext cx="5950788" cy="10143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#1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B3D4AC-A2D6-4FAC-A435-A2EC7434F637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14316-A501-4363-BF61-8AF4F382D6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289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A1E1CE-E38A-4719-A123-C8D80F84A45C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14316-A501-4363-BF61-8AF4F382D64F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A1E1CE-E38A-4719-A123-C8D80F84A45C}" type="slidenum">
              <a:rPr lang="ru-RU" smtClean="0">
                <a:solidFill>
                  <a:prstClr val="black"/>
                </a:solidFill>
              </a:r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14316-A501-4363-BF61-8AF4F382D64F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Напрямую связана с читательской грамотностью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A1E1CE-E38A-4719-A123-C8D80F84A45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490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Для выполнения задания необходимо проанализировать каждое</a:t>
            </a:r>
            <a:br>
              <a:rPr lang="ru-RU" sz="1200" b="0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</a:br>
            <a:r>
              <a:rPr lang="ru-RU" sz="1200" b="0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утверждение.</a:t>
            </a:r>
            <a:br>
              <a:rPr lang="ru-RU" sz="1200" b="0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A1E1CE-E38A-4719-A123-C8D80F84A45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161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7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7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99142E-70B0-4510-AC0D-89737CA3B3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3C541-65A4-4DFD-9603-99C77A5B29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7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9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1E1A9-F363-4A49-992D-C2474C72B8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4FA68A-7662-45D2-AA64-AB32B8F76C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492A9D-2CE6-4FA5-89E8-3A5E4778F7E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F7AEE-3FA5-4129-981F-638A7BB979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388E79-3098-4F18-8E84-5A0D454B22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6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E2134-A077-40C0-83F6-44E6D6F9883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60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45DDCA-35DB-402E-92FF-449A83DD68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3EDA59-655E-4F69-A0BD-A8E7D5F899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F18C57-2A0E-4447-A691-E51CE7B102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5FADC9-CAE4-46F7-8E33-3076DCBCD929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0753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97F5947-FB27-4602-9A71-B3E9B693F2FD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7072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E051267-31F4-41E9-9962-8C22325EB6DC}" type="datetime1">
              <a:rPr lang="ru-RU" smtClean="0">
                <a:solidFill>
                  <a:srgbClr val="FFF39D"/>
                </a:solidFill>
              </a:rPr>
              <a:pPr/>
              <a:t>28.11.2022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ru-RU" smtClean="0">
                <a:solidFill>
                  <a:srgbClr val="FFF39D"/>
                </a:solidFill>
              </a:rPr>
              <a:t>ЧУДИНОВА С.А.,  УЧИТЕЛЬ МБОУ "СОШ №19" ИГОСК</a:t>
            </a:r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818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657F-64A7-4C83-82E7-C3CE59781BF2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657704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5CE5F-92F5-4817-919E-E7C34C717F98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246470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5206F49-5996-4C67-8DFC-348434908C04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1700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E83EF-27A2-4A14-9975-96767D667E84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112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3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B2334C3-2CD2-4D7A-9302-6A5C1AF768E6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524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74A4BA9-6974-4FB6-971C-1A4B787075C7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2595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FD932-7176-42A7-8008-2DE017335C01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552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90448-8C4B-4159-9D61-D9213B8AC5CD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35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4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8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8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8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8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pic>
        <p:nvPicPr>
          <p:cNvPr id="13314" name="Picture 2" descr="https://tkanivtule.ru/wp-content/uploads/monaconw010_1900x900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252"/>
            <a:ext cx="9144000" cy="6854749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 userDrawn="1"/>
        </p:nvSpPr>
        <p:spPr>
          <a:xfrm>
            <a:off x="179514" y="188640"/>
            <a:ext cx="8784976" cy="6480720"/>
          </a:xfrm>
          <a:prstGeom prst="roundRect">
            <a:avLst/>
          </a:prstGeom>
          <a:noFill/>
          <a:ln w="76200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7" name="Picture 5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0377" y="4743450"/>
            <a:ext cx="23336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https://i.pinimg.com/originals/8f/5a/c1/8f5ac1ef124d2fdc81a3709f3027ab63.jpg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" y="0"/>
            <a:ext cx="1049199" cy="126876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8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8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8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13B94C45-DA1D-431B-BC28-EF84FCB06D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DD44F71-B1CE-44A6-BBFC-63E83E244F39}" type="datetime1">
              <a:rPr lang="ru-RU" smtClean="0">
                <a:solidFill>
                  <a:srgbClr val="575F6D"/>
                </a:solidFill>
              </a:rPr>
              <a:pPr/>
              <a:t>28.11.2022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ru-RU" smtClean="0">
                <a:solidFill>
                  <a:srgbClr val="575F6D"/>
                </a:solidFill>
              </a:rPr>
              <a:t>ЧУДИНОВА С.А.,  УЧИТЕЛЬ МБОУ "СОШ №19" ИГОСК</a:t>
            </a:r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493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3.GIF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GIF"/><Relationship Id="rId7" Type="http://schemas.openxmlformats.org/officeDocument/2006/relationships/image" Target="../media/image1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jpeg"/><Relationship Id="rId11" Type="http://schemas.openxmlformats.org/officeDocument/2006/relationships/oleObject" Target="../embeddings/oleObject4.bin"/><Relationship Id="rId5" Type="http://schemas.openxmlformats.org/officeDocument/2006/relationships/slide" Target="slide18.xml"/><Relationship Id="rId10" Type="http://schemas.openxmlformats.org/officeDocument/2006/relationships/slide" Target="slide6.xml"/><Relationship Id="rId4" Type="http://schemas.openxmlformats.org/officeDocument/2006/relationships/image" Target="../media/image14.jpe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12776"/>
            <a:ext cx="8352928" cy="2115666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грамотности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обучающихся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изучении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биологии: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опыта работы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08520" y="4616186"/>
            <a:ext cx="6768752" cy="1752600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А.С.Златина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,</a:t>
            </a:r>
          </a:p>
          <a:p>
            <a:pPr algn="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учитель биологии </a:t>
            </a:r>
          </a:p>
          <a:p>
            <a:pPr algn="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МАОУ «Инженерная школа» г. Перми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2818" y="6148717"/>
            <a:ext cx="13612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29.11.2022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6842" y="159566"/>
            <a:ext cx="9054498" cy="157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uk-UA" sz="2800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Компетенция</a:t>
            </a:r>
            <a:r>
              <a:rPr lang="uk-UA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: </a:t>
            </a:r>
            <a:endParaRPr lang="uk-UA" sz="280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«</a:t>
            </a:r>
            <a:r>
              <a:rPr lang="ru-RU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Понимание особенностей естественно-научного исследования</a:t>
            </a:r>
            <a:endParaRPr lang="ru-RU" sz="28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t="18447" r="1605" b="9807"/>
          <a:stretch>
            <a:fillRect/>
          </a:stretch>
        </p:blipFill>
        <p:spPr>
          <a:xfrm>
            <a:off x="176849" y="1602040"/>
            <a:ext cx="7295017" cy="3267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Прямоугольник 6"/>
          <p:cNvSpPr>
            <a:spLocks noChangeArrowheads="1"/>
          </p:cNvSpPr>
          <p:nvPr/>
        </p:nvSpPr>
        <p:spPr bwMode="auto">
          <a:xfrm>
            <a:off x="359533" y="825753"/>
            <a:ext cx="77408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18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Тема: Корень, его строение </a:t>
            </a:r>
            <a:r>
              <a:rPr lang="ru-RU" sz="1800" b="1" i="0" dirty="0" smtClean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и значение </a:t>
            </a:r>
            <a:r>
              <a:rPr lang="ru-RU" sz="18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(6 класс)</a:t>
            </a:r>
            <a:endParaRPr lang="uk-UA" alt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7781" y="139029"/>
            <a:ext cx="858695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Развитие</a:t>
            </a:r>
            <a:r>
              <a:rPr lang="uk-UA" sz="2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sz="20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компетенции</a:t>
            </a:r>
            <a:r>
              <a:rPr lang="uk-UA" sz="2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: «</a:t>
            </a:r>
            <a:r>
              <a:rPr lang="uk-UA" sz="20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Понимание</a:t>
            </a:r>
            <a:r>
              <a:rPr lang="uk-UA" sz="2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sz="20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особенностей</a:t>
            </a:r>
            <a:r>
              <a:rPr lang="uk-UA" sz="2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</a:p>
          <a:p>
            <a:pPr algn="ctr">
              <a:defRPr/>
            </a:pPr>
            <a:r>
              <a:rPr lang="uk-UA" sz="20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естественно-научного</a:t>
            </a:r>
            <a:r>
              <a:rPr lang="uk-UA" sz="2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sz="2000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исследования</a:t>
            </a:r>
            <a:r>
              <a:rPr lang="uk-UA" sz="2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2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428" y="1233456"/>
            <a:ext cx="465794" cy="8917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4695" y="1195093"/>
            <a:ext cx="531345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1B3281"/>
                </a:solidFill>
                <a:latin typeface="Arial" panose="020B0604020202020204" pitchFamily="34" charset="0"/>
              </a:rPr>
              <a:t>Шестиклассники изучали явление геотропизма. </a:t>
            </a:r>
            <a:r>
              <a:rPr lang="ru-RU" dirty="0" smtClean="0">
                <a:solidFill>
                  <a:srgbClr val="1B3281"/>
                </a:solidFill>
                <a:latin typeface="Arial" panose="020B0604020202020204" pitchFamily="34" charset="0"/>
              </a:rPr>
              <a:t>Для наблюдения </a:t>
            </a:r>
            <a:r>
              <a:rPr lang="ru-RU" dirty="0">
                <a:solidFill>
                  <a:srgbClr val="1B3281"/>
                </a:solidFill>
                <a:latin typeface="Arial" panose="020B0604020202020204" pitchFamily="34" charset="0"/>
              </a:rPr>
              <a:t>за растением горшок с ним аккуратно повернули на бок. Рассмотрите рисунок, опишите изменения, которые произошли с органами растения за 4 дня. </a:t>
            </a:r>
            <a:r>
              <a:rPr lang="ru-RU" u="sng" dirty="0">
                <a:solidFill>
                  <a:srgbClr val="1B3281"/>
                </a:solidFill>
                <a:latin typeface="Arial" panose="020B0604020202020204" pitchFamily="34" charset="0"/>
              </a:rPr>
              <a:t>Какую гипотезу (предположение) проверяли школьники в этом эксперименте</a:t>
            </a:r>
            <a:r>
              <a:rPr lang="ru-RU" dirty="0">
                <a:solidFill>
                  <a:srgbClr val="1B3281"/>
                </a:solidFill>
                <a:latin typeface="Arial" panose="020B0604020202020204" pitchFamily="34" charset="0"/>
              </a:rPr>
              <a:t>?</a:t>
            </a:r>
            <a:r>
              <a:rPr lang="ru-RU" dirty="0">
                <a:solidFill>
                  <a:srgbClr val="1B3281"/>
                </a:solidFill>
              </a:rPr>
              <a:t>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1299" y="3226410"/>
            <a:ext cx="276470" cy="7878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00678" y="3297169"/>
            <a:ext cx="51236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На направление роста корней влияет сила тяжести</a:t>
            </a:r>
            <a:r>
              <a:rPr lang="ru-RU" sz="2000" b="1" i="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72119" y="5926983"/>
            <a:ext cx="56579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Условием проведения эксперимента должна </a:t>
            </a:r>
            <a:r>
              <a:rPr lang="ru-RU" sz="2000" b="1" i="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быть прозрачная </a:t>
            </a:r>
            <a:r>
              <a:rPr lang="ru-RU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емкость.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9593" y="4101898"/>
            <a:ext cx="538548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b="0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При попытке провести такой эксперимент дома, Валерия столкнулась с невозможностью рассмотреть изменения, которые произошли с корнями. </a:t>
            </a:r>
            <a:r>
              <a:rPr lang="ru-RU" sz="1800" b="0" i="0" u="sng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Какое условие проведения опыта необходимо было предусмотреть заранее, чтобы наблюдать за изменениями в ходе опыта</a:t>
            </a:r>
            <a:r>
              <a:rPr lang="ru-RU" sz="1800" b="0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7783" y="4533189"/>
            <a:ext cx="465794" cy="8917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31641" y="5856224"/>
            <a:ext cx="276470" cy="7878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3481" r="2401"/>
          <a:stretch>
            <a:fillRect/>
          </a:stretch>
        </p:blipFill>
        <p:spPr>
          <a:xfrm>
            <a:off x="5795883" y="1196352"/>
            <a:ext cx="3302986" cy="3000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013192"/>
            <a:ext cx="6491064" cy="143986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  <a:defRPr/>
            </a:pP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компетенции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«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Понимание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особенностей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естественно-научного</a:t>
            </a:r>
            <a:r>
              <a:rPr lang="uk-UA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исследования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93" t="48625" r="18944" b="5958"/>
          <a:stretch>
            <a:fillRect/>
          </a:stretch>
        </p:blipFill>
        <p:spPr bwMode="auto">
          <a:xfrm>
            <a:off x="1187625" y="342900"/>
            <a:ext cx="7056784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6A7AA0-4A2F-4A15-B910-4305E2D42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40"/>
            <a:ext cx="7886700" cy="97564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Компетенция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: «</a:t>
            </a:r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Интерпретация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данных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и </a:t>
            </a:r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использование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научных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доказательств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для </a:t>
            </a:r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получения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выводов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»</a:t>
            </a:r>
            <a:endParaRPr lang="ru-RU" sz="2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3886A92-11CD-4990-A040-2BAFE9ADF8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9" t="18287" r="2243" b="1923"/>
          <a:stretch/>
        </p:blipFill>
        <p:spPr>
          <a:xfrm>
            <a:off x="325219" y="1384253"/>
            <a:ext cx="8496944" cy="369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290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B9565C37-CC41-4E4B-BA53-5E511DC649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9" y="807935"/>
            <a:ext cx="3223717" cy="2752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FFC1AA6-24E7-4724-9575-DBFB2C96927E}"/>
              </a:ext>
            </a:extLst>
          </p:cNvPr>
          <p:cNvSpPr txBox="1"/>
          <p:nvPr/>
        </p:nvSpPr>
        <p:spPr>
          <a:xfrm>
            <a:off x="899593" y="691476"/>
            <a:ext cx="46317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Тема: Бактерии</a:t>
            </a:r>
            <a:r>
              <a:rPr lang="ru-RU" dirty="0">
                <a:solidFill>
                  <a:srgbClr val="1B3281"/>
                </a:solidFill>
              </a:rPr>
              <a:t> </a:t>
            </a:r>
            <a:r>
              <a:rPr lang="ru-RU" sz="18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(5 класс)</a:t>
            </a:r>
            <a:r>
              <a:rPr lang="ru-RU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CDCBF09-CB44-4332-A576-C2E0D2310863}"/>
              </a:ext>
            </a:extLst>
          </p:cNvPr>
          <p:cNvSpPr txBox="1"/>
          <p:nvPr/>
        </p:nvSpPr>
        <p:spPr>
          <a:xfrm>
            <a:off x="241011" y="3542730"/>
            <a:ext cx="726969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Проанализируйте график скорости размножения молочнокислых бактерий. Какие два из нижеприведенных описаний наиболее точно характеризуют данную зависимость?</a:t>
            </a:r>
            <a:b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</a:br>
            <a: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1) Чем выше температура, тем интенсивнее рост клеток бактерий.</a:t>
            </a:r>
            <a:b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</a:br>
            <a: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2) Для того, чтобы прекратить рост бактериальных клеток, надо нагреть их до 45 градусов.</a:t>
            </a:r>
            <a:b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</a:br>
            <a: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3) Оптимальная температура для размножения клеток в диапазоне от 36 до 38°С.</a:t>
            </a:r>
            <a:b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</a:br>
            <a: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4) Минимальный рост численности бактерий произошел в диапазоне от 30 до 32°С.</a:t>
            </a:r>
            <a:b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</a:br>
            <a:r>
              <a:rPr lang="ru-RU" sz="16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5) До 32°С количество бактериальных клеток плавно повышается.</a:t>
            </a:r>
            <a:r>
              <a:rPr lang="ru-RU" sz="1600" b="1" dirty="0"/>
              <a:t>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EF11C55-CEFB-4858-947E-410570554F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092"/>
          <a:stretch/>
        </p:blipFill>
        <p:spPr>
          <a:xfrm>
            <a:off x="1115616" y="1035868"/>
            <a:ext cx="3657600" cy="2571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C6515BE-3EFB-446B-A30E-0E1856CA7459}"/>
              </a:ext>
            </a:extLst>
          </p:cNvPr>
          <p:cNvSpPr txBox="1"/>
          <p:nvPr/>
        </p:nvSpPr>
        <p:spPr>
          <a:xfrm>
            <a:off x="7813147" y="4169952"/>
            <a:ext cx="10801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0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Ответ: 4, </a:t>
            </a:r>
            <a:r>
              <a:rPr lang="ru-RU" sz="1800" b="0" i="0" dirty="0" smtClean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5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E23A770-14C7-4342-A223-54FAA29E3FB6}"/>
              </a:ext>
            </a:extLst>
          </p:cNvPr>
          <p:cNvSpPr txBox="1"/>
          <p:nvPr/>
        </p:nvSpPr>
        <p:spPr>
          <a:xfrm>
            <a:off x="225194" y="161607"/>
            <a:ext cx="88514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компетенции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«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Интерпретация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данных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использование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научных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доказательств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для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получения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выводов</a:t>
            </a:r>
            <a:r>
              <a:rPr lang="uk-UA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E5A724F-788A-4F73-99D5-9DBFE5162D6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6386" y="2866985"/>
            <a:ext cx="352960" cy="67575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5ACE0792-2C8B-44F1-B47B-272F71A78824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37251" y="6098089"/>
            <a:ext cx="237133" cy="67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7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4" y="404664"/>
            <a:ext cx="8525933" cy="5791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737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2" t="24079" r="18567" b="23193"/>
          <a:stretch>
            <a:fillRect/>
          </a:stretch>
        </p:blipFill>
        <p:spPr bwMode="auto">
          <a:xfrm>
            <a:off x="467545" y="1196752"/>
            <a:ext cx="6552728" cy="4718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6490EDB-7C3B-4976-8A69-351F0179EA74}"/>
              </a:ext>
            </a:extLst>
          </p:cNvPr>
          <p:cNvSpPr txBox="1"/>
          <p:nvPr/>
        </p:nvSpPr>
        <p:spPr>
          <a:xfrm>
            <a:off x="2957880" y="366626"/>
            <a:ext cx="2851814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Основные умения ЕНГ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DEC2051-0832-421B-B812-2549D7537F18}"/>
              </a:ext>
            </a:extLst>
          </p:cNvPr>
          <p:cNvSpPr txBox="1"/>
          <p:nvPr/>
        </p:nvSpPr>
        <p:spPr>
          <a:xfrm>
            <a:off x="251520" y="3094635"/>
            <a:ext cx="238224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/>
              <a:t>ОБЪЯСНЯТЬ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7DEA3D5-6AFA-4E88-8929-0B82E6050564}"/>
              </a:ext>
            </a:extLst>
          </p:cNvPr>
          <p:cNvSpPr txBox="1"/>
          <p:nvPr/>
        </p:nvSpPr>
        <p:spPr>
          <a:xfrm>
            <a:off x="5651769" y="3129916"/>
            <a:ext cx="336363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/>
              <a:t>АНАЛИЗИРОВАТЬ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8A71C16-3724-4A4F-B660-00EF18900616}"/>
              </a:ext>
            </a:extLst>
          </p:cNvPr>
          <p:cNvSpPr txBox="1"/>
          <p:nvPr/>
        </p:nvSpPr>
        <p:spPr>
          <a:xfrm>
            <a:off x="2720235" y="3479297"/>
            <a:ext cx="2773449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/>
              <a:t>ИССЛЕДОВАТЬ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2AC7643-1C06-4A26-BF92-B687421DA7E5}"/>
              </a:ext>
            </a:extLst>
          </p:cNvPr>
          <p:cNvSpPr txBox="1"/>
          <p:nvPr/>
        </p:nvSpPr>
        <p:spPr>
          <a:xfrm>
            <a:off x="2525481" y="4980808"/>
            <a:ext cx="3126288" cy="156966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РЕАЛЬНАЯ ЖИЗНЕННАЯ СИТУАЦИЯ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xmlns="" id="{EA507470-35CB-4433-9120-7D2D4052E337}"/>
              </a:ext>
            </a:extLst>
          </p:cNvPr>
          <p:cNvCxnSpPr/>
          <p:nvPr/>
        </p:nvCxnSpPr>
        <p:spPr>
          <a:xfrm flipH="1">
            <a:off x="2006330" y="2490284"/>
            <a:ext cx="627434" cy="52529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AD6FC2D1-8AE2-4753-9854-B42881F1D2EE}"/>
              </a:ext>
            </a:extLst>
          </p:cNvPr>
          <p:cNvCxnSpPr>
            <a:cxnSpLocks/>
          </p:cNvCxnSpPr>
          <p:nvPr/>
        </p:nvCxnSpPr>
        <p:spPr>
          <a:xfrm flipH="1">
            <a:off x="4383786" y="2621434"/>
            <a:ext cx="1" cy="7655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xmlns="" id="{0E7453D4-BF0F-4170-A0BD-DC0F96787840}"/>
              </a:ext>
            </a:extLst>
          </p:cNvPr>
          <p:cNvCxnSpPr>
            <a:cxnSpLocks/>
          </p:cNvCxnSpPr>
          <p:nvPr/>
        </p:nvCxnSpPr>
        <p:spPr>
          <a:xfrm>
            <a:off x="5651769" y="2484699"/>
            <a:ext cx="559613" cy="52538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xmlns="" id="{F7C7E112-1FE5-4299-9A99-126DB3189D40}"/>
              </a:ext>
            </a:extLst>
          </p:cNvPr>
          <p:cNvCxnSpPr>
            <a:cxnSpLocks/>
          </p:cNvCxnSpPr>
          <p:nvPr/>
        </p:nvCxnSpPr>
        <p:spPr>
          <a:xfrm>
            <a:off x="1708831" y="3790412"/>
            <a:ext cx="1479410" cy="10734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xmlns="" id="{2BB81DEF-31DE-469E-83EC-636467DF9194}"/>
              </a:ext>
            </a:extLst>
          </p:cNvPr>
          <p:cNvCxnSpPr>
            <a:cxnSpLocks/>
          </p:cNvCxnSpPr>
          <p:nvPr/>
        </p:nvCxnSpPr>
        <p:spPr>
          <a:xfrm flipH="1">
            <a:off x="4105743" y="4311241"/>
            <a:ext cx="1217" cy="6695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35D0022B-0F05-4A49-9B4A-F85578FC33E4}"/>
              </a:ext>
            </a:extLst>
          </p:cNvPr>
          <p:cNvCxnSpPr>
            <a:cxnSpLocks/>
          </p:cNvCxnSpPr>
          <p:nvPr/>
        </p:nvCxnSpPr>
        <p:spPr>
          <a:xfrm flipH="1">
            <a:off x="4965463" y="3771686"/>
            <a:ext cx="1892405" cy="109214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216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Креативная грамотность-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472608"/>
          </a:xfrm>
        </p:spPr>
        <p:txBody>
          <a:bodyPr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ru-RU" sz="3400" b="1" dirty="0" smtClean="0"/>
              <a:t>КРИТЕРИИ креативного мышления: </a:t>
            </a:r>
          </a:p>
          <a:p>
            <a:pPr fontAlgn="base"/>
            <a:r>
              <a:rPr lang="ru-RU" sz="3400" b="1" dirty="0" smtClean="0"/>
              <a:t>Беглость</a:t>
            </a:r>
            <a:r>
              <a:rPr lang="ru-RU" sz="3400" dirty="0"/>
              <a:t> — способность с большой скоростью выдавать большое количество разнообразных идей. </a:t>
            </a:r>
            <a:endParaRPr lang="ru-RU" sz="3400" dirty="0" smtClean="0"/>
          </a:p>
          <a:p>
            <a:pPr fontAlgn="base"/>
            <a:r>
              <a:rPr lang="ru-RU" sz="3400" b="1" dirty="0" smtClean="0"/>
              <a:t>Гибкость</a:t>
            </a:r>
            <a:r>
              <a:rPr lang="ru-RU" sz="3400" dirty="0"/>
              <a:t> — способность оценивать проблему со всех сторон и применять различные стратегии при её решении. Гибкость помогает быстро улавливать связи между разными явлениями, устанавливать закономерности, находить общее в самых разных вещах и событиях.</a:t>
            </a:r>
          </a:p>
          <a:p>
            <a:pPr fontAlgn="base"/>
            <a:r>
              <a:rPr lang="ru-RU" sz="3400" b="1" dirty="0"/>
              <a:t>Оригинальность</a:t>
            </a:r>
            <a:r>
              <a:rPr lang="ru-RU" sz="3400" dirty="0"/>
              <a:t> — способность генерировать нестандартные или неожиданные идеи, отступать от общепринятого шаблона. </a:t>
            </a:r>
            <a:r>
              <a:rPr lang="ru-RU" sz="3400" b="1" dirty="0" smtClean="0"/>
              <a:t>Разработанность</a:t>
            </a:r>
            <a:r>
              <a:rPr lang="ru-RU" sz="3400" dirty="0"/>
              <a:t> — способность не просто генерировать идеи, но и углублять, детализировать их. </a:t>
            </a:r>
            <a:endParaRPr lang="ru-RU" sz="3400" dirty="0" smtClean="0"/>
          </a:p>
          <a:p>
            <a:pPr fontAlgn="base"/>
            <a:r>
              <a:rPr lang="ru-RU" sz="3400" b="1" dirty="0" smtClean="0"/>
              <a:t>Сопротивление </a:t>
            </a:r>
            <a:r>
              <a:rPr lang="ru-RU" sz="3400" b="1" dirty="0"/>
              <a:t>замыканию</a:t>
            </a:r>
            <a:r>
              <a:rPr lang="ru-RU" sz="3400" dirty="0"/>
              <a:t> — умение постоянно воспринимать новую информацию, не ограничиваясь какой-то одной её стороной или </a:t>
            </a:r>
            <a:r>
              <a:rPr lang="ru-RU" sz="3400" dirty="0" smtClean="0"/>
              <a:t>аспектом.</a:t>
            </a:r>
            <a:endParaRPr lang="ru-RU" sz="3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442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1.bp.blogspot.com/-Me8gSkJZqWM/Wr9rulPzVoI/AAAAAAAAJ2c/ME6ozL1hwIYRWlbqTdidnDSrJKzrDkafQCLcBGAs/s1600/66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369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113" y="332690"/>
            <a:ext cx="3208939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852936"/>
            <a:ext cx="5184576" cy="1728192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1B3281"/>
                </a:solidFill>
                <a:latin typeface="Arial" panose="020B0604020202020204" pitchFamily="34" charset="0"/>
              </a:rPr>
              <a:t>«Функционально грамотный человек </a:t>
            </a:r>
            <a:r>
              <a:rPr lang="ru-RU" sz="2700" dirty="0">
                <a:solidFill>
                  <a:srgbClr val="1B3281"/>
                </a:solidFill>
                <a:latin typeface="Arial" panose="020B0604020202020204" pitchFamily="34" charset="0"/>
              </a:rPr>
              <a:t>— это человек, который </a:t>
            </a:r>
            <a:r>
              <a:rPr lang="ru-RU" sz="2700" dirty="0" smtClean="0">
                <a:solidFill>
                  <a:srgbClr val="1B3281"/>
                </a:solidFill>
                <a:latin typeface="Arial" panose="020B0604020202020204" pitchFamily="34" charset="0"/>
              </a:rPr>
              <a:t>способен использовать </a:t>
            </a:r>
            <a:r>
              <a:rPr lang="ru-RU" sz="2700" dirty="0">
                <a:solidFill>
                  <a:srgbClr val="1B3281"/>
                </a:solidFill>
                <a:latin typeface="Arial" panose="020B0604020202020204" pitchFamily="34" charset="0"/>
              </a:rPr>
              <a:t>все постоянно приобретаемые в течение жизни знания,</a:t>
            </a:r>
            <a:br>
              <a:rPr lang="ru-RU" sz="2700" dirty="0">
                <a:solidFill>
                  <a:srgbClr val="1B3281"/>
                </a:solidFill>
                <a:latin typeface="Arial" panose="020B0604020202020204" pitchFamily="34" charset="0"/>
              </a:rPr>
            </a:br>
            <a:r>
              <a:rPr lang="ru-RU" sz="2700" dirty="0">
                <a:solidFill>
                  <a:srgbClr val="1B3281"/>
                </a:solidFill>
                <a:latin typeface="Arial" panose="020B0604020202020204" pitchFamily="34" charset="0"/>
              </a:rPr>
              <a:t>умения и навыки для решения максимально широкого </a:t>
            </a:r>
            <a:r>
              <a:rPr lang="ru-RU" sz="2700" dirty="0" smtClean="0">
                <a:solidFill>
                  <a:srgbClr val="1B3281"/>
                </a:solidFill>
                <a:latin typeface="Arial" panose="020B0604020202020204" pitchFamily="34" charset="0"/>
              </a:rPr>
              <a:t>диапазона жизненных </a:t>
            </a:r>
            <a:r>
              <a:rPr lang="ru-RU" sz="2700" dirty="0">
                <a:solidFill>
                  <a:srgbClr val="1B3281"/>
                </a:solidFill>
                <a:latin typeface="Arial" panose="020B0604020202020204" pitchFamily="34" charset="0"/>
              </a:rPr>
              <a:t>задач </a:t>
            </a:r>
            <a:r>
              <a:rPr lang="ru-RU" sz="2700" dirty="0" smtClean="0">
                <a:solidFill>
                  <a:srgbClr val="1B3281"/>
                </a:solidFill>
                <a:latin typeface="Arial" panose="020B0604020202020204" pitchFamily="34" charset="0"/>
              </a:rPr>
              <a:t/>
            </a:r>
            <a:br>
              <a:rPr lang="ru-RU" sz="2700" dirty="0" smtClean="0">
                <a:solidFill>
                  <a:srgbClr val="1B3281"/>
                </a:solidFill>
                <a:latin typeface="Arial" panose="020B0604020202020204" pitchFamily="34" charset="0"/>
              </a:rPr>
            </a:br>
            <a:r>
              <a:rPr lang="ru-RU" sz="2700" dirty="0" smtClean="0">
                <a:solidFill>
                  <a:srgbClr val="1B3281"/>
                </a:solidFill>
                <a:latin typeface="Arial" panose="020B0604020202020204" pitchFamily="34" charset="0"/>
              </a:rPr>
              <a:t>в </a:t>
            </a:r>
            <a:r>
              <a:rPr lang="ru-RU" sz="2700" dirty="0">
                <a:solidFill>
                  <a:srgbClr val="1B3281"/>
                </a:solidFill>
                <a:latin typeface="Arial" panose="020B0604020202020204" pitchFamily="34" charset="0"/>
              </a:rPr>
              <a:t>различных сферах человеческой деятельности,</a:t>
            </a:r>
            <a:br>
              <a:rPr lang="ru-RU" sz="2700" dirty="0">
                <a:solidFill>
                  <a:srgbClr val="1B3281"/>
                </a:solidFill>
                <a:latin typeface="Arial" panose="020B0604020202020204" pitchFamily="34" charset="0"/>
              </a:rPr>
            </a:br>
            <a:r>
              <a:rPr lang="ru-RU" sz="2700" dirty="0">
                <a:solidFill>
                  <a:srgbClr val="1B3281"/>
                </a:solidFill>
                <a:latin typeface="Arial" panose="020B0604020202020204" pitchFamily="34" charset="0"/>
              </a:rPr>
              <a:t>общения и </a:t>
            </a:r>
            <a:r>
              <a:rPr lang="ru-RU" sz="2700" dirty="0" smtClean="0">
                <a:solidFill>
                  <a:srgbClr val="1B3281"/>
                </a:solidFill>
                <a:latin typeface="Arial" panose="020B0604020202020204" pitchFamily="34" charset="0"/>
              </a:rPr>
              <a:t>социальных отношений</a:t>
            </a:r>
            <a:r>
              <a:rPr lang="ru-RU" sz="2700" b="1" dirty="0">
                <a:solidFill>
                  <a:srgbClr val="1B3281"/>
                </a:solidFill>
                <a:latin typeface="Arial" panose="020B0604020202020204" pitchFamily="34" charset="0"/>
              </a:rPr>
              <a:t>»</a:t>
            </a:r>
            <a:br>
              <a:rPr lang="ru-RU" sz="2700" b="1" dirty="0">
                <a:solidFill>
                  <a:srgbClr val="1B3281"/>
                </a:solidFill>
                <a:latin typeface="Arial" panose="020B0604020202020204" pitchFamily="34" charset="0"/>
              </a:rPr>
            </a:br>
            <a:r>
              <a:rPr lang="ru-RU" sz="2700" b="1" dirty="0">
                <a:solidFill>
                  <a:srgbClr val="1B3281"/>
                </a:solidFill>
                <a:latin typeface="Arial" panose="020B0604020202020204" pitchFamily="34" charset="0"/>
              </a:rPr>
              <a:t>А.А. Леонтьев</a:t>
            </a:r>
            <a:r>
              <a:rPr lang="ru-RU" sz="2700" dirty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6" name="Picture 2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5" t="1571"/>
          <a:stretch/>
        </p:blipFill>
        <p:spPr bwMode="auto">
          <a:xfrm>
            <a:off x="611559" y="332656"/>
            <a:ext cx="7952429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630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Задание: определить тему урока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2358" r="-264" b="12006"/>
          <a:stretch/>
        </p:blipFill>
        <p:spPr bwMode="auto">
          <a:xfrm>
            <a:off x="180839" y="1412776"/>
            <a:ext cx="8854162" cy="3398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368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грамотность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самостоятельно осуществлять деятельность учения и применять полученные знания при решении жизненных задач как личных, так и в социуме.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200800" cy="5669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3200" b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Ч</a:t>
            </a: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итательские умения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03955354"/>
              </p:ext>
            </p:extLst>
          </p:nvPr>
        </p:nvGraphicFramePr>
        <p:xfrm>
          <a:off x="457200" y="908720"/>
          <a:ext cx="8291264" cy="5565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94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117135"/>
              </p:ext>
            </p:extLst>
          </p:nvPr>
        </p:nvGraphicFramePr>
        <p:xfrm>
          <a:off x="690562" y="3234529"/>
          <a:ext cx="8057901" cy="1634630"/>
        </p:xfrm>
        <a:graphic>
          <a:graphicData uri="http://schemas.openxmlformats.org/drawingml/2006/table">
            <a:tbl>
              <a:tblPr/>
              <a:tblGrid>
                <a:gridCol w="1666048"/>
                <a:gridCol w="1205036"/>
                <a:gridCol w="1694526"/>
                <a:gridCol w="1694526"/>
                <a:gridCol w="1797765"/>
              </a:tblGrid>
              <a:tr h="32692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Растения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Органические вещества, г (в 100 г)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Калорийность,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indent="215900"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Ккал (в 100 г)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</a:tr>
              <a:tr h="326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Белки, г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Жиры, г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Углеводы, г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69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Арахис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26,3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45,2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9,9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552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69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Фундук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61,5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9,4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651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69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Грецкий орех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15,2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65,2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654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4290" marR="34290" marT="34290" marB="3429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71600" y="404664"/>
            <a:ext cx="7488832" cy="255454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1.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Работа с таблицей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5 классе при изучении темы «Химический состав клетки» </a:t>
            </a: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предлагаю ответить на вопросы, используя таблицу</a:t>
            </a: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«Содержание органических веществ в плодах некоторых растений»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1. В плодах какого растении из перечисленных в таблице содержится наименьшее количество сахаров?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2. В плодах какого растения из перечисленных в таблице больше всего жиров и белков?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3. Плоды каких растений из перечисленных в таблице имеют практически одинаковую калорийность?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7" y="4365104"/>
            <a:ext cx="3103563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accent6">
                    <a:lumMod val="50000"/>
                  </a:schemeClr>
                </a:solidFill>
              </a:rPr>
              <a:t>Т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ема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</a:rPr>
              <a:t>«Класс Двудольные: семейство Бобовые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b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</a:rPr>
              <a:t>Познавательные действия по работе с информацией и чтению: оценивать достоверность предложенной информации, высказывать оценочные суждения на основе текста.</a:t>
            </a:r>
            <a:r>
              <a:rPr lang="ru-RU" sz="2700" dirty="0"/>
              <a:t/>
            </a:r>
            <a:br>
              <a:rPr lang="ru-RU" sz="27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/>
              <a:t>Прочитайте рецепт, </a:t>
            </a:r>
            <a:r>
              <a:rPr lang="ru-RU" sz="2800" i="1" u="sng" dirty="0"/>
              <a:t>найдите биологическую ошибку </a:t>
            </a:r>
            <a:r>
              <a:rPr lang="ru-RU" sz="2800" i="1" dirty="0"/>
              <a:t>и докажите это с помощью умозаключения. </a:t>
            </a:r>
          </a:p>
          <a:p>
            <a:pPr marL="0" indent="0">
              <a:buNone/>
            </a:pPr>
            <a:r>
              <a:rPr lang="ru-RU" sz="3600" b="1" dirty="0"/>
              <a:t>«</a:t>
            </a:r>
            <a:r>
              <a:rPr lang="ru-RU" b="1" dirty="0"/>
              <a:t>Возьмите сырые арахисовые орешки, прожарьте их, а затем остудите. Когда скорлупа будет снята, снова верните арахис на сковороду, а сверху залейте его сахаром, растворённым в воде. Через 10 минут блюдо будет готово».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019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YS Text"/>
                <a:ea typeface="+mn-ea"/>
                <a:cs typeface="+mn-cs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YS Text"/>
                <a:ea typeface="+mn-ea"/>
                <a:cs typeface="+mn-cs"/>
              </a:rPr>
            </a:br>
            <a:r>
              <a:rPr kumimoji="0" lang="ru-RU" sz="31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YS Text"/>
                <a:ea typeface="+mn-ea"/>
                <a:cs typeface="+mn-cs"/>
              </a:rPr>
              <a:t>Что такое математическая грамотность?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YS Text"/>
                <a:ea typeface="+mn-ea"/>
                <a:cs typeface="+mn-cs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YS Text"/>
                <a:ea typeface="+mn-ea"/>
                <a:cs typeface="+mn-cs"/>
              </a:rPr>
            </a:b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rgbClr val="284C6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5235" name="Объект 2"/>
          <p:cNvSpPr>
            <a:spLocks noGrp="1"/>
          </p:cNvSpPr>
          <p:nvPr>
            <p:ph idx="1"/>
          </p:nvPr>
        </p:nvSpPr>
        <p:spPr>
          <a:xfrm>
            <a:off x="467544" y="1484630"/>
            <a:ext cx="8418012" cy="4916170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buNone/>
            </a:pPr>
            <a:r>
              <a:rPr lang="ru-RU" altLang="ru-RU" sz="2400" b="1" dirty="0">
                <a:solidFill>
                  <a:srgbClr val="333333"/>
                </a:solidFill>
                <a:latin typeface="YS Text"/>
              </a:rPr>
              <a:t>Математическая</a:t>
            </a:r>
            <a:r>
              <a:rPr lang="ru-RU" altLang="ru-RU" sz="2400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altLang="ru-RU" sz="2400" b="1" dirty="0">
                <a:solidFill>
                  <a:srgbClr val="333333"/>
                </a:solidFill>
                <a:latin typeface="YS Text"/>
              </a:rPr>
              <a:t>грамотность</a:t>
            </a:r>
            <a:r>
              <a:rPr lang="ru-RU" altLang="ru-RU" sz="2400" dirty="0">
                <a:solidFill>
                  <a:srgbClr val="333333"/>
                </a:solidFill>
                <a:latin typeface="YS Text"/>
              </a:rPr>
              <a:t> – это способность человека мыслить </a:t>
            </a:r>
            <a:r>
              <a:rPr lang="ru-RU" altLang="ru-RU" sz="2400" b="1" dirty="0">
                <a:solidFill>
                  <a:srgbClr val="333333"/>
                </a:solidFill>
                <a:latin typeface="YS Text"/>
              </a:rPr>
              <a:t>математически</a:t>
            </a:r>
            <a:r>
              <a:rPr lang="ru-RU" altLang="ru-RU" sz="2400" dirty="0">
                <a:solidFill>
                  <a:srgbClr val="333333"/>
                </a:solidFill>
                <a:latin typeface="YS Text"/>
              </a:rPr>
              <a:t>, формулировать, применять и интерпретировать </a:t>
            </a:r>
            <a:r>
              <a:rPr lang="ru-RU" altLang="ru-RU" sz="2400" b="1" dirty="0">
                <a:solidFill>
                  <a:srgbClr val="333333"/>
                </a:solidFill>
                <a:latin typeface="YS Text"/>
              </a:rPr>
              <a:t>математику</a:t>
            </a:r>
            <a:r>
              <a:rPr lang="ru-RU" altLang="ru-RU" sz="2400" dirty="0">
                <a:solidFill>
                  <a:srgbClr val="333333"/>
                </a:solidFill>
                <a:latin typeface="YS Text"/>
              </a:rPr>
              <a:t> для решения задач в разнообразных практических контекстах. </a:t>
            </a:r>
            <a:endParaRPr lang="ru-RU" altLang="ru-RU" dirty="0"/>
          </a:p>
        </p:txBody>
      </p:sp>
      <p:pic>
        <p:nvPicPr>
          <p:cNvPr id="9523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3356992"/>
            <a:ext cx="5544616" cy="2901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Математическая грамотность 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на лабораторных работах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9385831"/>
              </p:ext>
            </p:extLst>
          </p:nvPr>
        </p:nvGraphicFramePr>
        <p:xfrm>
          <a:off x="395536" y="3356992"/>
          <a:ext cx="6408712" cy="1854183"/>
        </p:xfrm>
        <a:graphic>
          <a:graphicData uri="http://schemas.openxmlformats.org/drawingml/2006/table">
            <a:tbl>
              <a:tblPr/>
              <a:tblGrid>
                <a:gridCol w="3184354"/>
                <a:gridCol w="1064118"/>
                <a:gridCol w="1008112"/>
                <a:gridCol w="1152128"/>
              </a:tblGrid>
              <a:tr h="277993">
                <a:tc>
                  <a:txBody>
                    <a:bodyPr/>
                    <a:lstStyle/>
                    <a:p>
                      <a:pPr algn="l" fontAlgn="base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Длина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Ширина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Объяснение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799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Набухшее семя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99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Сухое семя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62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 сколько раз больше?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2589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сколько % увеличилась длина семени фасоли после набухания?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ase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8" y="1556792"/>
            <a:ext cx="7920880" cy="163121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Тема: Семя, его строение и значение. 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Лабораторная работа №1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«Изучение строения семян однодольных и двудольных растений»   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Рассмотрите сухое и набухшее семя фасоли.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Измерьте линейкой длину и ширину этих семян. Какое семя больше? Заполните таблицу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7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332656"/>
            <a:ext cx="73448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/>
                <a:ea typeface="Times New Roman"/>
              </a:rPr>
              <a:t>Тема: Стебель, его строение и значение                                                                </a:t>
            </a:r>
            <a:r>
              <a:rPr lang="ru-RU" sz="2400" dirty="0">
                <a:latin typeface="Times New Roman"/>
                <a:ea typeface="Times New Roman"/>
              </a:rPr>
              <a:t>Высота стебля пшеницы – 1.5 м, а высота стебля бамбука – 20 м. Во сколько раз высота стебля бамбука больше высоты стебля пшеницы? Ответ округлите до десятых</a:t>
            </a:r>
            <a:r>
              <a:rPr lang="ru-RU" dirty="0">
                <a:latin typeface="Times New Roman"/>
                <a:ea typeface="Times New Roman"/>
              </a:rPr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8032" y="2328477"/>
            <a:ext cx="82444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Тема: Условия прорастания семян   			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Глубина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заделки семян больше размера семени примерно на 75%. На какую глубину нужно заделать семя фасоли размером в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1,5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см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?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Тема</a:t>
            </a:r>
            <a:r>
              <a:rPr lang="ru-RU" sz="2400" b="1" dirty="0"/>
              <a:t>: Систематика растений, ее значение для ботаники </a:t>
            </a:r>
          </a:p>
          <a:p>
            <a:pPr algn="just"/>
            <a:r>
              <a:rPr lang="ru-RU" sz="2400" dirty="0" smtClean="0"/>
              <a:t>Из  </a:t>
            </a:r>
            <a:r>
              <a:rPr lang="ru-RU" sz="2400" dirty="0"/>
              <a:t>1000 растений разных видов, произрастающих в одном сообществе. К семейству злаковые относятся -18% видов, розоцветных – 60%, лилейных  - 5%, крестоцветных -10% , ивовых – 7%.  Определите, сколько растений относится к классу Двудольные?</a:t>
            </a:r>
            <a:r>
              <a:rPr lang="ru-RU" dirty="0"/>
              <a:t>	</a:t>
            </a:r>
            <a:r>
              <a:rPr lang="ru-RU" dirty="0">
                <a:latin typeface="Times New Roman"/>
                <a:ea typeface="Times New Roman"/>
              </a:rPr>
              <a:t>	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260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4205502"/>
              </p:ext>
            </p:extLst>
          </p:nvPr>
        </p:nvGraphicFramePr>
        <p:xfrm>
          <a:off x="1979712" y="188640"/>
          <a:ext cx="5924550" cy="2839212"/>
        </p:xfrm>
        <a:graphic>
          <a:graphicData uri="http://schemas.openxmlformats.org/drawingml/2006/table">
            <a:tbl>
              <a:tblPr firstRow="1" firstCol="1" bandRow="1"/>
              <a:tblGrid>
                <a:gridCol w="3088944"/>
                <a:gridCol w="2835606"/>
              </a:tblGrid>
              <a:tr h="8890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Тема: Совместная жизнь организмов в природном сообществе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Определить по графику роста березы, сосны, ели: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Какое дерево выше других в возрасте трех лет?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каком возрасте  высота сосны равна 8 м?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41" name="Рисунок 18" descr="Описание: https://pandia.ru/text/81/300/images/img8_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411062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460030"/>
              </p:ext>
            </p:extLst>
          </p:nvPr>
        </p:nvGraphicFramePr>
        <p:xfrm>
          <a:off x="395536" y="2780928"/>
          <a:ext cx="6624736" cy="3737636"/>
        </p:xfrm>
        <a:graphic>
          <a:graphicData uri="http://schemas.openxmlformats.org/drawingml/2006/table">
            <a:tbl>
              <a:tblPr firstRow="1" firstCol="1" bandRow="1"/>
              <a:tblGrid>
                <a:gridCol w="3161806"/>
                <a:gridCol w="3462930"/>
              </a:tblGrid>
              <a:tr h="3737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Тема: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Смена природных сообществ и ее причины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сколько т/га увеличивается масса углерода в экосистеме ельника;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каком возрасте березняк достигает максимального значения  по массе углерода в экосистеме?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каком возрасте масса углерода в экосистеме ельника минимальная?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42" name="Рисунок 19" descr="Описание: http://www.forestforum.ru/info/pictures/ris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1008"/>
            <a:ext cx="2736303" cy="2854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31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358" y="274510"/>
            <a:ext cx="7886700" cy="86231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en-US" b="1" dirty="0" smtClean="0">
                <a:solidFill>
                  <a:schemeClr val="accent6">
                    <a:lumMod val="50000"/>
                  </a:schemeClr>
                </a:solidFill>
              </a:rPr>
              <a:t>Модель функциональной грамотности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3</a:t>
            </a:fld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285240" y="1650365"/>
            <a:ext cx="2635250" cy="9144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dirty="0"/>
              <a:t>Математическая грамотность</a:t>
            </a:r>
          </a:p>
        </p:txBody>
      </p:sp>
      <p:sp>
        <p:nvSpPr>
          <p:cNvPr id="5" name="Овал 4"/>
          <p:cNvSpPr/>
          <p:nvPr/>
        </p:nvSpPr>
        <p:spPr>
          <a:xfrm>
            <a:off x="159385" y="3253105"/>
            <a:ext cx="2635250" cy="9144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dirty="0"/>
              <a:t>Финансовая грамотность</a:t>
            </a:r>
          </a:p>
        </p:txBody>
      </p:sp>
      <p:sp>
        <p:nvSpPr>
          <p:cNvPr id="6" name="Овал 5"/>
          <p:cNvSpPr/>
          <p:nvPr/>
        </p:nvSpPr>
        <p:spPr>
          <a:xfrm>
            <a:off x="1285240" y="5389245"/>
            <a:ext cx="2635250" cy="9144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dirty="0"/>
              <a:t>Глобальные компетенции</a:t>
            </a:r>
          </a:p>
        </p:txBody>
      </p:sp>
      <p:sp>
        <p:nvSpPr>
          <p:cNvPr id="7" name="Овал 6"/>
          <p:cNvSpPr/>
          <p:nvPr/>
        </p:nvSpPr>
        <p:spPr>
          <a:xfrm>
            <a:off x="6300193" y="3320415"/>
            <a:ext cx="2635250" cy="9144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dirty="0"/>
              <a:t>Естественно-научная грамотность</a:t>
            </a:r>
          </a:p>
        </p:txBody>
      </p:sp>
      <p:sp>
        <p:nvSpPr>
          <p:cNvPr id="8" name="Овал 7"/>
          <p:cNvSpPr/>
          <p:nvPr/>
        </p:nvSpPr>
        <p:spPr>
          <a:xfrm>
            <a:off x="5266057" y="1650365"/>
            <a:ext cx="2635250" cy="9144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/>
              <a:t>Читательская грамотность</a:t>
            </a:r>
          </a:p>
        </p:txBody>
      </p:sp>
      <p:sp>
        <p:nvSpPr>
          <p:cNvPr id="9" name="Овал 8"/>
          <p:cNvSpPr/>
          <p:nvPr/>
        </p:nvSpPr>
        <p:spPr>
          <a:xfrm>
            <a:off x="5266057" y="5234940"/>
            <a:ext cx="2635250" cy="9144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dirty="0"/>
              <a:t>Креативное мышление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799338" y="2496185"/>
            <a:ext cx="845185" cy="8242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200650" y="4340241"/>
            <a:ext cx="883920" cy="8172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790565" y="3780790"/>
            <a:ext cx="438150" cy="139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3348355" y="2564781"/>
            <a:ext cx="735330" cy="776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5" idx="6"/>
          </p:cNvCxnSpPr>
          <p:nvPr/>
        </p:nvCxnSpPr>
        <p:spPr>
          <a:xfrm flipH="1" flipV="1">
            <a:off x="2794643" y="3710305"/>
            <a:ext cx="526415" cy="266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263640" y="4456793"/>
            <a:ext cx="1285875" cy="8966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131841" y="3341370"/>
            <a:ext cx="2658724" cy="108712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Функциональная грамотность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Прямоугольник 1"/>
          <p:cNvSpPr/>
          <p:nvPr/>
        </p:nvSpPr>
        <p:spPr>
          <a:xfrm>
            <a:off x="755576" y="1196752"/>
            <a:ext cx="748945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3200">
                <a:solidFill>
                  <a:srgbClr val="284C6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rebuchet MS" panose="020B0603020202020204" pitchFamily="34" charset="0"/>
              <a:buChar char="−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rebuchet MS" panose="020B0603020202020204" pitchFamily="34" charset="0"/>
              <a:buChar char="−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ru-RU" altLang="ru-RU" sz="4000" b="1" dirty="0">
                <a:solidFill>
                  <a:schemeClr val="tx1"/>
                </a:solidFill>
                <a:latin typeface="Arial" panose="020B0604020202020204" pitchFamily="34" charset="0"/>
              </a:rPr>
              <a:t>Успешная реализация ФГОС общего образования – повышение функциональной грамотности </a:t>
            </a:r>
            <a:endParaRPr lang="ru-RU" altLang="ru-RU" sz="4000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ru-RU" altLang="ru-RU" sz="40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российских </a:t>
            </a:r>
            <a:r>
              <a:rPr lang="ru-RU" altLang="ru-RU" sz="4000" b="1" dirty="0">
                <a:solidFill>
                  <a:schemeClr val="tx1"/>
                </a:solidFill>
                <a:latin typeface="Arial" panose="020B0604020202020204" pitchFamily="34" charset="0"/>
              </a:rPr>
              <a:t>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345815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583398" y="404664"/>
            <a:ext cx="8532948" cy="1080120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110000"/>
              </a:lnSpc>
              <a:buFont typeface="Georgia" panose="02040502050405020303" pitchFamily="18" charset="0"/>
              <a:buNone/>
            </a:pPr>
            <a:r>
              <a:rPr lang="ru-RU" sz="18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	</a:t>
            </a:r>
            <a:r>
              <a:rPr lang="ru-RU" sz="26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	</a:t>
            </a:r>
            <a:r>
              <a:rPr lang="ru-RU" sz="2600" b="1" i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Естественно-научная </a:t>
            </a:r>
            <a:r>
              <a:rPr lang="ru-RU" sz="26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грамотность </a:t>
            </a:r>
            <a:r>
              <a:rPr lang="ru-RU" sz="2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– это способность человека занимать активную гражданскую позицию по вопросам, связанным с естественными науками, и его готовность интересоваться естественно-научными идеями. 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539553" y="836719"/>
          <a:ext cx="839446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7095"/>
            <a:ext cx="7886700" cy="83162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uk-UA" sz="2800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Компетенция</a:t>
            </a:r>
            <a:r>
              <a:rPr lang="uk-UA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: «</a:t>
            </a:r>
            <a:r>
              <a:rPr lang="uk-UA" sz="2800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Научное</a:t>
            </a:r>
            <a:r>
              <a:rPr lang="uk-UA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sz="2800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объяснение</a:t>
            </a:r>
            <a:r>
              <a:rPr lang="uk-UA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явлений»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789" t="25791" r="3979" b="7756"/>
          <a:stretch>
            <a:fillRect/>
          </a:stretch>
        </p:blipFill>
        <p:spPr>
          <a:xfrm>
            <a:off x="743339" y="901298"/>
            <a:ext cx="7885923" cy="3816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AutoShape 2" descr="Галочка. популярный. "/>
          <p:cNvSpPr>
            <a:spLocks noChangeAspect="1" noChangeArrowheads="1"/>
          </p:cNvSpPr>
          <p:nvPr/>
        </p:nvSpPr>
        <p:spPr bwMode="auto">
          <a:xfrm>
            <a:off x="4457700" y="3276600"/>
            <a:ext cx="228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1648" y="675864"/>
            <a:ext cx="53826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ru-RU" sz="2000" b="1" dirty="0">
                <a:solidFill>
                  <a:srgbClr val="1B3281"/>
                </a:solidFill>
                <a:latin typeface="Arial" panose="020B0604020202020204" pitchFamily="34" charset="0"/>
              </a:rPr>
              <a:t>Тема:</a:t>
            </a:r>
            <a:r>
              <a:rPr lang="en-US" sz="2000" b="1" dirty="0">
                <a:solidFill>
                  <a:srgbClr val="1B3281"/>
                </a:solidFill>
                <a:latin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1B3281"/>
                </a:solidFill>
                <a:latin typeface="Arial" panose="020B0604020202020204" pitchFamily="34" charset="0"/>
              </a:rPr>
              <a:t>Царство вирусов (</a:t>
            </a:r>
            <a:r>
              <a:rPr lang="en-US" sz="2000" b="1" dirty="0">
                <a:solidFill>
                  <a:srgbClr val="1B3281"/>
                </a:solidFill>
                <a:latin typeface="Arial" panose="020B0604020202020204" pitchFamily="34" charset="0"/>
              </a:rPr>
              <a:t>5 </a:t>
            </a:r>
            <a:r>
              <a:rPr lang="ru-RU" sz="2000" b="1" dirty="0">
                <a:solidFill>
                  <a:srgbClr val="1B3281"/>
                </a:solidFill>
                <a:latin typeface="Arial" panose="020B0604020202020204" pitchFamily="34" charset="0"/>
              </a:rPr>
              <a:t>класс</a:t>
            </a:r>
            <a:r>
              <a:rPr lang="ru-RU" sz="2000" b="1" dirty="0" smtClean="0">
                <a:solidFill>
                  <a:srgbClr val="1B3281"/>
                </a:solidFill>
                <a:latin typeface="Arial" panose="020B0604020202020204" pitchFamily="34" charset="0"/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03498" y="675893"/>
            <a:ext cx="3340502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457200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Вирус табачной мозаики</a:t>
            </a:r>
            <a:b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Вирус табачной мозаики - возбудитель мозаичной болезни, поражающей растения. Инфекция среди растений распространяется при повреждении покровов листьев необработанным садовым инвентарем, а также через огородных вредителей, которые питаются соками растений. У заболевших растений                              наблюдается рисунок из размытых желтых пятен, неровности и бугорки на поверхности листа, а сами они отстают в росте и развитии, уменьшают отдачу урожая в несколько раз, а при сильном поражении погибают.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029" y="5418726"/>
            <a:ext cx="454646" cy="8704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81690" y="4194911"/>
            <a:ext cx="682532" cy="75239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57677" y="5280501"/>
            <a:ext cx="305450" cy="87043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47666" y="5156744"/>
            <a:ext cx="328512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ru-RU" dirty="0">
                <a:solidFill>
                  <a:srgbClr val="1B3281"/>
                </a:solidFill>
                <a:latin typeface="Arial" panose="020B0604020202020204" pitchFamily="34" charset="0"/>
              </a:rPr>
              <a:t>Через какой недезинфицированный садовый инвентарь человек может передавать растению возбудителя табачной мозаики?</a:t>
            </a:r>
            <a:r>
              <a:rPr lang="ru-RU" dirty="0">
                <a:solidFill>
                  <a:prstClr val="black"/>
                </a:solidFill>
              </a:rPr>
              <a:t> </a:t>
            </a:r>
            <a:br>
              <a:rPr lang="ru-RU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76783" y="5418726"/>
            <a:ext cx="1902457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457200"/>
            <a:r>
              <a:rPr lang="ru-RU" dirty="0">
                <a:solidFill>
                  <a:srgbClr val="1B3281"/>
                </a:solidFill>
                <a:latin typeface="Arial" panose="020B0604020202020204" pitchFamily="34" charset="0"/>
              </a:rPr>
              <a:t>Правильный ответ: 135</a:t>
            </a:r>
            <a:r>
              <a:rPr lang="ru-RU" dirty="0">
                <a:solidFill>
                  <a:prstClr val="white"/>
                </a:solidFill>
              </a:rPr>
              <a:t> </a:t>
            </a:r>
            <a:br>
              <a:rPr lang="ru-RU" dirty="0">
                <a:solidFill>
                  <a:prstClr val="white"/>
                </a:solidFill>
              </a:rPr>
            </a:b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6505" y="188674"/>
            <a:ext cx="85527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uk-UA" sz="2400" b="1" dirty="0" err="1">
                <a:ln w="1905"/>
                <a:gradFill>
                  <a:gsLst>
                    <a:gs pos="0">
                      <a:srgbClr val="F19D19">
                        <a:shade val="20000"/>
                        <a:satMod val="200000"/>
                      </a:srgbClr>
                    </a:gs>
                    <a:gs pos="78000">
                      <a:srgbClr val="F19D1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9D1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</a:t>
            </a:r>
            <a:r>
              <a:rPr lang="uk-UA" sz="2400" b="1" dirty="0">
                <a:ln w="1905"/>
                <a:gradFill>
                  <a:gsLst>
                    <a:gs pos="0">
                      <a:srgbClr val="F19D19">
                        <a:shade val="20000"/>
                        <a:satMod val="200000"/>
                      </a:srgbClr>
                    </a:gs>
                    <a:gs pos="78000">
                      <a:srgbClr val="F19D1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9D1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rgbClr val="F19D19">
                        <a:shade val="20000"/>
                        <a:satMod val="200000"/>
                      </a:srgbClr>
                    </a:gs>
                    <a:gs pos="78000">
                      <a:srgbClr val="F19D1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9D1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компетенции</a:t>
            </a:r>
            <a:r>
              <a:rPr lang="uk-UA" sz="2400" b="1" dirty="0">
                <a:ln w="1905"/>
                <a:gradFill>
                  <a:gsLst>
                    <a:gs pos="0">
                      <a:srgbClr val="F19D19">
                        <a:shade val="20000"/>
                        <a:satMod val="200000"/>
                      </a:srgbClr>
                    </a:gs>
                    <a:gs pos="78000">
                      <a:srgbClr val="F19D1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9D1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«</a:t>
            </a:r>
            <a:r>
              <a:rPr lang="uk-UA" sz="2400" b="1" dirty="0" err="1">
                <a:ln w="1905"/>
                <a:gradFill>
                  <a:gsLst>
                    <a:gs pos="0">
                      <a:srgbClr val="F19D19">
                        <a:shade val="20000"/>
                        <a:satMod val="200000"/>
                      </a:srgbClr>
                    </a:gs>
                    <a:gs pos="78000">
                      <a:srgbClr val="F19D1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9D1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Научное</a:t>
            </a:r>
            <a:r>
              <a:rPr lang="uk-UA" sz="2400" b="1" dirty="0">
                <a:ln w="1905"/>
                <a:gradFill>
                  <a:gsLst>
                    <a:gs pos="0">
                      <a:srgbClr val="F19D19">
                        <a:shade val="20000"/>
                        <a:satMod val="200000"/>
                      </a:srgbClr>
                    </a:gs>
                    <a:gs pos="78000">
                      <a:srgbClr val="F19D1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9D1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 err="1">
                <a:ln w="1905"/>
                <a:gradFill>
                  <a:gsLst>
                    <a:gs pos="0">
                      <a:srgbClr val="F19D19">
                        <a:shade val="20000"/>
                        <a:satMod val="200000"/>
                      </a:srgbClr>
                    </a:gs>
                    <a:gs pos="78000">
                      <a:srgbClr val="F19D1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9D1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объяснение</a:t>
            </a:r>
            <a:r>
              <a:rPr lang="uk-UA" sz="2400" b="1" dirty="0">
                <a:ln w="1905"/>
                <a:gradFill>
                  <a:gsLst>
                    <a:gs pos="0">
                      <a:srgbClr val="F19D19">
                        <a:shade val="20000"/>
                        <a:satMod val="200000"/>
                      </a:srgbClr>
                    </a:gs>
                    <a:gs pos="78000">
                      <a:srgbClr val="F19D1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9D1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явлений»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672" y="1095096"/>
            <a:ext cx="5436664" cy="406163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5941" y="4833257"/>
            <a:ext cx="857250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-237639" y="2792637"/>
          <a:ext cx="2625329" cy="252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Точечный рисунок" r:id="rId4" imgW="2647950" imgH="2114550" progId="PBrush">
                  <p:embed/>
                </p:oleObj>
              </mc:Choice>
              <mc:Fallback>
                <p:oleObj name="Точечный рисунок" r:id="rId4" imgW="2647950" imgH="2114550" progId="PBrush">
                  <p:embed/>
                  <p:pic>
                    <p:nvPicPr>
                      <p:cNvPr id="0" name="Изображение 10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7639" y="2792637"/>
                        <a:ext cx="2625329" cy="2525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4608005" y="2780928"/>
          <a:ext cx="3000375" cy="224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Точечный рисунок" r:id="rId6" imgW="2647950" imgH="1876425" progId="PBrush">
                  <p:embed/>
                </p:oleObj>
              </mc:Choice>
              <mc:Fallback>
                <p:oleObj name="Точечный рисунок" r:id="rId6" imgW="2647950" imgH="1876425" progId="PBrush">
                  <p:embed/>
                  <p:pic>
                    <p:nvPicPr>
                      <p:cNvPr id="0" name="Изображение 10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005" y="2780928"/>
                        <a:ext cx="3000375" cy="224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3" name="TextBox 9"/>
          <p:cNvSpPr txBox="1">
            <a:spLocks noChangeArrowheads="1"/>
          </p:cNvSpPr>
          <p:nvPr/>
        </p:nvSpPr>
        <p:spPr bwMode="auto">
          <a:xfrm>
            <a:off x="539552" y="2132882"/>
            <a:ext cx="813690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 dirty="0">
                <a:solidFill>
                  <a:srgbClr val="000099"/>
                </a:solidFill>
                <a:latin typeface="+mn-lt"/>
                <a:cs typeface="Times New Roman" panose="02020603050405020304" pitchFamily="18" charset="0"/>
              </a:rPr>
              <a:t>Возьмем двух мышек и накроем их колпаками, с одной мышкой поставим растение.</a:t>
            </a:r>
          </a:p>
        </p:txBody>
      </p:sp>
      <p:pic>
        <p:nvPicPr>
          <p:cNvPr id="10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760" y="4822031"/>
            <a:ext cx="857250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5" descr="http://t1.gstatic.com/images?q=tbn:ANd9GcRGafqMnl8SFtGj5sPdfTggPq-8hoxP1q93hjChmGb7ikKcNa0f_A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4072" y="4572023"/>
            <a:ext cx="1418034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1551882" y="6003131"/>
            <a:ext cx="5036344" cy="500062"/>
          </a:xfrm>
          <a:prstGeom prst="roundRect">
            <a:avLst/>
          </a:prstGeom>
          <a:blipFill>
            <a:blip r:embed="rId9" cstate="print"/>
            <a:tile tx="0" ty="0" sx="100000" sy="100000" flip="none" algn="tl"/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169939" y="260674"/>
            <a:ext cx="71416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800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</a:t>
            </a:r>
            <a:r>
              <a:rPr lang="uk-UA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800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компетенции</a:t>
            </a:r>
            <a:r>
              <a:rPr lang="uk-UA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</a:t>
            </a:r>
            <a:endParaRPr lang="uk-UA" sz="280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uk-UA" sz="2800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Научное</a:t>
            </a:r>
            <a:r>
              <a:rPr lang="uk-UA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800" b="1" dirty="0" err="1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объяснение</a:t>
            </a:r>
            <a:r>
              <a:rPr lang="uk-UA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явлений»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9184" y="1376955"/>
            <a:ext cx="59890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rgbClr val="1B3281"/>
                </a:solidFill>
                <a:effectLst/>
                <a:latin typeface="Arial" panose="020B0604020202020204" pitchFamily="34" charset="0"/>
              </a:rPr>
              <a:t>Тема: Воздушное питание растений (6 класс)</a:t>
            </a:r>
          </a:p>
          <a:p>
            <a:r>
              <a:rPr lang="ru-RU" sz="2000" b="1" i="0" dirty="0">
                <a:effectLst/>
                <a:latin typeface="Arial" panose="020B0604020202020204" pitchFamily="34" charset="0"/>
              </a:rPr>
              <a:t>Опыт Д. Пристли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0532 C 0.05851 -0.02035 0.11736 -0.03445 0.14601 -0.00717 C 0.17483 0.02057 0.16719 0.13271 0.17153 0.16115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58 -0.04046 C 0.00503 -0.05017 -0.05833 -0.05942 -0.08715 -0.02427 C -0.1158 0.0111 -0.10069 0.13989 -0.10365 0.17133 " pathEditMode="relative" rAng="0" ptsTypes="a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0" y="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619672" y="295220"/>
            <a:ext cx="6172149" cy="1000125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Поднимите один из колпаков.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Какой колпак нужно </a:t>
            </a:r>
            <a:r>
              <a:rPr lang="ru-RU" sz="24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поднять? Почему</a:t>
            </a:r>
            <a:r>
              <a:rPr 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3283" y="5805264"/>
            <a:ext cx="5898765" cy="56979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i="1" dirty="0">
                <a:cs typeface="Calibri" panose="020F0502020204030204" pitchFamily="34" charset="0"/>
              </a:rPr>
              <a:t>Одна из мышек может погибнуть</a:t>
            </a:r>
          </a:p>
        </p:txBody>
      </p:sp>
      <p:pic>
        <p:nvPicPr>
          <p:cNvPr id="44038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325" y="3928560"/>
            <a:ext cx="857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7713" y="3875319"/>
            <a:ext cx="857250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5" descr="http://t1.gstatic.com/images?q=tbn:ANd9GcRGafqMnl8SFtGj5sPdfTggPq-8hoxP1q93hjChmGb7ikKcNa0f_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6729" y="3689603"/>
            <a:ext cx="1418034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2555776" y="2569159"/>
            <a:ext cx="482204" cy="428625"/>
          </a:xfrm>
          <a:prstGeom prst="curved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Управляющая кнопка: далее 16">
            <a:hlinkClick r:id="rId5" action="ppaction://hlinksldjump" highlightClick="1"/>
          </p:cNvPr>
          <p:cNvSpPr/>
          <p:nvPr/>
        </p:nvSpPr>
        <p:spPr>
          <a:xfrm>
            <a:off x="4705747" y="2448011"/>
            <a:ext cx="482204" cy="428625"/>
          </a:xfrm>
          <a:prstGeom prst="curved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50950" y="5077510"/>
            <a:ext cx="5036344" cy="500062"/>
          </a:xfrm>
          <a:prstGeom prst="roundRect">
            <a:avLst/>
          </a:prstGeom>
          <a:blipFill>
            <a:blip r:embed="rId6" cstate="print"/>
            <a:tile tx="0" ty="0" sx="100000" sy="100000" flip="none" algn="tl"/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67" y="1516889"/>
            <a:ext cx="1139573" cy="1514476"/>
          </a:xfrm>
          <a:prstGeom prst="rect">
            <a:avLst/>
          </a:prstGeom>
        </p:spPr>
      </p:pic>
      <p:graphicFrame>
        <p:nvGraphicFramePr>
          <p:cNvPr id="10" name="Object 7">
            <a:hlinkClick r:id="" action="ppaction://noaction"/>
          </p:cNvPr>
          <p:cNvGraphicFramePr>
            <a:graphicFrameLocks noChangeAspect="1"/>
          </p:cNvGraphicFramePr>
          <p:nvPr/>
        </p:nvGraphicFramePr>
        <p:xfrm>
          <a:off x="1150951" y="2728806"/>
          <a:ext cx="2844404" cy="259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Точечный рисунок BMP" r:id="rId8" imgW="2647950" imgH="1876425" progId="PBrush">
                  <p:embed/>
                </p:oleObj>
              </mc:Choice>
              <mc:Fallback>
                <p:oleObj name="Точечный рисунок BMP" r:id="rId8" imgW="2647950" imgH="1876425" progId="PBrush">
                  <p:embed/>
                  <p:pic>
                    <p:nvPicPr>
                      <p:cNvPr id="0" name="Изображение 20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0951" y="2728806"/>
                        <a:ext cx="2844404" cy="2598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>
            <a:hlinkClick r:id="rId10" action="ppaction://hlinksldjump"/>
          </p:cNvPr>
          <p:cNvGraphicFramePr>
            <a:graphicFrameLocks noChangeAspect="1"/>
          </p:cNvGraphicFramePr>
          <p:nvPr/>
        </p:nvGraphicFramePr>
        <p:xfrm>
          <a:off x="3275856" y="2607201"/>
          <a:ext cx="3051658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Точечный рисунок" r:id="rId11" imgW="2647950" imgH="1876425" progId="PBrush">
                  <p:embed/>
                </p:oleObj>
              </mc:Choice>
              <mc:Fallback>
                <p:oleObj name="Точечный рисунок" r:id="rId11" imgW="2647950" imgH="1876425" progId="PBrush">
                  <p:embed/>
                  <p:pic>
                    <p:nvPicPr>
                      <p:cNvPr id="0" name="Изображение 20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2607201"/>
                        <a:ext cx="3051658" cy="271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95" t="18088" r="18285" b="29626"/>
          <a:stretch>
            <a:fillRect/>
          </a:stretch>
        </p:blipFill>
        <p:spPr bwMode="auto">
          <a:xfrm>
            <a:off x="-26166" y="4"/>
            <a:ext cx="9170166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652</Words>
  <Application>Microsoft Office PowerPoint</Application>
  <PresentationFormat>Экран (4:3)</PresentationFormat>
  <Paragraphs>140</Paragraphs>
  <Slides>30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Тема Office</vt:lpstr>
      <vt:lpstr>Office Theme</vt:lpstr>
      <vt:lpstr>Эркер</vt:lpstr>
      <vt:lpstr>Точечный рисунок</vt:lpstr>
      <vt:lpstr>Точечный рисунок BMP</vt:lpstr>
      <vt:lpstr>Формирование  функциональной грамотности  у обучающихся при изучении биологии:  из опыта работы</vt:lpstr>
      <vt:lpstr>«Функционально грамотный человек — 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 в различных сферах человеческой деятельности, общения и социальных отношений» А.А. Леонтьев  </vt:lpstr>
      <vt:lpstr>Модель функциональной грамотности</vt:lpstr>
      <vt:lpstr>Презентация PowerPoint</vt:lpstr>
      <vt:lpstr>Компетенция: «Научное объяснение явлений»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Компетенция: «Интерпретация данных и использование научных доказательств для получения выводов»</vt:lpstr>
      <vt:lpstr>Презентация PowerPoint</vt:lpstr>
      <vt:lpstr>Презентация PowerPoint</vt:lpstr>
      <vt:lpstr>Презентация PowerPoint</vt:lpstr>
      <vt:lpstr>Презентация PowerPoint</vt:lpstr>
      <vt:lpstr>Креативная грамотность-</vt:lpstr>
      <vt:lpstr>Презентация PowerPoint</vt:lpstr>
      <vt:lpstr>Презентация PowerPoint</vt:lpstr>
      <vt:lpstr>Задание: определить тему урока</vt:lpstr>
      <vt:lpstr>Читательская грамотность –  это умение самостоятельно осуществлять деятельность учения и применять полученные знания при решении жизненных задач как личных, так и в социуме.  </vt:lpstr>
      <vt:lpstr> Читательские умения</vt:lpstr>
      <vt:lpstr>Презентация PowerPoint</vt:lpstr>
      <vt:lpstr>Тема «Класс Двудольные: семейство Бобовые»  Познавательные действия по работе с информацией и чтению: оценивать достоверность предложенной информации, высказывать оценочные суждения на основе текста. </vt:lpstr>
      <vt:lpstr> Что такое математическая грамотность? </vt:lpstr>
      <vt:lpstr>Математическая грамотность  на лабораторных работах</vt:lpstr>
      <vt:lpstr>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Функции русского языка в современном мире (8 класс)</dc:title>
  <dc:creator>Кузьма Щербаков</dc:creator>
  <cp:lastModifiedBy>User</cp:lastModifiedBy>
  <cp:revision>42</cp:revision>
  <dcterms:created xsi:type="dcterms:W3CDTF">2022-08-11T16:45:00Z</dcterms:created>
  <dcterms:modified xsi:type="dcterms:W3CDTF">2022-11-28T07:59:40Z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A08E78EE7D8C4826A18F53BF52C7D381</vt:lpwstr>
  </property>
  <property fmtid="{D5CDD505-2E9C-101B-9397-08002B2CF9AE}" pid="3" name="KSOProductBuildVer">
    <vt:lpwstr>1049-11.2.0.11417</vt:lpwstr>
  </property>
</Properties>
</file>