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77" r:id="rId5"/>
    <p:sldId id="278" r:id="rId6"/>
    <p:sldId id="279" r:id="rId7"/>
    <p:sldId id="280" r:id="rId8"/>
    <p:sldId id="281" r:id="rId9"/>
    <p:sldId id="282" r:id="rId10"/>
    <p:sldId id="272" r:id="rId11"/>
    <p:sldId id="283" r:id="rId12"/>
    <p:sldId id="284" r:id="rId13"/>
    <p:sldId id="274" r:id="rId14"/>
    <p:sldId id="273" r:id="rId15"/>
    <p:sldId id="262" r:id="rId16"/>
    <p:sldId id="263" r:id="rId17"/>
    <p:sldId id="265" r:id="rId18"/>
    <p:sldId id="285" r:id="rId19"/>
    <p:sldId id="266" r:id="rId20"/>
    <p:sldId id="286" r:id="rId21"/>
    <p:sldId id="267" r:id="rId22"/>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67" y="403"/>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мка 6"/>
          <p:cNvSpPr/>
          <p:nvPr userDrawn="1"/>
        </p:nvSpPr>
        <p:spPr>
          <a:xfrm>
            <a:off x="0" y="0"/>
            <a:ext cx="9144000" cy="5143500"/>
          </a:xfrm>
          <a:prstGeom prst="frame">
            <a:avLst>
              <a:gd name="adj1" fmla="val 2976"/>
            </a:avLst>
          </a:prstGeom>
          <a:blipFill>
            <a:blip r:embed="rId2" cstate="print"/>
            <a:stretch>
              <a:fillRect/>
            </a:stretch>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8" name="Нижний колонтитул 7"/>
          <p:cNvSpPr>
            <a:spLocks noGrp="1"/>
          </p:cNvSpPr>
          <p:nvPr>
            <p:ph type="ftr" sz="quarter" idx="11"/>
          </p:nvPr>
        </p:nvSpPr>
        <p:spPr>
          <a:xfrm>
            <a:off x="3124200" y="4767263"/>
            <a:ext cx="2895600" cy="273844"/>
          </a:xfrm>
          <a:prstGeom prst="rect">
            <a:avLst/>
          </a:prstGeom>
        </p:spPr>
        <p:txBody>
          <a:bodyPr/>
          <a:lstStyle/>
          <a:p>
            <a:endParaRPr lang="ru-RU"/>
          </a:p>
        </p:txBody>
      </p:sp>
      <p:sp>
        <p:nvSpPr>
          <p:cNvPr id="9" name="Номер слайда 8"/>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4" name="Нижний колонтитул 3"/>
          <p:cNvSpPr>
            <a:spLocks noGrp="1"/>
          </p:cNvSpPr>
          <p:nvPr>
            <p:ph type="ftr" sz="quarter" idx="11"/>
          </p:nvPr>
        </p:nvSpPr>
        <p:spPr>
          <a:xfrm>
            <a:off x="3124200" y="4767263"/>
            <a:ext cx="2895600" cy="273844"/>
          </a:xfrm>
          <a:prstGeom prst="rect">
            <a:avLst/>
          </a:prstGeom>
        </p:spPr>
        <p:txBody>
          <a:bodyPr/>
          <a:lstStyle/>
          <a:p>
            <a:endParaRPr lang="ru-RU"/>
          </a:p>
        </p:txBody>
      </p:sp>
      <p:sp>
        <p:nvSpPr>
          <p:cNvPr id="5" name="Номер слайда 4"/>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3" name="Нижний колонтитул 2"/>
          <p:cNvSpPr>
            <a:spLocks noGrp="1"/>
          </p:cNvSpPr>
          <p:nvPr>
            <p:ph type="ftr" sz="quarter" idx="11"/>
          </p:nvPr>
        </p:nvSpPr>
        <p:spPr>
          <a:xfrm>
            <a:off x="3124200" y="4767263"/>
            <a:ext cx="2895600" cy="273844"/>
          </a:xfrm>
          <a:prstGeom prst="rect">
            <a:avLst/>
          </a:prstGeom>
        </p:spPr>
        <p:txBody>
          <a:bodyPr/>
          <a:lstStyle/>
          <a:p>
            <a:endParaRPr lang="ru-RU"/>
          </a:p>
        </p:txBody>
      </p:sp>
      <p:sp>
        <p:nvSpPr>
          <p:cNvPr id="4" name="Номер слайда 3"/>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C64D14BF-8A46-44AB-8172-E8C5C1C48EA6}" type="datetimeFigureOut">
              <a:rPr lang="ru-RU" smtClean="0"/>
              <a:pPr/>
              <a:t>23.08.2021</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3031D3FC-0EA6-4A11-A581-40B77F43A4A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3000"/>
            <a:lum/>
          </a:blip>
          <a:srcRect/>
          <a:stretch>
            <a:fillRect/>
          </a:stretch>
        </a:blipFill>
        <a:effectLst/>
      </p:bgPr>
    </p:bg>
    <p:spTree>
      <p:nvGrpSpPr>
        <p:cNvPr id="1" name=""/>
        <p:cNvGrpSpPr/>
        <p:nvPr/>
      </p:nvGrpSpPr>
      <p:grpSpPr>
        <a:xfrm>
          <a:off x="0" y="0"/>
          <a:ext cx="0" cy="0"/>
          <a:chOff x="0" y="0"/>
          <a:chExt cx="0" cy="0"/>
        </a:xfrm>
      </p:grpSpPr>
      <p:sp>
        <p:nvSpPr>
          <p:cNvPr id="8" name="Рамка 7"/>
          <p:cNvSpPr/>
          <p:nvPr userDrawn="1"/>
        </p:nvSpPr>
        <p:spPr>
          <a:xfrm>
            <a:off x="0" y="0"/>
            <a:ext cx="9144000" cy="5143500"/>
          </a:xfrm>
          <a:prstGeom prst="frame">
            <a:avLst>
              <a:gd name="adj1" fmla="val 3103"/>
            </a:avLst>
          </a:prstGeom>
          <a:blipFill>
            <a:blip r:embed="rId14" cstate="print">
              <a:lum bright="-10000" contrast="-10000"/>
            </a:blip>
            <a:stretch>
              <a:fillRect/>
            </a:stretch>
          </a:blipFill>
          <a:ln>
            <a:noFill/>
          </a:ln>
          <a:scene3d>
            <a:camera prst="orthographicFront"/>
            <a:lightRig rig="threePt" dir="t"/>
          </a:scene3d>
          <a:sp3d>
            <a:bevelT prst="relaxedInse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solidFill>
                <a:schemeClr val="tx1"/>
              </a:solidFill>
            </a:endParaRPr>
          </a:p>
        </p:txBody>
      </p:sp>
      <p:pic>
        <p:nvPicPr>
          <p:cNvPr id="7" name="Рисунок 6" descr="0_cdb98_86af7cf5_XL.png"/>
          <p:cNvPicPr>
            <a:picLocks noChangeAspect="1"/>
          </p:cNvPicPr>
          <p:nvPr userDrawn="1"/>
        </p:nvPicPr>
        <p:blipFill>
          <a:blip r:embed="rId15" cstate="print">
            <a:lum bright="70000" contrast="-70000"/>
          </a:blip>
          <a:stretch>
            <a:fillRect/>
          </a:stretch>
        </p:blipFill>
        <p:spPr>
          <a:xfrm>
            <a:off x="755577" y="681540"/>
            <a:ext cx="7673651" cy="3834426"/>
          </a:xfrm>
          <a:prstGeom prst="rect">
            <a:avLst/>
          </a:prstGeom>
        </p:spPr>
      </p:pic>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73528"/>
            <a:ext cx="7772400" cy="1188132"/>
          </a:xfrm>
        </p:spPr>
        <p:txBody>
          <a:bodyPr>
            <a:prstTxWarp prst="textPlain">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ЕГЭ 2022</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076056" y="3489852"/>
            <a:ext cx="3736504" cy="1314450"/>
          </a:xfrm>
        </p:spPr>
        <p:txBody>
          <a:bodyPr>
            <a:normAutofit/>
          </a:bodyPr>
          <a:lstStyle/>
          <a:p>
            <a:r>
              <a:rPr lang="ru-RU" dirty="0" err="1" smtClean="0"/>
              <a:t>Н.Н.Корелина</a:t>
            </a:r>
            <a:endParaRPr lang="ru-RU" dirty="0" smtClean="0"/>
          </a:p>
          <a:p>
            <a:r>
              <a:rPr lang="ru-RU" dirty="0" smtClean="0"/>
              <a:t>27.08.2021</a:t>
            </a:r>
            <a:endParaRPr lang="ru-RU" dirty="0"/>
          </a:p>
        </p:txBody>
      </p:sp>
      <p:pic>
        <p:nvPicPr>
          <p:cNvPr id="4" name="Рисунок 3" descr="travel-pr-image.jpg"/>
          <p:cNvPicPr>
            <a:picLocks noChangeAspect="1"/>
          </p:cNvPicPr>
          <p:nvPr/>
        </p:nvPicPr>
        <p:blipFill>
          <a:blip r:embed="rId2" cstate="print">
            <a:clrChange>
              <a:clrFrom>
                <a:srgbClr val="FEFEFE"/>
              </a:clrFrom>
              <a:clrTo>
                <a:srgbClr val="FEFEFE">
                  <a:alpha val="0"/>
                </a:srgbClr>
              </a:clrTo>
            </a:clrChange>
          </a:blip>
          <a:stretch>
            <a:fillRect/>
          </a:stretch>
        </p:blipFill>
        <p:spPr>
          <a:xfrm>
            <a:off x="251520" y="3975906"/>
            <a:ext cx="2773022" cy="9636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2339752" y="205980"/>
            <a:ext cx="4536503" cy="4742034"/>
          </a:xfrm>
          <a:prstGeom prst="rect">
            <a:avLst/>
          </a:prstGeom>
        </p:spPr>
      </p:pic>
    </p:spTree>
    <p:extLst>
      <p:ext uri="{BB962C8B-B14F-4D97-AF65-F5344CB8AC3E}">
        <p14:creationId xmlns:p14="http://schemas.microsoft.com/office/powerpoint/2010/main" val="3915835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altLang="ru-RU" sz="3200" dirty="0"/>
              <a:t>Задание 2</a:t>
            </a:r>
            <a:br>
              <a:rPr lang="ru-RU" altLang="ru-RU" sz="3200" dirty="0"/>
            </a:br>
            <a:endParaRPr lang="ru-RU" sz="3200" dirty="0"/>
          </a:p>
        </p:txBody>
      </p:sp>
      <p:sp>
        <p:nvSpPr>
          <p:cNvPr id="3" name="Объект 2"/>
          <p:cNvSpPr>
            <a:spLocks noGrp="1"/>
          </p:cNvSpPr>
          <p:nvPr>
            <p:ph sz="half" idx="1"/>
          </p:nvPr>
        </p:nvSpPr>
        <p:spPr>
          <a:xfrm>
            <a:off x="457200" y="699542"/>
            <a:ext cx="4038600" cy="3895081"/>
          </a:xfrm>
        </p:spPr>
        <p:txBody>
          <a:bodyPr>
            <a:normAutofit fontScale="55000" lnSpcReduction="20000"/>
          </a:bodyPr>
          <a:lstStyle/>
          <a:p>
            <a:pPr marL="285750" indent="-285750">
              <a:defRPr/>
            </a:pPr>
            <a:r>
              <a:rPr lang="ru-RU" sz="3300" dirty="0"/>
              <a:t>повышенной сложности</a:t>
            </a:r>
          </a:p>
          <a:p>
            <a:pPr marL="285750" indent="-285750">
              <a:defRPr/>
            </a:pPr>
            <a:r>
              <a:rPr lang="ru-RU" sz="3300" dirty="0"/>
              <a:t>подразумевает “диалог-расспрос с обменом оценочной информацией на основе стандартных ситуаций общения в бытовой, социокультурной, и учебно-трудовой сферах с соблюдением норм речевого этикета, принятых в стране/странах изучаемого языка” </a:t>
            </a:r>
          </a:p>
          <a:p>
            <a:pPr marL="285750" indent="-285750">
              <a:defRPr/>
            </a:pPr>
            <a:r>
              <a:rPr lang="ru-RU" sz="3300" dirty="0"/>
              <a:t>ученик участвует в интервью, в котором ему необходимо ответить на 6 вопросов из разных сфер жизни</a:t>
            </a:r>
          </a:p>
          <a:p>
            <a:pPr marL="285750" indent="-285750">
              <a:defRPr/>
            </a:pPr>
            <a:r>
              <a:rPr lang="ru-RU" sz="3300" dirty="0"/>
              <a:t>вопросы не связаны между собой</a:t>
            </a:r>
          </a:p>
          <a:p>
            <a:pPr marL="285750" indent="-285750">
              <a:defRPr/>
            </a:pPr>
            <a:r>
              <a:rPr lang="ru-RU" sz="3300" dirty="0"/>
              <a:t>задание занимает примерно 4 минуты и может принести 6 баллов </a:t>
            </a:r>
          </a:p>
          <a:p>
            <a:endParaRPr lang="ru-RU" dirty="0"/>
          </a:p>
        </p:txBody>
      </p:sp>
      <p:pic>
        <p:nvPicPr>
          <p:cNvPr id="5" name="Объект 4"/>
          <p:cNvPicPr>
            <a:picLocks noGrp="1" noChangeAspect="1"/>
          </p:cNvPicPr>
          <p:nvPr>
            <p:ph sz="half" idx="2"/>
          </p:nvPr>
        </p:nvPicPr>
        <p:blipFill>
          <a:blip r:embed="rId2"/>
          <a:stretch>
            <a:fillRect/>
          </a:stretch>
        </p:blipFill>
        <p:spPr>
          <a:xfrm>
            <a:off x="5101452" y="555526"/>
            <a:ext cx="3647012" cy="4320480"/>
          </a:xfrm>
          <a:prstGeom prst="rect">
            <a:avLst/>
          </a:prstGeom>
        </p:spPr>
      </p:pic>
    </p:spTree>
    <p:extLst>
      <p:ext uri="{BB962C8B-B14F-4D97-AF65-F5344CB8AC3E}">
        <p14:creationId xmlns:p14="http://schemas.microsoft.com/office/powerpoint/2010/main" val="2438929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ru-RU" sz="3600" dirty="0"/>
              <a:t>Задание 3</a:t>
            </a:r>
            <a:r>
              <a:rPr lang="ru-RU" altLang="ru-RU" dirty="0"/>
              <a:t/>
            </a:r>
            <a:br>
              <a:rPr lang="ru-RU" altLang="ru-RU" dirty="0"/>
            </a:br>
            <a:endParaRPr lang="ru-RU" dirty="0"/>
          </a:p>
        </p:txBody>
      </p:sp>
      <p:sp>
        <p:nvSpPr>
          <p:cNvPr id="3" name="Объект 2"/>
          <p:cNvSpPr>
            <a:spLocks noGrp="1"/>
          </p:cNvSpPr>
          <p:nvPr>
            <p:ph sz="half" idx="1"/>
          </p:nvPr>
        </p:nvSpPr>
        <p:spPr>
          <a:xfrm>
            <a:off x="457200" y="627534"/>
            <a:ext cx="4038600" cy="3967089"/>
          </a:xfrm>
        </p:spPr>
        <p:txBody>
          <a:bodyPr>
            <a:normAutofit fontScale="62500" lnSpcReduction="20000"/>
          </a:bodyPr>
          <a:lstStyle/>
          <a:p>
            <a:pPr marL="285750" indent="-285750">
              <a:defRPr/>
            </a:pPr>
            <a:r>
              <a:rPr lang="ru-RU" dirty="0"/>
              <a:t>высокого уровня сложности</a:t>
            </a:r>
          </a:p>
          <a:p>
            <a:pPr marL="285750" indent="-285750">
              <a:defRPr/>
            </a:pPr>
            <a:r>
              <a:rPr lang="ru-RU" dirty="0"/>
              <a:t>длительность: около 4-ех минут</a:t>
            </a:r>
          </a:p>
          <a:p>
            <a:pPr marL="285750" indent="-285750">
              <a:defRPr/>
            </a:pPr>
            <a:r>
              <a:rPr lang="ru-RU" dirty="0"/>
              <a:t>можно заработать10 баллов</a:t>
            </a:r>
          </a:p>
          <a:p>
            <a:pPr marL="285750" indent="-285750">
              <a:defRPr/>
            </a:pPr>
            <a:r>
              <a:rPr lang="ru-RU" dirty="0"/>
              <a:t>учащемуся необходимо записать аудиосообщение своему другу, в котором он рассказывает про проект и картинки к проекту</a:t>
            </a:r>
          </a:p>
          <a:p>
            <a:pPr marL="285750" indent="-285750">
              <a:defRPr/>
            </a:pPr>
            <a:r>
              <a:rPr lang="ru-RU" dirty="0"/>
              <a:t>картинки необходимо описать, сказать, чем они отличаются, какая из них больше подходит к теме проекта, высказать свое мнение по теме проекта и предложить следующий этап подготовки к проекту</a:t>
            </a:r>
          </a:p>
          <a:p>
            <a:pPr marL="0" indent="0">
              <a:buNone/>
              <a:defRPr/>
            </a:pPr>
            <a:r>
              <a:rPr lang="ru-RU" dirty="0"/>
              <a:t/>
            </a:r>
            <a:br>
              <a:rPr lang="ru-RU" dirty="0"/>
            </a:br>
            <a:endParaRPr lang="ru-RU" dirty="0"/>
          </a:p>
          <a:p>
            <a:endParaRPr lang="ru-RU" dirty="0"/>
          </a:p>
        </p:txBody>
      </p:sp>
      <p:pic>
        <p:nvPicPr>
          <p:cNvPr id="5" name="Объект 4"/>
          <p:cNvPicPr>
            <a:picLocks noGrp="1" noChangeAspect="1"/>
          </p:cNvPicPr>
          <p:nvPr>
            <p:ph sz="half" idx="2"/>
          </p:nvPr>
        </p:nvPicPr>
        <p:blipFill>
          <a:blip r:embed="rId2"/>
          <a:stretch>
            <a:fillRect/>
          </a:stretch>
        </p:blipFill>
        <p:spPr>
          <a:xfrm>
            <a:off x="4664622" y="555526"/>
            <a:ext cx="4227857" cy="4392488"/>
          </a:xfrm>
          <a:prstGeom prst="rect">
            <a:avLst/>
          </a:prstGeom>
        </p:spPr>
      </p:pic>
    </p:spTree>
    <p:extLst>
      <p:ext uri="{BB962C8B-B14F-4D97-AF65-F5344CB8AC3E}">
        <p14:creationId xmlns:p14="http://schemas.microsoft.com/office/powerpoint/2010/main" val="812800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ЕГЭ 2022</a:t>
            </a:r>
            <a:endParaRPr lang="ru-RU" dirty="0"/>
          </a:p>
        </p:txBody>
      </p:sp>
      <p:sp>
        <p:nvSpPr>
          <p:cNvPr id="3" name="Объект 2"/>
          <p:cNvSpPr>
            <a:spLocks noGrp="1"/>
          </p:cNvSpPr>
          <p:nvPr>
            <p:ph idx="1"/>
          </p:nvPr>
        </p:nvSpPr>
        <p:spPr/>
        <p:txBody>
          <a:bodyPr>
            <a:normAutofit fontScale="92500" lnSpcReduction="20000"/>
          </a:bodyPr>
          <a:lstStyle/>
          <a:p>
            <a:pPr marL="0" indent="0">
              <a:buFontTx/>
              <a:buNone/>
            </a:pPr>
            <a:r>
              <a:rPr lang="ru-RU" altLang="ru-RU" dirty="0"/>
              <a:t>Такую модель предлагают использовать с 2022 года. </a:t>
            </a:r>
          </a:p>
          <a:p>
            <a:pPr marL="0" indent="0">
              <a:buFontTx/>
              <a:buNone/>
            </a:pPr>
            <a:r>
              <a:rPr lang="ru-RU" altLang="ru-RU" dirty="0"/>
              <a:t>Некоторые изменения кажутся интересными и приближенными к реальности, другие вызывают вопросы, в том числе и о том, какие материалы использовать, ведь ни один школьный учебник сейчас не имеет всех предлагаемых форматов заданий. </a:t>
            </a:r>
          </a:p>
        </p:txBody>
      </p:sp>
    </p:spTree>
    <p:extLst>
      <p:ext uri="{BB962C8B-B14F-4D97-AF65-F5344CB8AC3E}">
        <p14:creationId xmlns:p14="http://schemas.microsoft.com/office/powerpoint/2010/main" val="585511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ЕГЭ 2022</a:t>
            </a:r>
            <a:endParaRPr lang="ru-RU" dirty="0"/>
          </a:p>
        </p:txBody>
      </p:sp>
      <p:sp>
        <p:nvSpPr>
          <p:cNvPr id="3" name="Объект 2"/>
          <p:cNvSpPr>
            <a:spLocks noGrp="1"/>
          </p:cNvSpPr>
          <p:nvPr>
            <p:ph idx="1"/>
          </p:nvPr>
        </p:nvSpPr>
        <p:spPr/>
        <p:txBody>
          <a:bodyPr>
            <a:normAutofit fontScale="92500" lnSpcReduction="20000"/>
          </a:bodyPr>
          <a:lstStyle/>
          <a:p>
            <a:r>
              <a:rPr lang="ru-RU" altLang="ru-RU" dirty="0"/>
              <a:t>Решение о включении в КИМ ЕГЭ по учебному предмету заданий из перспективной модели будет приниматься после общественно-профессионального обсуждения и апробации</a:t>
            </a:r>
            <a:r>
              <a:rPr lang="ru-RU" altLang="ru-RU" dirty="0" smtClean="0"/>
              <a:t>.</a:t>
            </a:r>
          </a:p>
          <a:p>
            <a:r>
              <a:rPr lang="ru-RU" altLang="ru-RU" dirty="0" smtClean="0"/>
              <a:t> </a:t>
            </a:r>
            <a:r>
              <a:rPr lang="ru-RU" altLang="ru-RU" dirty="0"/>
              <a:t>Обновление экзаменационных моделей ЕГЭ планируется проводить поэтапно, на протяжении нескольких лет, начиная с 2022 года.</a:t>
            </a:r>
          </a:p>
          <a:p>
            <a:endParaRPr lang="ru-RU" dirty="0"/>
          </a:p>
        </p:txBody>
      </p:sp>
    </p:spTree>
    <p:extLst>
      <p:ext uri="{BB962C8B-B14F-4D97-AF65-F5344CB8AC3E}">
        <p14:creationId xmlns:p14="http://schemas.microsoft.com/office/powerpoint/2010/main" val="1358305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ЕГЭ-2022 — </a:t>
            </a:r>
            <a:r>
              <a:rPr lang="ru-RU" sz="3600" dirty="0" smtClean="0"/>
              <a:t>изменения будут</a:t>
            </a:r>
            <a:endParaRPr lang="ru-RU" sz="3600" dirty="0"/>
          </a:p>
        </p:txBody>
      </p:sp>
      <p:sp>
        <p:nvSpPr>
          <p:cNvPr id="3" name="Объект 2"/>
          <p:cNvSpPr>
            <a:spLocks noGrp="1"/>
          </p:cNvSpPr>
          <p:nvPr>
            <p:ph idx="1"/>
          </p:nvPr>
        </p:nvSpPr>
        <p:spPr/>
        <p:txBody>
          <a:bodyPr>
            <a:normAutofit fontScale="70000" lnSpcReduction="20000"/>
          </a:bodyPr>
          <a:lstStyle/>
          <a:p>
            <a:pPr>
              <a:buFont typeface="Wingdings" panose="05000000000000000000" pitchFamily="2" charset="2"/>
              <a:buChar char="ü"/>
            </a:pPr>
            <a:r>
              <a:rPr lang="ru-RU" sz="3400" dirty="0" smtClean="0"/>
              <a:t>Задачи </a:t>
            </a:r>
            <a:r>
              <a:rPr lang="ru-RU" sz="3400" dirty="0"/>
              <a:t>усложнить экзамен не стоит. Все дело в том, что именно в 2022 году школу будут заканчивать ребята, которые с первого класса учились по современным школьным стандартам. А в них совершенно другие подходы. Во главе угла не просто знание фактов, дат или формул, но их практическое применение. Сделан акцент на то, что школа должна научить ребенка анализировать, систематизировать, отбирать и комбинировать данные, делать на их основе выводы. </a:t>
            </a:r>
            <a:r>
              <a:rPr lang="ru-RU" sz="3400" dirty="0" smtClean="0"/>
              <a:t>Переход </a:t>
            </a:r>
            <a:r>
              <a:rPr lang="ru-RU" sz="3400" dirty="0"/>
              <a:t>от проверки знаний к практике будет постепенным</a:t>
            </a:r>
            <a:r>
              <a:rPr lang="ru-RU" dirty="0"/>
              <a:t>. </a:t>
            </a:r>
          </a:p>
        </p:txBody>
      </p:sp>
    </p:spTree>
    <p:extLst>
      <p:ext uri="{BB962C8B-B14F-4D97-AF65-F5344CB8AC3E}">
        <p14:creationId xmlns:p14="http://schemas.microsoft.com/office/powerpoint/2010/main" val="208290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493563"/>
          </a:xfrm>
        </p:spPr>
        <p:txBody>
          <a:bodyPr>
            <a:normAutofit fontScale="90000"/>
          </a:bodyPr>
          <a:lstStyle/>
          <a:p>
            <a:r>
              <a:rPr lang="ru-RU" sz="3600" dirty="0" smtClean="0"/>
              <a:t>ЕГЭ в новом формате</a:t>
            </a:r>
            <a:endParaRPr lang="ru-RU" sz="3600" dirty="0"/>
          </a:p>
        </p:txBody>
      </p:sp>
      <p:sp>
        <p:nvSpPr>
          <p:cNvPr id="3" name="Объект 2"/>
          <p:cNvSpPr>
            <a:spLocks noGrp="1"/>
          </p:cNvSpPr>
          <p:nvPr>
            <p:ph idx="1"/>
          </p:nvPr>
        </p:nvSpPr>
        <p:spPr>
          <a:xfrm>
            <a:off x="457200" y="699542"/>
            <a:ext cx="8229600" cy="4176464"/>
          </a:xfrm>
        </p:spPr>
        <p:txBody>
          <a:bodyPr>
            <a:normAutofit fontScale="70000" lnSpcReduction="20000"/>
          </a:bodyPr>
          <a:lstStyle/>
          <a:p>
            <a:r>
              <a:rPr lang="ru-RU" dirty="0" smtClean="0"/>
              <a:t>Новые </a:t>
            </a:r>
            <a:r>
              <a:rPr lang="ru-RU" dirty="0"/>
              <a:t>элементы будут внедряться в реальный экзамен постепенно и только после длительного обсуждения. </a:t>
            </a:r>
            <a:endParaRPr lang="ru-RU" dirty="0" smtClean="0"/>
          </a:p>
          <a:p>
            <a:r>
              <a:rPr lang="ru-RU" dirty="0" smtClean="0"/>
              <a:t>В </a:t>
            </a:r>
            <a:r>
              <a:rPr lang="ru-RU" dirty="0"/>
              <a:t>первом этапе апробации в декабре прошлого года приняли участие более 36 тысяч одиннадцатиклассников из 21 региона. Задания выполняли ребята с высокой, средней и слабой подготовкой</a:t>
            </a:r>
            <a:r>
              <a:rPr lang="ru-RU" dirty="0" smtClean="0"/>
              <a:t>.</a:t>
            </a:r>
          </a:p>
          <a:p>
            <a:r>
              <a:rPr lang="ru-RU" dirty="0" smtClean="0"/>
              <a:t>От </a:t>
            </a:r>
            <a:r>
              <a:rPr lang="ru-RU" dirty="0"/>
              <a:t>специалистов из всех регионов нашей </a:t>
            </a:r>
            <a:r>
              <a:rPr lang="ru-RU" dirty="0" smtClean="0"/>
              <a:t>страны поступили замечания и предложения, результаты анализируются. </a:t>
            </a:r>
            <a:endParaRPr lang="ru-RU" dirty="0"/>
          </a:p>
          <a:p>
            <a:r>
              <a:rPr lang="ru-RU" dirty="0" smtClean="0"/>
              <a:t>Конкретные </a:t>
            </a:r>
            <a:r>
              <a:rPr lang="ru-RU" dirty="0"/>
              <a:t>планы поэтапной корректировки моделей контрольных измерительных материалов ЕГЭ в 2022-2024 </a:t>
            </a:r>
            <a:r>
              <a:rPr lang="ru-RU" dirty="0" smtClean="0"/>
              <a:t>годах формируются.</a:t>
            </a:r>
            <a:endParaRPr lang="ru-RU" dirty="0"/>
          </a:p>
        </p:txBody>
      </p:sp>
    </p:spTree>
    <p:extLst>
      <p:ext uri="{BB962C8B-B14F-4D97-AF65-F5344CB8AC3E}">
        <p14:creationId xmlns:p14="http://schemas.microsoft.com/office/powerpoint/2010/main" val="2898548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Какие трудности</a:t>
            </a:r>
            <a:endParaRPr lang="ru-RU" dirty="0"/>
          </a:p>
        </p:txBody>
      </p:sp>
      <p:sp>
        <p:nvSpPr>
          <p:cNvPr id="3" name="Объект 2"/>
          <p:cNvSpPr>
            <a:spLocks noGrp="1"/>
          </p:cNvSpPr>
          <p:nvPr>
            <p:ph idx="1"/>
          </p:nvPr>
        </p:nvSpPr>
        <p:spPr/>
        <p:txBody>
          <a:bodyPr>
            <a:normAutofit fontScale="55000" lnSpcReduction="20000"/>
          </a:bodyPr>
          <a:lstStyle/>
          <a:p>
            <a:pPr marL="0" indent="0">
              <a:buNone/>
            </a:pPr>
            <a:r>
              <a:rPr lang="ru-RU" dirty="0"/>
              <a:t/>
            </a:r>
            <a:br>
              <a:rPr lang="ru-RU" dirty="0"/>
            </a:br>
            <a:r>
              <a:rPr lang="ru-RU" dirty="0"/>
              <a:t/>
            </a:r>
            <a:br>
              <a:rPr lang="ru-RU" dirty="0"/>
            </a:br>
            <a:r>
              <a:rPr lang="ru-RU" sz="4000" dirty="0"/>
              <a:t>Ольга </a:t>
            </a:r>
            <a:r>
              <a:rPr lang="ru-RU" sz="4000" dirty="0" smtClean="0"/>
              <a:t>Котова,</a:t>
            </a:r>
            <a:r>
              <a:rPr lang="ru-RU" sz="4000" i="1" dirty="0" smtClean="0">
                <a:solidFill>
                  <a:srgbClr val="333333"/>
                </a:solidFill>
                <a:latin typeface="Roboto"/>
              </a:rPr>
              <a:t> </a:t>
            </a:r>
            <a:r>
              <a:rPr lang="ru-RU" sz="4000" dirty="0" smtClean="0">
                <a:solidFill>
                  <a:srgbClr val="333333"/>
                </a:solidFill>
                <a:latin typeface="Calibri" panose="020F0502020204030204" pitchFamily="34" charset="0"/>
                <a:cs typeface="Calibri" panose="020F0502020204030204" pitchFamily="34" charset="0"/>
              </a:rPr>
              <a:t>заместитель </a:t>
            </a:r>
            <a:r>
              <a:rPr lang="ru-RU" sz="4000" dirty="0">
                <a:solidFill>
                  <a:srgbClr val="333333"/>
                </a:solidFill>
                <a:latin typeface="Calibri" panose="020F0502020204030204" pitchFamily="34" charset="0"/>
                <a:cs typeface="Calibri" panose="020F0502020204030204" pitchFamily="34" charset="0"/>
              </a:rPr>
              <a:t>директора </a:t>
            </a:r>
            <a:r>
              <a:rPr lang="ru-RU" sz="4000" dirty="0" smtClean="0">
                <a:solidFill>
                  <a:srgbClr val="333333"/>
                </a:solidFill>
                <a:latin typeface="Calibri" panose="020F0502020204030204" pitchFamily="34" charset="0"/>
                <a:cs typeface="Calibri" panose="020F0502020204030204" pitchFamily="34" charset="0"/>
              </a:rPr>
              <a:t>ФИПИ, в </a:t>
            </a:r>
            <a:r>
              <a:rPr lang="ru-RU" sz="4000" dirty="0">
                <a:solidFill>
                  <a:srgbClr val="333333"/>
                </a:solidFill>
                <a:latin typeface="Calibri" panose="020F0502020204030204" pitchFamily="34" charset="0"/>
                <a:cs typeface="Calibri" panose="020F0502020204030204" pitchFamily="34" charset="0"/>
              </a:rPr>
              <a:t>интервью для «Российской газеты» </a:t>
            </a:r>
            <a:r>
              <a:rPr lang="ru-RU" sz="4000" dirty="0" smtClean="0">
                <a:solidFill>
                  <a:srgbClr val="333333"/>
                </a:solidFill>
                <a:latin typeface="Calibri" panose="020F0502020204030204" pitchFamily="34" charset="0"/>
                <a:cs typeface="Calibri" panose="020F0502020204030204" pitchFamily="34" charset="0"/>
              </a:rPr>
              <a:t>ответила</a:t>
            </a:r>
            <a:r>
              <a:rPr lang="ru-RU" sz="4000" dirty="0" smtClean="0"/>
              <a:t>: </a:t>
            </a:r>
            <a:r>
              <a:rPr lang="ru-RU" sz="4000" dirty="0"/>
              <a:t>«Традиционные» для российской школы — связанные с чтением и пониманием текста. Некоторые ребята не могут правильно прочитать инструкции по выполнению </a:t>
            </a:r>
            <a:r>
              <a:rPr lang="ru-RU" sz="4000" dirty="0" smtClean="0"/>
              <a:t>задания. </a:t>
            </a:r>
            <a:r>
              <a:rPr lang="ru-RU" sz="4000" dirty="0"/>
              <a:t>Считывают только ключевые слова-маркеры и упускают важные детали. Но для нас это тоже сигнал — мы уже видим, как нужно скорректировать задания, инструкции, чтобы дети лучше их понимали.</a:t>
            </a:r>
            <a:br>
              <a:rPr lang="ru-RU" sz="4000" dirty="0"/>
            </a:br>
            <a:endParaRPr lang="ru-RU" sz="4000" dirty="0"/>
          </a:p>
        </p:txBody>
      </p:sp>
    </p:spTree>
    <p:extLst>
      <p:ext uri="{BB962C8B-B14F-4D97-AF65-F5344CB8AC3E}">
        <p14:creationId xmlns:p14="http://schemas.microsoft.com/office/powerpoint/2010/main" val="23368242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709587"/>
          </a:xfrm>
        </p:spPr>
        <p:txBody>
          <a:bodyPr>
            <a:normAutofit/>
          </a:bodyPr>
          <a:lstStyle/>
          <a:p>
            <a:r>
              <a:rPr lang="ru-RU" sz="3600" dirty="0" smtClean="0"/>
              <a:t>Понимание текста</a:t>
            </a:r>
            <a:endParaRPr lang="ru-RU" sz="3600" dirty="0"/>
          </a:p>
        </p:txBody>
      </p:sp>
      <p:sp>
        <p:nvSpPr>
          <p:cNvPr id="3" name="Объект 2"/>
          <p:cNvSpPr>
            <a:spLocks noGrp="1"/>
          </p:cNvSpPr>
          <p:nvPr>
            <p:ph idx="1"/>
          </p:nvPr>
        </p:nvSpPr>
        <p:spPr>
          <a:xfrm>
            <a:off x="457200" y="915566"/>
            <a:ext cx="8229600" cy="3679057"/>
          </a:xfrm>
        </p:spPr>
        <p:txBody>
          <a:bodyPr>
            <a:normAutofit fontScale="85000" lnSpcReduction="10000"/>
          </a:bodyPr>
          <a:lstStyle/>
          <a:p>
            <a:pPr>
              <a:buFont typeface="Wingdings" panose="05000000000000000000" pitchFamily="2" charset="2"/>
              <a:buChar char="ü"/>
            </a:pPr>
            <a:r>
              <a:rPr lang="en-US" i="1" dirty="0">
                <a:solidFill>
                  <a:srgbClr val="FF0000"/>
                </a:solidFill>
              </a:rPr>
              <a:t>To be happy </a:t>
            </a:r>
            <a:r>
              <a:rPr lang="en-US" i="1" dirty="0"/>
              <a:t>one needs an interesting job.</a:t>
            </a:r>
          </a:p>
          <a:p>
            <a:pPr marL="0" indent="0">
              <a:buNone/>
            </a:pPr>
            <a:r>
              <a:rPr lang="en-US" i="1" dirty="0"/>
              <a:t>Nowadays, having an </a:t>
            </a:r>
            <a:r>
              <a:rPr lang="en-US" i="1" dirty="0" err="1"/>
              <a:t>unfavorite</a:t>
            </a:r>
            <a:r>
              <a:rPr lang="en-US" i="1" dirty="0"/>
              <a:t> job is heated discussion. The majority of people hold two contrasting view on it. On the one hand, people think that working on uninteresting job is believe to be wrong, while others disagree with this point of view.</a:t>
            </a:r>
          </a:p>
          <a:p>
            <a:pPr marL="0" indent="0">
              <a:buNone/>
            </a:pPr>
            <a:endParaRPr lang="en-US" i="1" dirty="0"/>
          </a:p>
          <a:p>
            <a:pPr marL="0" indent="0">
              <a:buNone/>
            </a:pPr>
            <a:r>
              <a:rPr lang="ru-RU" i="1" dirty="0"/>
              <a:t>*</a:t>
            </a:r>
            <a:r>
              <a:rPr lang="ru-RU" dirty="0" smtClean="0"/>
              <a:t>Фрагмент </a:t>
            </a:r>
            <a:r>
              <a:rPr lang="ru-RU" dirty="0"/>
              <a:t>эссе, </a:t>
            </a:r>
            <a:r>
              <a:rPr lang="ru-RU" dirty="0" smtClean="0"/>
              <a:t>выполненный участником </a:t>
            </a:r>
            <a:r>
              <a:rPr lang="ru-RU" dirty="0"/>
              <a:t>экзамена </a:t>
            </a:r>
            <a:r>
              <a:rPr lang="ru-RU" b="1" dirty="0"/>
              <a:t/>
            </a:r>
            <a:br>
              <a:rPr lang="ru-RU" b="1" dirty="0"/>
            </a:br>
            <a:r>
              <a:rPr lang="ru-RU" i="1" dirty="0"/>
              <a:t>(с сохранением языкового оформления оригинала)</a:t>
            </a:r>
            <a:endParaRPr lang="ru-RU" dirty="0"/>
          </a:p>
        </p:txBody>
      </p:sp>
    </p:spTree>
    <p:extLst>
      <p:ext uri="{BB962C8B-B14F-4D97-AF65-F5344CB8AC3E}">
        <p14:creationId xmlns:p14="http://schemas.microsoft.com/office/powerpoint/2010/main" val="1067950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Какие трудности</a:t>
            </a:r>
            <a:endParaRPr lang="ru-RU" dirty="0"/>
          </a:p>
        </p:txBody>
      </p:sp>
      <p:sp>
        <p:nvSpPr>
          <p:cNvPr id="3" name="Объект 2"/>
          <p:cNvSpPr>
            <a:spLocks noGrp="1"/>
          </p:cNvSpPr>
          <p:nvPr>
            <p:ph idx="1"/>
          </p:nvPr>
        </p:nvSpPr>
        <p:spPr/>
        <p:txBody>
          <a:bodyPr>
            <a:normAutofit/>
          </a:bodyPr>
          <a:lstStyle/>
          <a:p>
            <a:pPr>
              <a:buFont typeface="Wingdings" panose="05000000000000000000" pitchFamily="2" charset="2"/>
              <a:buChar char="ü"/>
            </a:pPr>
            <a:r>
              <a:rPr lang="ru-RU" dirty="0"/>
              <a:t>П</a:t>
            </a:r>
            <a:r>
              <a:rPr lang="ru-RU" dirty="0" smtClean="0"/>
              <a:t>о-разному </a:t>
            </a:r>
            <a:r>
              <a:rPr lang="ru-RU" dirty="0"/>
              <a:t>выпускники воспринимают одинаковые по сложности и по структуре тексты, написанные на разные темы. </a:t>
            </a:r>
            <a:r>
              <a:rPr lang="ru-RU" dirty="0" smtClean="0"/>
              <a:t>Более </a:t>
            </a:r>
            <a:r>
              <a:rPr lang="ru-RU" dirty="0"/>
              <a:t>привлекательный для выпускников контекст может иметь ключевое значение для успешности.</a:t>
            </a:r>
          </a:p>
        </p:txBody>
      </p:sp>
    </p:spTree>
    <p:extLst>
      <p:ext uri="{BB962C8B-B14F-4D97-AF65-F5344CB8AC3E}">
        <p14:creationId xmlns:p14="http://schemas.microsoft.com/office/powerpoint/2010/main" val="259378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ЕГЭ 2022 </a:t>
            </a:r>
            <a:endParaRPr lang="ru-RU" dirty="0"/>
          </a:p>
        </p:txBody>
      </p:sp>
      <p:sp>
        <p:nvSpPr>
          <p:cNvPr id="3" name="Объект 2"/>
          <p:cNvSpPr>
            <a:spLocks noGrp="1"/>
          </p:cNvSpPr>
          <p:nvPr>
            <p:ph idx="1"/>
          </p:nvPr>
        </p:nvSpPr>
        <p:spPr/>
        <p:txBody>
          <a:bodyPr/>
          <a:lstStyle/>
          <a:p>
            <a:pPr marL="0" indent="0">
              <a:buNone/>
            </a:pPr>
            <a:r>
              <a:rPr lang="ru-RU" altLang="ru-RU" dirty="0"/>
              <a:t>На сайте ФИПИ была опубликована  перспективная модель измерительных материалов для государственной итоговой аттестации по английскому языку (не ранее 2022 года) для общественно-профессионального обсуждения.</a:t>
            </a:r>
          </a:p>
          <a:p>
            <a:endParaRPr lang="ru-RU" dirty="0"/>
          </a:p>
        </p:txBody>
      </p:sp>
    </p:spTree>
    <p:extLst>
      <p:ext uri="{BB962C8B-B14F-4D97-AF65-F5344CB8AC3E}">
        <p14:creationId xmlns:p14="http://schemas.microsoft.com/office/powerpoint/2010/main" val="36495689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Темы эссе ЕГЭ-2021</a:t>
            </a:r>
            <a:endParaRPr lang="ru-RU" dirty="0"/>
          </a:p>
        </p:txBody>
      </p:sp>
      <p:sp>
        <p:nvSpPr>
          <p:cNvPr id="3" name="Объект 2"/>
          <p:cNvSpPr>
            <a:spLocks noGrp="1"/>
          </p:cNvSpPr>
          <p:nvPr>
            <p:ph idx="1"/>
          </p:nvPr>
        </p:nvSpPr>
        <p:spPr/>
        <p:txBody>
          <a:bodyPr>
            <a:normAutofit fontScale="85000" lnSpcReduction="10000"/>
          </a:bodyPr>
          <a:lstStyle/>
          <a:p>
            <a:r>
              <a:rPr lang="en-US" i="1" dirty="0"/>
              <a:t>The digital age will soon make some jobs unnecessary.</a:t>
            </a:r>
          </a:p>
          <a:p>
            <a:r>
              <a:rPr lang="en-US" i="1" dirty="0"/>
              <a:t>Only </a:t>
            </a:r>
            <a:r>
              <a:rPr lang="en-US" i="1" dirty="0">
                <a:solidFill>
                  <a:srgbClr val="FF0000"/>
                </a:solidFill>
              </a:rPr>
              <a:t>home-made food </a:t>
            </a:r>
            <a:r>
              <a:rPr lang="en-US" i="1" dirty="0"/>
              <a:t>is good for health.</a:t>
            </a:r>
          </a:p>
          <a:p>
            <a:r>
              <a:rPr lang="en-US" i="1" dirty="0"/>
              <a:t>Computer skills are the most important skills nowadays.</a:t>
            </a:r>
          </a:p>
          <a:p>
            <a:r>
              <a:rPr lang="en-US" i="1" dirty="0">
                <a:solidFill>
                  <a:srgbClr val="FF0000"/>
                </a:solidFill>
              </a:rPr>
              <a:t>Everyone can contribute </a:t>
            </a:r>
            <a:r>
              <a:rPr lang="en-US" i="1" dirty="0"/>
              <a:t>to environmental protection.</a:t>
            </a:r>
          </a:p>
          <a:p>
            <a:r>
              <a:rPr lang="en-US" i="1" dirty="0"/>
              <a:t>Online shopping will soon </a:t>
            </a:r>
            <a:r>
              <a:rPr lang="en-US" i="1" dirty="0">
                <a:solidFill>
                  <a:srgbClr val="FF0000"/>
                </a:solidFill>
              </a:rPr>
              <a:t>replace</a:t>
            </a:r>
            <a:r>
              <a:rPr lang="en-US" i="1" dirty="0"/>
              <a:t> in-store shopping.</a:t>
            </a:r>
          </a:p>
          <a:p>
            <a:pPr marL="0" indent="0">
              <a:buNone/>
            </a:pPr>
            <a:endParaRPr lang="ru-RU" dirty="0"/>
          </a:p>
        </p:txBody>
      </p:sp>
    </p:spTree>
    <p:extLst>
      <p:ext uri="{BB962C8B-B14F-4D97-AF65-F5344CB8AC3E}">
        <p14:creationId xmlns:p14="http://schemas.microsoft.com/office/powerpoint/2010/main" val="2800220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565571"/>
          </a:xfrm>
        </p:spPr>
        <p:txBody>
          <a:bodyPr>
            <a:normAutofit fontScale="90000"/>
          </a:bodyPr>
          <a:lstStyle/>
          <a:p>
            <a:r>
              <a:rPr lang="ru-RU" sz="3600" dirty="0" smtClean="0"/>
              <a:t>ЕГЭ 2022</a:t>
            </a:r>
            <a:endParaRPr lang="ru-RU" sz="3600" dirty="0"/>
          </a:p>
        </p:txBody>
      </p:sp>
      <p:sp>
        <p:nvSpPr>
          <p:cNvPr id="3" name="Объект 2"/>
          <p:cNvSpPr>
            <a:spLocks noGrp="1"/>
          </p:cNvSpPr>
          <p:nvPr>
            <p:ph idx="1"/>
          </p:nvPr>
        </p:nvSpPr>
        <p:spPr>
          <a:xfrm>
            <a:off x="457200" y="699542"/>
            <a:ext cx="8363272" cy="4320480"/>
          </a:xfrm>
        </p:spPr>
        <p:txBody>
          <a:bodyPr>
            <a:noAutofit/>
          </a:bodyPr>
          <a:lstStyle/>
          <a:p>
            <a:r>
              <a:rPr lang="ru-RU" sz="2000" dirty="0" smtClean="0"/>
              <a:t>В экзамене присутствуют </a:t>
            </a:r>
            <a:r>
              <a:rPr lang="ru-RU" sz="2000" dirty="0" err="1" smtClean="0"/>
              <a:t>межпредметные</a:t>
            </a:r>
            <a:r>
              <a:rPr lang="ru-RU" sz="2000" dirty="0" smtClean="0"/>
              <a:t> связи, </a:t>
            </a:r>
            <a:r>
              <a:rPr lang="ru-RU" sz="2000" dirty="0"/>
              <a:t>но они не играют ключевую роль. </a:t>
            </a:r>
            <a:endParaRPr lang="ru-RU" sz="2000" dirty="0" smtClean="0"/>
          </a:p>
          <a:p>
            <a:r>
              <a:rPr lang="ru-RU" sz="2000" dirty="0" smtClean="0"/>
              <a:t>В </a:t>
            </a:r>
            <a:r>
              <a:rPr lang="ru-RU" sz="2000" dirty="0"/>
              <a:t>экзамене </a:t>
            </a:r>
            <a:r>
              <a:rPr lang="ru-RU" sz="2000" dirty="0" smtClean="0"/>
              <a:t>есть </a:t>
            </a:r>
            <a:r>
              <a:rPr lang="ru-RU" sz="2000" dirty="0"/>
              <a:t>задания и базового, и повышенного, и высокого уровня сложности. Последние всегда требуют глубоких системных знаний, логического мышления, аналитических навыков. Здесь недостаточно воспроизвести заученные шаблоны и алгоритмы. Это не проверка памяти. </a:t>
            </a:r>
            <a:endParaRPr lang="ru-RU" sz="2000" dirty="0" smtClean="0"/>
          </a:p>
          <a:p>
            <a:r>
              <a:rPr lang="ru-RU" sz="2000" dirty="0" smtClean="0"/>
              <a:t>ЕГЭ </a:t>
            </a:r>
            <a:r>
              <a:rPr lang="ru-RU" sz="2000" dirty="0"/>
              <a:t>— это отбор самых подготовленных ребят для поступления в вуз. Разные вузы предъявляют разные требования к уровню подготовки выпускников. </a:t>
            </a:r>
            <a:endParaRPr lang="ru-RU" sz="2000" dirty="0" smtClean="0"/>
          </a:p>
          <a:p>
            <a:r>
              <a:rPr lang="ru-RU" sz="2000" dirty="0" smtClean="0"/>
              <a:t>Современные </a:t>
            </a:r>
            <a:r>
              <a:rPr lang="ru-RU" sz="2000" dirty="0"/>
              <a:t>школьные стандарты предполагают, что 10-11 классы — профильные, с глубоким системным изучением предмета. Непрофильные для ребят предметы изучаются на базовом </a:t>
            </a:r>
            <a:r>
              <a:rPr lang="ru-RU" sz="2000" dirty="0" smtClean="0"/>
              <a:t>уровне.</a:t>
            </a:r>
            <a:endParaRPr lang="ru-RU" sz="2000" dirty="0"/>
          </a:p>
        </p:txBody>
      </p:sp>
    </p:spTree>
    <p:extLst>
      <p:ext uri="{BB962C8B-B14F-4D97-AF65-F5344CB8AC3E}">
        <p14:creationId xmlns:p14="http://schemas.microsoft.com/office/powerpoint/2010/main" val="38919211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ЕГЭ 2022</a:t>
            </a:r>
            <a:endParaRPr lang="ru-RU" dirty="0"/>
          </a:p>
        </p:txBody>
      </p:sp>
      <p:sp>
        <p:nvSpPr>
          <p:cNvPr id="3" name="Объект 2"/>
          <p:cNvSpPr>
            <a:spLocks noGrp="1"/>
          </p:cNvSpPr>
          <p:nvPr>
            <p:ph idx="1"/>
          </p:nvPr>
        </p:nvSpPr>
        <p:spPr/>
        <p:txBody>
          <a:bodyPr/>
          <a:lstStyle/>
          <a:p>
            <a:pPr marL="0" indent="0">
              <a:buFontTx/>
              <a:buNone/>
            </a:pPr>
            <a:r>
              <a:rPr lang="ru-RU" altLang="ru-RU" dirty="0"/>
              <a:t>Пора внимательно взглянуть на те изменения, которые МОГУТ коснуться наших учащихся, решивших сдавать английский язык “по выбору”, уже в </a:t>
            </a:r>
            <a:r>
              <a:rPr lang="ru-RU" altLang="ru-RU" dirty="0" smtClean="0"/>
              <a:t>новом</a:t>
            </a:r>
            <a:r>
              <a:rPr lang="ru-RU" altLang="ru-RU" dirty="0" smtClean="0"/>
              <a:t> </a:t>
            </a:r>
            <a:r>
              <a:rPr lang="ru-RU" altLang="ru-RU" dirty="0"/>
              <a:t>учебном году.</a:t>
            </a:r>
          </a:p>
        </p:txBody>
      </p:sp>
    </p:spTree>
    <p:extLst>
      <p:ext uri="{BB962C8B-B14F-4D97-AF65-F5344CB8AC3E}">
        <p14:creationId xmlns:p14="http://schemas.microsoft.com/office/powerpoint/2010/main" val="3165505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5486"/>
            <a:ext cx="8229600" cy="857250"/>
          </a:xfrm>
        </p:spPr>
        <p:txBody>
          <a:bodyPr>
            <a:noAutofit/>
          </a:bodyPr>
          <a:lstStyle/>
          <a:p>
            <a:r>
              <a:rPr lang="ru-RU" altLang="ru-RU" sz="3600" dirty="0" smtClean="0"/>
              <a:t>Раздел 1</a:t>
            </a:r>
            <a:r>
              <a:rPr lang="ru-RU" altLang="ru-RU" sz="3600" dirty="0"/>
              <a:t>. </a:t>
            </a:r>
            <a:r>
              <a:rPr lang="ru-RU" altLang="ru-RU" sz="3600" dirty="0" err="1"/>
              <a:t>Аудирование</a:t>
            </a:r>
            <a:r>
              <a:rPr lang="ru-RU" altLang="ru-RU" sz="3600" dirty="0"/>
              <a:t> и чтение – 16 заданий, 40 баллов</a:t>
            </a:r>
            <a:endParaRPr lang="ru-RU" sz="3600" dirty="0"/>
          </a:p>
        </p:txBody>
      </p:sp>
      <p:sp>
        <p:nvSpPr>
          <p:cNvPr id="3" name="Объект 2"/>
          <p:cNvSpPr>
            <a:spLocks noGrp="1"/>
          </p:cNvSpPr>
          <p:nvPr>
            <p:ph sz="half" idx="1"/>
          </p:nvPr>
        </p:nvSpPr>
        <p:spPr/>
        <p:txBody>
          <a:bodyPr>
            <a:normAutofit fontScale="85000" lnSpcReduction="20000"/>
          </a:bodyPr>
          <a:lstStyle/>
          <a:p>
            <a:pPr>
              <a:buFontTx/>
              <a:buChar char="•"/>
            </a:pPr>
            <a:r>
              <a:rPr lang="ru-RU" altLang="ru-RU" dirty="0"/>
              <a:t>задание базового уровня </a:t>
            </a:r>
          </a:p>
          <a:p>
            <a:pPr>
              <a:buFontTx/>
              <a:buChar char="•"/>
            </a:pPr>
            <a:r>
              <a:rPr lang="ru-RU" altLang="ru-RU" dirty="0"/>
              <a:t>прослушивание текста два раза и заполнение пропусков необходимой информацией</a:t>
            </a:r>
          </a:p>
          <a:p>
            <a:pPr>
              <a:buFontTx/>
              <a:buChar char="•"/>
            </a:pPr>
            <a:r>
              <a:rPr lang="ru-RU" altLang="ru-RU" dirty="0"/>
              <a:t>необходимо вписать слово; если нужно число – написать буквами</a:t>
            </a:r>
          </a:p>
          <a:p>
            <a:pPr>
              <a:buFontTx/>
              <a:buChar char="•"/>
            </a:pPr>
            <a:r>
              <a:rPr lang="ru-RU" altLang="ru-RU" dirty="0"/>
              <a:t>слова нужно вписывать без каких-либо изменений</a:t>
            </a:r>
          </a:p>
          <a:p>
            <a:endParaRPr lang="ru-RU" dirty="0"/>
          </a:p>
        </p:txBody>
      </p:sp>
      <p:pic>
        <p:nvPicPr>
          <p:cNvPr id="5" name="Объект 4"/>
          <p:cNvPicPr>
            <a:picLocks noGrp="1" noChangeAspect="1"/>
          </p:cNvPicPr>
          <p:nvPr>
            <p:ph sz="half" idx="2"/>
          </p:nvPr>
        </p:nvPicPr>
        <p:blipFill>
          <a:blip r:embed="rId2"/>
          <a:stretch>
            <a:fillRect/>
          </a:stretch>
        </p:blipFill>
        <p:spPr>
          <a:xfrm>
            <a:off x="4716016" y="1200151"/>
            <a:ext cx="4244280" cy="3646315"/>
          </a:xfrm>
          <a:prstGeom prst="rect">
            <a:avLst/>
          </a:prstGeom>
        </p:spPr>
      </p:pic>
    </p:spTree>
    <p:extLst>
      <p:ext uri="{BB962C8B-B14F-4D97-AF65-F5344CB8AC3E}">
        <p14:creationId xmlns:p14="http://schemas.microsoft.com/office/powerpoint/2010/main" val="1551228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altLang="ru-RU" sz="3200" dirty="0"/>
              <a:t>Задании высокой сложности –  </a:t>
            </a:r>
            <a:r>
              <a:rPr lang="ru-RU" altLang="ru-RU" sz="3200" dirty="0" err="1"/>
              <a:t>аудирование</a:t>
            </a:r>
            <a:r>
              <a:rPr lang="ru-RU" altLang="ru-RU" sz="3200" dirty="0"/>
              <a:t> взаимосвязано с чтением</a:t>
            </a:r>
            <a:endParaRPr lang="ru-RU" sz="3200" dirty="0"/>
          </a:p>
        </p:txBody>
      </p:sp>
      <p:sp>
        <p:nvSpPr>
          <p:cNvPr id="3" name="Объект 2"/>
          <p:cNvSpPr>
            <a:spLocks noGrp="1"/>
          </p:cNvSpPr>
          <p:nvPr>
            <p:ph sz="half" idx="1"/>
          </p:nvPr>
        </p:nvSpPr>
        <p:spPr/>
        <p:txBody>
          <a:bodyPr>
            <a:normAutofit fontScale="92500" lnSpcReduction="10000"/>
          </a:bodyPr>
          <a:lstStyle/>
          <a:p>
            <a:pPr>
              <a:buFontTx/>
              <a:buChar char="•"/>
            </a:pPr>
            <a:r>
              <a:rPr lang="ru-RU" altLang="ru-RU" dirty="0"/>
              <a:t>учащиеся слушают аудиозапись, а потом читают связанный с темой текст </a:t>
            </a:r>
          </a:p>
          <a:p>
            <a:pPr>
              <a:buFontTx/>
              <a:buChar char="•"/>
            </a:pPr>
            <a:r>
              <a:rPr lang="ru-RU" altLang="ru-RU" dirty="0"/>
              <a:t>далее выбирают, где упоминалась та или иная информация – в аудио или печатном тексте</a:t>
            </a:r>
          </a:p>
          <a:p>
            <a:endParaRPr lang="ru-RU" dirty="0"/>
          </a:p>
        </p:txBody>
      </p:sp>
      <p:pic>
        <p:nvPicPr>
          <p:cNvPr id="5" name="Объект 4"/>
          <p:cNvPicPr>
            <a:picLocks noGrp="1" noChangeAspect="1"/>
          </p:cNvPicPr>
          <p:nvPr>
            <p:ph sz="half" idx="2"/>
          </p:nvPr>
        </p:nvPicPr>
        <p:blipFill>
          <a:blip r:embed="rId2"/>
          <a:stretch>
            <a:fillRect/>
          </a:stretch>
        </p:blipFill>
        <p:spPr>
          <a:xfrm>
            <a:off x="5359366" y="1200150"/>
            <a:ext cx="3173073" cy="3675856"/>
          </a:xfrm>
          <a:prstGeom prst="rect">
            <a:avLst/>
          </a:prstGeom>
        </p:spPr>
      </p:pic>
    </p:spTree>
    <p:extLst>
      <p:ext uri="{BB962C8B-B14F-4D97-AF65-F5344CB8AC3E}">
        <p14:creationId xmlns:p14="http://schemas.microsoft.com/office/powerpoint/2010/main" val="2403461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altLang="ru-RU" sz="3200" dirty="0"/>
              <a:t>Задания 24-29</a:t>
            </a:r>
            <a:br>
              <a:rPr lang="ru-RU" altLang="ru-RU" sz="3200" dirty="0"/>
            </a:br>
            <a:endParaRPr lang="ru-RU" sz="3200" dirty="0"/>
          </a:p>
        </p:txBody>
      </p:sp>
      <p:sp>
        <p:nvSpPr>
          <p:cNvPr id="3" name="Объект 2"/>
          <p:cNvSpPr>
            <a:spLocks noGrp="1"/>
          </p:cNvSpPr>
          <p:nvPr>
            <p:ph sz="half" idx="1"/>
          </p:nvPr>
        </p:nvSpPr>
        <p:spPr/>
        <p:txBody>
          <a:bodyPr>
            <a:normAutofit fontScale="92500" lnSpcReduction="10000"/>
          </a:bodyPr>
          <a:lstStyle/>
          <a:p>
            <a:pPr>
              <a:defRPr/>
            </a:pPr>
            <a:r>
              <a:rPr lang="ru-RU" dirty="0"/>
              <a:t>новое задание базового уровня направлено на проверку лексико-грамматических навыков </a:t>
            </a:r>
          </a:p>
          <a:p>
            <a:pPr>
              <a:defRPr/>
            </a:pPr>
            <a:r>
              <a:rPr lang="ru-RU" dirty="0"/>
              <a:t>учащимся необходимо выявить лишнее слово в каждой строке, если оно есть</a:t>
            </a:r>
          </a:p>
        </p:txBody>
      </p:sp>
      <p:pic>
        <p:nvPicPr>
          <p:cNvPr id="5" name="Объект 4"/>
          <p:cNvPicPr>
            <a:picLocks noGrp="1" noChangeAspect="1"/>
          </p:cNvPicPr>
          <p:nvPr>
            <p:ph sz="half" idx="2"/>
          </p:nvPr>
        </p:nvPicPr>
        <p:blipFill>
          <a:blip r:embed="rId2"/>
          <a:stretch>
            <a:fillRect/>
          </a:stretch>
        </p:blipFill>
        <p:spPr>
          <a:xfrm>
            <a:off x="4660211" y="699542"/>
            <a:ext cx="4232269" cy="4032448"/>
          </a:xfrm>
          <a:prstGeom prst="rect">
            <a:avLst/>
          </a:prstGeom>
        </p:spPr>
      </p:pic>
    </p:spTree>
    <p:extLst>
      <p:ext uri="{BB962C8B-B14F-4D97-AF65-F5344CB8AC3E}">
        <p14:creationId xmlns:p14="http://schemas.microsoft.com/office/powerpoint/2010/main" val="2743921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altLang="ru-RU" sz="3200" dirty="0"/>
              <a:t>Задание 37</a:t>
            </a:r>
            <a:br>
              <a:rPr lang="ru-RU" altLang="ru-RU" sz="3200" dirty="0"/>
            </a:br>
            <a:endParaRPr lang="ru-RU" sz="3200" dirty="0"/>
          </a:p>
        </p:txBody>
      </p:sp>
      <p:sp>
        <p:nvSpPr>
          <p:cNvPr id="3" name="Объект 2"/>
          <p:cNvSpPr>
            <a:spLocks noGrp="1"/>
          </p:cNvSpPr>
          <p:nvPr>
            <p:ph sz="half" idx="1"/>
          </p:nvPr>
        </p:nvSpPr>
        <p:spPr/>
        <p:txBody>
          <a:bodyPr>
            <a:normAutofit fontScale="85000" lnSpcReduction="10000"/>
          </a:bodyPr>
          <a:lstStyle/>
          <a:p>
            <a:pPr>
              <a:defRPr/>
            </a:pPr>
            <a:r>
              <a:rPr lang="ru-RU" dirty="0"/>
              <a:t>личное письмо относится к базовому уровню </a:t>
            </a:r>
          </a:p>
          <a:p>
            <a:pPr>
              <a:defRPr/>
            </a:pPr>
            <a:r>
              <a:rPr lang="ru-RU" dirty="0"/>
              <a:t>изменения предполагают лишь то, что теперь это электронное письмо </a:t>
            </a:r>
          </a:p>
          <a:p>
            <a:pPr>
              <a:defRPr/>
            </a:pPr>
            <a:r>
              <a:rPr lang="ru-RU" dirty="0"/>
              <a:t>учащимся необходимо ответить на вопросы друга и задать три вопроса </a:t>
            </a:r>
            <a:r>
              <a:rPr lang="ru-RU" sz="3200" dirty="0">
                <a:solidFill>
                  <a:srgbClr val="FF0000"/>
                </a:solidFill>
              </a:rPr>
              <a:t>на указанную тему</a:t>
            </a:r>
            <a:endParaRPr lang="ru-RU" sz="3200" dirty="0"/>
          </a:p>
          <a:p>
            <a:endParaRPr lang="ru-RU" dirty="0"/>
          </a:p>
        </p:txBody>
      </p:sp>
      <p:pic>
        <p:nvPicPr>
          <p:cNvPr id="5" name="Объект 4"/>
          <p:cNvPicPr>
            <a:picLocks noGrp="1" noChangeAspect="1"/>
          </p:cNvPicPr>
          <p:nvPr>
            <p:ph sz="half" idx="2"/>
          </p:nvPr>
        </p:nvPicPr>
        <p:blipFill>
          <a:blip r:embed="rId2"/>
          <a:stretch>
            <a:fillRect/>
          </a:stretch>
        </p:blipFill>
        <p:spPr>
          <a:xfrm>
            <a:off x="4648200" y="843558"/>
            <a:ext cx="4316288" cy="3816424"/>
          </a:xfrm>
          <a:prstGeom prst="rect">
            <a:avLst/>
          </a:prstGeom>
        </p:spPr>
      </p:pic>
    </p:spTree>
    <p:extLst>
      <p:ext uri="{BB962C8B-B14F-4D97-AF65-F5344CB8AC3E}">
        <p14:creationId xmlns:p14="http://schemas.microsoft.com/office/powerpoint/2010/main" val="433501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altLang="ru-RU" sz="3200" dirty="0"/>
              <a:t>Задание 38</a:t>
            </a:r>
            <a:br>
              <a:rPr lang="ru-RU" altLang="ru-RU" sz="3200" dirty="0"/>
            </a:br>
            <a:endParaRPr lang="ru-RU" sz="3200" dirty="0"/>
          </a:p>
        </p:txBody>
      </p:sp>
      <p:sp>
        <p:nvSpPr>
          <p:cNvPr id="3" name="Объект 2"/>
          <p:cNvSpPr>
            <a:spLocks noGrp="1"/>
          </p:cNvSpPr>
          <p:nvPr>
            <p:ph sz="half" idx="1"/>
          </p:nvPr>
        </p:nvSpPr>
        <p:spPr/>
        <p:txBody>
          <a:bodyPr>
            <a:normAutofit fontScale="77500" lnSpcReduction="20000"/>
          </a:bodyPr>
          <a:lstStyle/>
          <a:p>
            <a:pPr>
              <a:defRPr/>
            </a:pPr>
            <a:r>
              <a:rPr lang="ru-RU" dirty="0"/>
              <a:t>задание схоже с заданием из международного экзамена IELTS </a:t>
            </a:r>
            <a:r>
              <a:rPr lang="ru-RU" dirty="0" err="1"/>
              <a:t>Academic</a:t>
            </a:r>
            <a:endParaRPr lang="ru-RU" dirty="0"/>
          </a:p>
          <a:p>
            <a:pPr>
              <a:defRPr/>
            </a:pPr>
            <a:r>
              <a:rPr lang="ru-RU" dirty="0"/>
              <a:t>развёрнутое письменное высказывание с элементами рассуждения на основе таблицы/диаграммы </a:t>
            </a:r>
          </a:p>
          <a:p>
            <a:pPr>
              <a:defRPr/>
            </a:pPr>
            <a:r>
              <a:rPr lang="ru-RU" dirty="0"/>
              <a:t>на выбор предлагается две темы, из которых учащийся выбирает более подходящую</a:t>
            </a:r>
          </a:p>
        </p:txBody>
      </p:sp>
      <p:pic>
        <p:nvPicPr>
          <p:cNvPr id="5" name="Объект 4"/>
          <p:cNvPicPr>
            <a:picLocks noGrp="1" noChangeAspect="1"/>
          </p:cNvPicPr>
          <p:nvPr>
            <p:ph sz="half" idx="2"/>
          </p:nvPr>
        </p:nvPicPr>
        <p:blipFill>
          <a:blip r:embed="rId2"/>
          <a:stretch>
            <a:fillRect/>
          </a:stretch>
        </p:blipFill>
        <p:spPr>
          <a:xfrm>
            <a:off x="5062758" y="771550"/>
            <a:ext cx="3624042" cy="4176464"/>
          </a:xfrm>
          <a:prstGeom prst="rect">
            <a:avLst/>
          </a:prstGeom>
        </p:spPr>
      </p:pic>
    </p:spTree>
    <p:extLst>
      <p:ext uri="{BB962C8B-B14F-4D97-AF65-F5344CB8AC3E}">
        <p14:creationId xmlns:p14="http://schemas.microsoft.com/office/powerpoint/2010/main" val="359066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sz="3200" b="1" dirty="0"/>
              <a:t>Раздел 4. Говорение</a:t>
            </a:r>
            <a:endParaRPr lang="ru-RU" sz="3200" dirty="0"/>
          </a:p>
        </p:txBody>
      </p:sp>
      <p:sp>
        <p:nvSpPr>
          <p:cNvPr id="3" name="Объект 2"/>
          <p:cNvSpPr>
            <a:spLocks noGrp="1"/>
          </p:cNvSpPr>
          <p:nvPr>
            <p:ph sz="half" idx="1"/>
          </p:nvPr>
        </p:nvSpPr>
        <p:spPr/>
        <p:txBody>
          <a:bodyPr>
            <a:normAutofit fontScale="92500" lnSpcReduction="20000"/>
          </a:bodyPr>
          <a:lstStyle/>
          <a:p>
            <a:r>
              <a:rPr lang="ru-RU" altLang="ru-RU" dirty="0"/>
              <a:t>Время, отводимое на эту часть, составляет приблизительно 11 минут, раздел принесет учащимся 20 баллов.</a:t>
            </a:r>
          </a:p>
          <a:p>
            <a:r>
              <a:rPr lang="ru-RU" altLang="ru-RU" dirty="0" smtClean="0"/>
              <a:t>Количество </a:t>
            </a:r>
            <a:r>
              <a:rPr lang="ru-RU" altLang="ru-RU" dirty="0"/>
              <a:t>заданий уменьшилось, теперь заданий всего </a:t>
            </a:r>
            <a:r>
              <a:rPr lang="ru-RU" altLang="ru-RU" dirty="0">
                <a:solidFill>
                  <a:srgbClr val="FF0000"/>
                </a:solidFill>
              </a:rPr>
              <a:t>три</a:t>
            </a:r>
            <a:r>
              <a:rPr lang="ru-RU" altLang="ru-RU" dirty="0"/>
              <a:t>. </a:t>
            </a:r>
          </a:p>
        </p:txBody>
      </p:sp>
      <p:sp>
        <p:nvSpPr>
          <p:cNvPr id="4" name="Объект 3"/>
          <p:cNvSpPr>
            <a:spLocks noGrp="1"/>
          </p:cNvSpPr>
          <p:nvPr>
            <p:ph sz="half" idx="2"/>
          </p:nvPr>
        </p:nvSpPr>
        <p:spPr/>
        <p:txBody>
          <a:bodyPr>
            <a:normAutofit fontScale="92500" lnSpcReduction="20000"/>
          </a:bodyPr>
          <a:lstStyle/>
          <a:p>
            <a:pPr marL="0" indent="0">
              <a:buFontTx/>
              <a:buNone/>
              <a:defRPr/>
            </a:pPr>
            <a:r>
              <a:rPr lang="ru-RU" dirty="0">
                <a:solidFill>
                  <a:srgbClr val="FF0000"/>
                </a:solidFill>
              </a:rPr>
              <a:t>Задание 1</a:t>
            </a:r>
          </a:p>
          <a:p>
            <a:pPr>
              <a:buFont typeface="Wingdings" panose="05000000000000000000" pitchFamily="2" charset="2"/>
              <a:buChar char="ü"/>
              <a:defRPr/>
            </a:pPr>
            <a:r>
              <a:rPr lang="ru-RU" dirty="0"/>
              <a:t>Чтение текста вслух относится к заданию базового уровня и не подразумевает изменений кроме количества баллов – за успешное выполнение можно получить 4 балла. </a:t>
            </a:r>
          </a:p>
          <a:p>
            <a:pPr>
              <a:defRPr/>
            </a:pPr>
            <a:endParaRPr lang="ru-RU" dirty="0"/>
          </a:p>
          <a:p>
            <a:endParaRPr lang="ru-RU" dirty="0"/>
          </a:p>
        </p:txBody>
      </p:sp>
    </p:spTree>
    <p:extLst>
      <p:ext uri="{BB962C8B-B14F-4D97-AF65-F5344CB8AC3E}">
        <p14:creationId xmlns:p14="http://schemas.microsoft.com/office/powerpoint/2010/main" val="3152449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913</Words>
  <Application>Microsoft Office PowerPoint</Application>
  <PresentationFormat>Экран (16:9)</PresentationFormat>
  <Paragraphs>77</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Roboto</vt:lpstr>
      <vt:lpstr>Times New Roman</vt:lpstr>
      <vt:lpstr>Wingdings</vt:lpstr>
      <vt:lpstr>Тема Office</vt:lpstr>
      <vt:lpstr>ЕГЭ 2022</vt:lpstr>
      <vt:lpstr>ЕГЭ 2022 </vt:lpstr>
      <vt:lpstr>ЕГЭ 2022</vt:lpstr>
      <vt:lpstr>Раздел 1. Аудирование и чтение – 16 заданий, 40 баллов</vt:lpstr>
      <vt:lpstr>Задании высокой сложности –  аудирование взаимосвязано с чтением</vt:lpstr>
      <vt:lpstr>Задания 24-29 </vt:lpstr>
      <vt:lpstr>Задание 37 </vt:lpstr>
      <vt:lpstr>Задание 38 </vt:lpstr>
      <vt:lpstr>Раздел 4. Говорение</vt:lpstr>
      <vt:lpstr>Презентация PowerPoint</vt:lpstr>
      <vt:lpstr>Задание 2 </vt:lpstr>
      <vt:lpstr>Задание 3 </vt:lpstr>
      <vt:lpstr>ЕГЭ 2022</vt:lpstr>
      <vt:lpstr>ЕГЭ 2022</vt:lpstr>
      <vt:lpstr>ЕГЭ-2022 — изменения будут</vt:lpstr>
      <vt:lpstr>ЕГЭ в новом формате</vt:lpstr>
      <vt:lpstr>Какие трудности</vt:lpstr>
      <vt:lpstr>Понимание текста</vt:lpstr>
      <vt:lpstr>Какие трудности</vt:lpstr>
      <vt:lpstr>Темы эссе ЕГЭ-2021</vt:lpstr>
      <vt:lpstr>ЕГЭ 2022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ДНС</cp:lastModifiedBy>
  <cp:revision>20</cp:revision>
  <dcterms:created xsi:type="dcterms:W3CDTF">2018-11-04T14:26:42Z</dcterms:created>
  <dcterms:modified xsi:type="dcterms:W3CDTF">2021-08-23T14:15:34Z</dcterms:modified>
</cp:coreProperties>
</file>