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1" r:id="rId4"/>
    <p:sldId id="262" r:id="rId5"/>
    <p:sldId id="257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58" r:id="rId15"/>
    <p:sldId id="26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7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Лист1!$C$8:$C$10</c:f>
              <c:strCache>
                <c:ptCount val="3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31332629707815"/>
          <c:y val="0.1426476807236472"/>
          <c:w val="0.33723127985779389"/>
          <c:h val="0.6549664284613537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Лист1!$C$25:$C$28</c:f>
              <c:strCache>
                <c:ptCount val="4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  <c:pt idx="3">
                  <c:v>ДО (спорт, музыка и т.д.) как выбор семьи </c:v>
                </c:pt>
              </c:strCache>
            </c:strRef>
          </c:cat>
          <c:val>
            <c:numRef>
              <c:f>Лист1!$D$25:$D$28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D20D-CA94-494E-9E9C-4B37E66A462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4DC08E1-DEF6-4298-8BAF-6AD9DDAAEF0B}">
      <dgm:prSet phldrT="[Текст]" custT="1"/>
      <dgm:spPr/>
      <dgm:t>
        <a:bodyPr/>
        <a:lstStyle/>
        <a:p>
          <a:r>
            <a:rPr lang="ru-RU" sz="2400" b="1" dirty="0" smtClean="0"/>
            <a:t>Реализация программ внеурочной деятельности </a:t>
          </a:r>
          <a:r>
            <a:rPr lang="ru-RU" sz="2400" b="1" dirty="0" smtClean="0">
              <a:solidFill>
                <a:srgbClr val="FF0000"/>
              </a:solidFill>
            </a:rPr>
            <a:t>(утверждена в ОО с оплатой труда педагогу  по НСОТ)  </a:t>
          </a:r>
          <a:endParaRPr lang="ru-RU" sz="2400" b="1" dirty="0">
            <a:solidFill>
              <a:srgbClr val="FF0000"/>
            </a:solidFill>
          </a:endParaRPr>
        </a:p>
      </dgm:t>
    </dgm:pt>
    <dgm:pt modelId="{10A6A1D5-6E0E-4DD0-86CF-552CB09ADE0C}" type="parTrans" cxnId="{B256BDEC-EB24-46F5-96FA-3B90FBA95B5F}">
      <dgm:prSet/>
      <dgm:spPr/>
      <dgm:t>
        <a:bodyPr/>
        <a:lstStyle/>
        <a:p>
          <a:endParaRPr lang="ru-RU"/>
        </a:p>
      </dgm:t>
    </dgm:pt>
    <dgm:pt modelId="{1D5F536A-7163-4BBD-818F-D95DB56A5012}" type="sibTrans" cxnId="{B256BDEC-EB24-46F5-96FA-3B90FBA95B5F}">
      <dgm:prSet/>
      <dgm:spPr/>
      <dgm:t>
        <a:bodyPr/>
        <a:lstStyle/>
        <a:p>
          <a:endParaRPr lang="ru-RU"/>
        </a:p>
      </dgm:t>
    </dgm:pt>
    <dgm:pt modelId="{F72A1F26-2537-4E27-8747-0D984CCF68AA}">
      <dgm:prSet phldrT="[Текст]" custT="1"/>
      <dgm:spPr/>
      <dgm:t>
        <a:bodyPr/>
        <a:lstStyle/>
        <a:p>
          <a:r>
            <a:rPr lang="ru-RU" sz="2400" b="1" dirty="0" smtClean="0"/>
            <a:t>Реализация программ духовно-нравственного развития (1-4 </a:t>
          </a:r>
          <a:r>
            <a:rPr lang="ru-RU" sz="2400" b="1" dirty="0" err="1" smtClean="0"/>
            <a:t>кл</a:t>
          </a:r>
          <a:r>
            <a:rPr lang="ru-RU" sz="2400" b="1" dirty="0" smtClean="0"/>
            <a:t>) и воспитания и социализации  (5-11 </a:t>
          </a:r>
          <a:r>
            <a:rPr lang="ru-RU" sz="2400" b="1" dirty="0" err="1" smtClean="0"/>
            <a:t>кл</a:t>
          </a:r>
          <a:r>
            <a:rPr lang="ru-RU" sz="2400" b="1" dirty="0" smtClean="0"/>
            <a:t>.) </a:t>
          </a:r>
          <a:endParaRPr lang="ru-RU" sz="2400" b="1" dirty="0"/>
        </a:p>
      </dgm:t>
    </dgm:pt>
    <dgm:pt modelId="{6C319732-A830-4300-B699-4725773070CA}" type="parTrans" cxnId="{A415950D-5436-4EED-9995-43CB32233BBC}">
      <dgm:prSet/>
      <dgm:spPr/>
      <dgm:t>
        <a:bodyPr/>
        <a:lstStyle/>
        <a:p>
          <a:endParaRPr lang="ru-RU"/>
        </a:p>
      </dgm:t>
    </dgm:pt>
    <dgm:pt modelId="{704BD97D-4E56-4F9A-A745-ADBF506E0F63}" type="sibTrans" cxnId="{A415950D-5436-4EED-9995-43CB32233BBC}">
      <dgm:prSet/>
      <dgm:spPr/>
      <dgm:t>
        <a:bodyPr/>
        <a:lstStyle/>
        <a:p>
          <a:endParaRPr lang="ru-RU"/>
        </a:p>
      </dgm:t>
    </dgm:pt>
    <dgm:pt modelId="{1A77434D-08F5-4718-A72C-2D5E45ADD700}">
      <dgm:prSet phldrT="[Текст]" custT="1"/>
      <dgm:spPr/>
      <dgm:t>
        <a:bodyPr/>
        <a:lstStyle/>
        <a:p>
          <a:r>
            <a:rPr lang="ru-RU" sz="2400" b="1" dirty="0" smtClean="0"/>
            <a:t>Деятельность классного руководителя </a:t>
          </a:r>
          <a:endParaRPr lang="ru-RU" sz="2400" b="1" dirty="0"/>
        </a:p>
      </dgm:t>
    </dgm:pt>
    <dgm:pt modelId="{82003F7C-3E0B-4470-AFE0-DBBF40F1420F}" type="parTrans" cxnId="{1077EE61-4626-464E-8CFF-F09FBD9CAA8D}">
      <dgm:prSet/>
      <dgm:spPr/>
      <dgm:t>
        <a:bodyPr/>
        <a:lstStyle/>
        <a:p>
          <a:endParaRPr lang="ru-RU"/>
        </a:p>
      </dgm:t>
    </dgm:pt>
    <dgm:pt modelId="{AB9271A0-D3A0-413A-BD4E-90B5E142BBE0}" type="sibTrans" cxnId="{1077EE61-4626-464E-8CFF-F09FBD9CAA8D}">
      <dgm:prSet/>
      <dgm:spPr/>
      <dgm:t>
        <a:bodyPr/>
        <a:lstStyle/>
        <a:p>
          <a:endParaRPr lang="ru-RU"/>
        </a:p>
      </dgm:t>
    </dgm:pt>
    <dgm:pt modelId="{22438B48-CA7A-483C-AAAD-7495B4630677}">
      <dgm:prSet custT="1"/>
      <dgm:spPr/>
      <dgm:t>
        <a:bodyPr/>
        <a:lstStyle/>
        <a:p>
          <a:r>
            <a:rPr lang="ru-RU" sz="2400" b="1" dirty="0" smtClean="0"/>
            <a:t>Реализация программ дополнительного образования (УДО, спорт, культура)  </a:t>
          </a:r>
          <a:endParaRPr lang="ru-RU" sz="2400" b="1" dirty="0"/>
        </a:p>
      </dgm:t>
    </dgm:pt>
    <dgm:pt modelId="{4E835DF8-D499-4C9C-92EA-FEFEDBC12189}" type="parTrans" cxnId="{7849EA27-D0EA-461A-A400-135D57CE3EAB}">
      <dgm:prSet/>
      <dgm:spPr/>
      <dgm:t>
        <a:bodyPr/>
        <a:lstStyle/>
        <a:p>
          <a:endParaRPr lang="ru-RU"/>
        </a:p>
      </dgm:t>
    </dgm:pt>
    <dgm:pt modelId="{9CFD67DE-8332-4EF1-927A-CB857C7ECC30}" type="sibTrans" cxnId="{7849EA27-D0EA-461A-A400-135D57CE3EAB}">
      <dgm:prSet/>
      <dgm:spPr/>
      <dgm:t>
        <a:bodyPr/>
        <a:lstStyle/>
        <a:p>
          <a:endParaRPr lang="ru-RU"/>
        </a:p>
      </dgm:t>
    </dgm:pt>
    <dgm:pt modelId="{4DBDA700-FE96-46EC-B8D1-A160D1E46334}" type="pres">
      <dgm:prSet presAssocID="{6880D20D-CA94-494E-9E9C-4B37E66A462B}" presName="compositeShape" presStyleCnt="0">
        <dgm:presLayoutVars>
          <dgm:dir/>
          <dgm:resizeHandles/>
        </dgm:presLayoutVars>
      </dgm:prSet>
      <dgm:spPr/>
    </dgm:pt>
    <dgm:pt modelId="{5E58CA9C-9CFA-4AB8-B029-E7360A9C621F}" type="pres">
      <dgm:prSet presAssocID="{6880D20D-CA94-494E-9E9C-4B37E66A462B}" presName="pyramid" presStyleLbl="node1" presStyleIdx="0" presStyleCnt="1"/>
      <dgm:spPr/>
    </dgm:pt>
    <dgm:pt modelId="{143500FE-DC36-4F82-A5A4-17C12F3209E4}" type="pres">
      <dgm:prSet presAssocID="{6880D20D-CA94-494E-9E9C-4B37E66A462B}" presName="theList" presStyleCnt="0"/>
      <dgm:spPr/>
    </dgm:pt>
    <dgm:pt modelId="{127731C0-6A66-4B4E-98AE-EC68841D16ED}" type="pres">
      <dgm:prSet presAssocID="{54DC08E1-DEF6-4298-8BAF-6AD9DDAAEF0B}" presName="aNode" presStyleLbl="fgAcc1" presStyleIdx="0" presStyleCnt="4" custScaleX="160492" custScaleY="179694" custLinFactNeighborX="5459" custLinFactNeighborY="33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356EB-2815-4C5E-9849-D081341A5BF8}" type="pres">
      <dgm:prSet presAssocID="{54DC08E1-DEF6-4298-8BAF-6AD9DDAAEF0B}" presName="aSpace" presStyleCnt="0"/>
      <dgm:spPr/>
    </dgm:pt>
    <dgm:pt modelId="{97BE7992-BAED-4449-BD5C-928DFE741F3F}" type="pres">
      <dgm:prSet presAssocID="{F72A1F26-2537-4E27-8747-0D984CCF68AA}" presName="aNode" presStyleLbl="fgAcc1" presStyleIdx="1" presStyleCnt="4" custScaleX="167017" custScaleY="17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5874C-6FDF-4579-92E6-72F3A0815A58}" type="pres">
      <dgm:prSet presAssocID="{F72A1F26-2537-4E27-8747-0D984CCF68AA}" presName="aSpace" presStyleCnt="0"/>
      <dgm:spPr/>
    </dgm:pt>
    <dgm:pt modelId="{AA12DB08-4959-4524-A8F6-57F7454DBB74}" type="pres">
      <dgm:prSet presAssocID="{1A77434D-08F5-4718-A72C-2D5E45ADD700}" presName="aNode" presStyleLbl="fgAcc1" presStyleIdx="2" presStyleCnt="4" custScaleX="17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87930-EE49-4526-B896-F4F6481CEA72}" type="pres">
      <dgm:prSet presAssocID="{1A77434D-08F5-4718-A72C-2D5E45ADD700}" presName="aSpace" presStyleCnt="0"/>
      <dgm:spPr/>
    </dgm:pt>
    <dgm:pt modelId="{6BEC0E85-ED82-4F35-B16D-AD43DBA8BC03}" type="pres">
      <dgm:prSet presAssocID="{22438B48-CA7A-483C-AAAD-7495B4630677}" presName="aNode" presStyleLbl="fgAcc1" presStyleIdx="3" presStyleCnt="4" custScaleX="173259" custScaleY="169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DB5FC-889E-4878-9F90-0F3B5E2CB08D}" type="pres">
      <dgm:prSet presAssocID="{22438B48-CA7A-483C-AAAD-7495B4630677}" presName="aSpace" presStyleCnt="0"/>
      <dgm:spPr/>
    </dgm:pt>
  </dgm:ptLst>
  <dgm:cxnLst>
    <dgm:cxn modelId="{4F3BB0EE-56CE-4466-9125-F9C4B097C84C}" type="presOf" srcId="{F72A1F26-2537-4E27-8747-0D984CCF68AA}" destId="{97BE7992-BAED-4449-BD5C-928DFE741F3F}" srcOrd="0" destOrd="0" presId="urn:microsoft.com/office/officeart/2005/8/layout/pyramid2"/>
    <dgm:cxn modelId="{1077EE61-4626-464E-8CFF-F09FBD9CAA8D}" srcId="{6880D20D-CA94-494E-9E9C-4B37E66A462B}" destId="{1A77434D-08F5-4718-A72C-2D5E45ADD700}" srcOrd="2" destOrd="0" parTransId="{82003F7C-3E0B-4470-AFE0-DBBF40F1420F}" sibTransId="{AB9271A0-D3A0-413A-BD4E-90B5E142BBE0}"/>
    <dgm:cxn modelId="{E136D27D-5479-4011-82CE-7FD47A74C632}" type="presOf" srcId="{22438B48-CA7A-483C-AAAD-7495B4630677}" destId="{6BEC0E85-ED82-4F35-B16D-AD43DBA8BC03}" srcOrd="0" destOrd="0" presId="urn:microsoft.com/office/officeart/2005/8/layout/pyramid2"/>
    <dgm:cxn modelId="{7849EA27-D0EA-461A-A400-135D57CE3EAB}" srcId="{6880D20D-CA94-494E-9E9C-4B37E66A462B}" destId="{22438B48-CA7A-483C-AAAD-7495B4630677}" srcOrd="3" destOrd="0" parTransId="{4E835DF8-D499-4C9C-92EA-FEFEDBC12189}" sibTransId="{9CFD67DE-8332-4EF1-927A-CB857C7ECC30}"/>
    <dgm:cxn modelId="{B256BDEC-EB24-46F5-96FA-3B90FBA95B5F}" srcId="{6880D20D-CA94-494E-9E9C-4B37E66A462B}" destId="{54DC08E1-DEF6-4298-8BAF-6AD9DDAAEF0B}" srcOrd="0" destOrd="0" parTransId="{10A6A1D5-6E0E-4DD0-86CF-552CB09ADE0C}" sibTransId="{1D5F536A-7163-4BBD-818F-D95DB56A5012}"/>
    <dgm:cxn modelId="{A7B5C70A-078A-4AA5-A34E-61694F506300}" type="presOf" srcId="{54DC08E1-DEF6-4298-8BAF-6AD9DDAAEF0B}" destId="{127731C0-6A66-4B4E-98AE-EC68841D16ED}" srcOrd="0" destOrd="0" presId="urn:microsoft.com/office/officeart/2005/8/layout/pyramid2"/>
    <dgm:cxn modelId="{A415950D-5436-4EED-9995-43CB32233BBC}" srcId="{6880D20D-CA94-494E-9E9C-4B37E66A462B}" destId="{F72A1F26-2537-4E27-8747-0D984CCF68AA}" srcOrd="1" destOrd="0" parTransId="{6C319732-A830-4300-B699-4725773070CA}" sibTransId="{704BD97D-4E56-4F9A-A745-ADBF506E0F63}"/>
    <dgm:cxn modelId="{BE924523-324B-4F1B-A779-0C78979ED2B2}" type="presOf" srcId="{1A77434D-08F5-4718-A72C-2D5E45ADD700}" destId="{AA12DB08-4959-4524-A8F6-57F7454DBB74}" srcOrd="0" destOrd="0" presId="urn:microsoft.com/office/officeart/2005/8/layout/pyramid2"/>
    <dgm:cxn modelId="{1DEBD439-7DAF-4CA8-BA5C-409A834E0265}" type="presOf" srcId="{6880D20D-CA94-494E-9E9C-4B37E66A462B}" destId="{4DBDA700-FE96-46EC-B8D1-A160D1E46334}" srcOrd="0" destOrd="0" presId="urn:microsoft.com/office/officeart/2005/8/layout/pyramid2"/>
    <dgm:cxn modelId="{9C20BE9D-2863-4E41-8AF0-30E0C1860BB8}" type="presParOf" srcId="{4DBDA700-FE96-46EC-B8D1-A160D1E46334}" destId="{5E58CA9C-9CFA-4AB8-B029-E7360A9C621F}" srcOrd="0" destOrd="0" presId="urn:microsoft.com/office/officeart/2005/8/layout/pyramid2"/>
    <dgm:cxn modelId="{C25973C0-58C8-4F03-8CF6-476135A55035}" type="presParOf" srcId="{4DBDA700-FE96-46EC-B8D1-A160D1E46334}" destId="{143500FE-DC36-4F82-A5A4-17C12F3209E4}" srcOrd="1" destOrd="0" presId="urn:microsoft.com/office/officeart/2005/8/layout/pyramid2"/>
    <dgm:cxn modelId="{96EA491F-BE12-4E50-85F8-AE79620320CA}" type="presParOf" srcId="{143500FE-DC36-4F82-A5A4-17C12F3209E4}" destId="{127731C0-6A66-4B4E-98AE-EC68841D16ED}" srcOrd="0" destOrd="0" presId="urn:microsoft.com/office/officeart/2005/8/layout/pyramid2"/>
    <dgm:cxn modelId="{985E836D-F1EE-4BA8-9DE9-53CBDE3A88C6}" type="presParOf" srcId="{143500FE-DC36-4F82-A5A4-17C12F3209E4}" destId="{664356EB-2815-4C5E-9849-D081341A5BF8}" srcOrd="1" destOrd="0" presId="urn:microsoft.com/office/officeart/2005/8/layout/pyramid2"/>
    <dgm:cxn modelId="{FD7ABB81-2A16-4044-898A-6C8E34352E74}" type="presParOf" srcId="{143500FE-DC36-4F82-A5A4-17C12F3209E4}" destId="{97BE7992-BAED-4449-BD5C-928DFE741F3F}" srcOrd="2" destOrd="0" presId="urn:microsoft.com/office/officeart/2005/8/layout/pyramid2"/>
    <dgm:cxn modelId="{ABA55C4A-FAFA-4E7C-8F6F-C56D9910742E}" type="presParOf" srcId="{143500FE-DC36-4F82-A5A4-17C12F3209E4}" destId="{4585874C-6FDF-4579-92E6-72F3A0815A58}" srcOrd="3" destOrd="0" presId="urn:microsoft.com/office/officeart/2005/8/layout/pyramid2"/>
    <dgm:cxn modelId="{5DBAA05C-D6B2-4030-9794-404B4AFB11E2}" type="presParOf" srcId="{143500FE-DC36-4F82-A5A4-17C12F3209E4}" destId="{AA12DB08-4959-4524-A8F6-57F7454DBB74}" srcOrd="4" destOrd="0" presId="urn:microsoft.com/office/officeart/2005/8/layout/pyramid2"/>
    <dgm:cxn modelId="{EEBCD290-0F68-4D4C-891F-D0F5E8FD4262}" type="presParOf" srcId="{143500FE-DC36-4F82-A5A4-17C12F3209E4}" destId="{CCC87930-EE49-4526-B896-F4F6481CEA72}" srcOrd="5" destOrd="0" presId="urn:microsoft.com/office/officeart/2005/8/layout/pyramid2"/>
    <dgm:cxn modelId="{2F79ECA9-8566-4F58-B8B5-B2DFAA4B48C4}" type="presParOf" srcId="{143500FE-DC36-4F82-A5A4-17C12F3209E4}" destId="{6BEC0E85-ED82-4F35-B16D-AD43DBA8BC03}" srcOrd="6" destOrd="0" presId="urn:microsoft.com/office/officeart/2005/8/layout/pyramid2"/>
    <dgm:cxn modelId="{7B078D84-47F2-4201-BE53-BE7FCF68B613}" type="presParOf" srcId="{143500FE-DC36-4F82-A5A4-17C12F3209E4}" destId="{6F0DB5FC-889E-4878-9F90-0F3B5E2CB08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CA9C-9CFA-4AB8-B029-E7360A9C621F}">
      <dsp:nvSpPr>
        <dsp:cNvPr id="0" name=""/>
        <dsp:cNvSpPr/>
      </dsp:nvSpPr>
      <dsp:spPr>
        <a:xfrm>
          <a:off x="700112" y="0"/>
          <a:ext cx="5043510" cy="50435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731C0-6A66-4B4E-98AE-EC68841D16ED}">
      <dsp:nvSpPr>
        <dsp:cNvPr id="0" name=""/>
        <dsp:cNvSpPr/>
      </dsp:nvSpPr>
      <dsp:spPr>
        <a:xfrm>
          <a:off x="2409280" y="531242"/>
          <a:ext cx="5261379" cy="10762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Реализация программ внеурочной деятельности </a:t>
          </a:r>
          <a:r>
            <a:rPr lang="ru-RU" sz="2400" b="1" kern="1200" dirty="0" smtClean="0">
              <a:solidFill>
                <a:srgbClr val="FF0000"/>
              </a:solidFill>
            </a:rPr>
            <a:t>(утверждена в ОО с оплатой труда педагогу  по НСОТ)  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461817" y="583779"/>
        <a:ext cx="5156305" cy="971143"/>
      </dsp:txXfrm>
    </dsp:sp>
    <dsp:sp modelId="{97BE7992-BAED-4449-BD5C-928DFE741F3F}">
      <dsp:nvSpPr>
        <dsp:cNvPr id="0" name=""/>
        <dsp:cNvSpPr/>
      </dsp:nvSpPr>
      <dsp:spPr>
        <a:xfrm>
          <a:off x="2123364" y="1656886"/>
          <a:ext cx="5475287" cy="10434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Реализация программ духовно-нравственного развития (1-4 </a:t>
          </a:r>
          <a:r>
            <a:rPr lang="ru-RU" sz="2400" b="1" kern="1200" dirty="0" err="1" smtClean="0"/>
            <a:t>кл</a:t>
          </a:r>
          <a:r>
            <a:rPr lang="ru-RU" sz="2400" b="1" kern="1200" dirty="0" smtClean="0"/>
            <a:t>) и воспитания и социализации  (5-11 </a:t>
          </a:r>
          <a:r>
            <a:rPr lang="ru-RU" sz="2400" b="1" kern="1200" dirty="0" err="1" smtClean="0"/>
            <a:t>кл</a:t>
          </a:r>
          <a:r>
            <a:rPr lang="ru-RU" sz="2400" b="1" kern="1200" dirty="0" smtClean="0"/>
            <a:t>.) </a:t>
          </a:r>
          <a:endParaRPr lang="ru-RU" sz="2400" b="1" kern="1200" dirty="0"/>
        </a:p>
      </dsp:txBody>
      <dsp:txXfrm>
        <a:off x="2174303" y="1707825"/>
        <a:ext cx="5373409" cy="941614"/>
      </dsp:txXfrm>
    </dsp:sp>
    <dsp:sp modelId="{AA12DB08-4959-4524-A8F6-57F7454DBB74}">
      <dsp:nvSpPr>
        <dsp:cNvPr id="0" name=""/>
        <dsp:cNvSpPr/>
      </dsp:nvSpPr>
      <dsp:spPr>
        <a:xfrm>
          <a:off x="2049718" y="2775243"/>
          <a:ext cx="5622580" cy="5989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Деятельность классного руководителя </a:t>
          </a:r>
          <a:endParaRPr lang="ru-RU" sz="2400" b="1" kern="1200" dirty="0"/>
        </a:p>
      </dsp:txBody>
      <dsp:txXfrm>
        <a:off x="2078955" y="2804480"/>
        <a:ext cx="5564106" cy="540442"/>
      </dsp:txXfrm>
    </dsp:sp>
    <dsp:sp modelId="{6BEC0E85-ED82-4F35-B16D-AD43DBA8BC03}">
      <dsp:nvSpPr>
        <dsp:cNvPr id="0" name=""/>
        <dsp:cNvSpPr/>
      </dsp:nvSpPr>
      <dsp:spPr>
        <a:xfrm>
          <a:off x="2021049" y="3449024"/>
          <a:ext cx="5679917" cy="10138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Реализация программ дополнительного образования (УДО, спорт, культура)  </a:t>
          </a:r>
          <a:endParaRPr lang="ru-RU" sz="2400" b="1" kern="1200" dirty="0"/>
        </a:p>
      </dsp:txBody>
      <dsp:txXfrm>
        <a:off x="2070539" y="3498514"/>
        <a:ext cx="5580937" cy="91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16BE-1AE3-4851-95DF-5C37B3B0706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45B5-F6BB-4DFE-B6A6-8E03D6B61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8641"/>
            <a:ext cx="8597406" cy="216023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Установочный семинар участников краевого проекта </a:t>
            </a:r>
            <a:br>
              <a:rPr lang="ru-RU" sz="2800" b="1" dirty="0" smtClean="0"/>
            </a:br>
            <a:r>
              <a:rPr lang="ru-RU" sz="2800" b="1" dirty="0" smtClean="0"/>
              <a:t>«От образовательных практик – к инновационным моделям внеурочной деятельности»</a:t>
            </a:r>
            <a:br>
              <a:rPr lang="ru-RU" sz="2800" b="1" dirty="0" smtClean="0"/>
            </a:br>
            <a:r>
              <a:rPr lang="ru-RU" sz="2800" b="1" dirty="0" smtClean="0"/>
              <a:t>19.09.2018 г. ИРО ПК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8964488" cy="100811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Руководитель проекта: </a:t>
            </a:r>
            <a:r>
              <a:rPr lang="ru-RU" sz="1600" b="1" dirty="0" err="1" smtClean="0">
                <a:solidFill>
                  <a:schemeClr val="tx1"/>
                </a:solidFill>
              </a:rPr>
              <a:t>Близнецова</a:t>
            </a:r>
            <a:r>
              <a:rPr lang="ru-RU" sz="1600" b="1" dirty="0" smtClean="0">
                <a:solidFill>
                  <a:schemeClr val="tx1"/>
                </a:solidFill>
              </a:rPr>
              <a:t> Е.В., </a:t>
            </a:r>
            <a:r>
              <a:rPr lang="ru-RU" sz="1600" b="1" dirty="0">
                <a:solidFill>
                  <a:schemeClr val="tx1"/>
                </a:solidFill>
              </a:rPr>
              <a:t>методист ,  методист МБУ ДПО "ИМЦ" г. </a:t>
            </a:r>
            <a:r>
              <a:rPr lang="ru-RU" sz="1600" b="1" dirty="0" smtClean="0">
                <a:solidFill>
                  <a:schemeClr val="tx1"/>
                </a:solidFill>
              </a:rPr>
              <a:t>Добрянка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Куратор: </a:t>
            </a:r>
            <a:r>
              <a:rPr lang="ru-RU" sz="1600" b="1" dirty="0" err="1" smtClean="0">
                <a:solidFill>
                  <a:schemeClr val="tx1"/>
                </a:solidFill>
              </a:rPr>
              <a:t>Дремина</a:t>
            </a:r>
            <a:r>
              <a:rPr lang="ru-RU" sz="1600" b="1" dirty="0" smtClean="0">
                <a:solidFill>
                  <a:schemeClr val="tx1"/>
                </a:solidFill>
              </a:rPr>
              <a:t> И.А., н. сотрудник отдела воспитания и социализации ГАУ ДПО ИРО ПК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www.uchmag.ru/upload/catalog/posob/5/4/5441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51">
            <a:off x="515114" y="2643923"/>
            <a:ext cx="1520213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chmag.ru/upload/catalog/posob-native/_/s/_s_i-654.2_/cover_image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69" y="2689229"/>
            <a:ext cx="2013074" cy="28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ookin.org.ru/book/3663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494">
            <a:off x="4639849" y="2569771"/>
            <a:ext cx="1784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zon-st.cdn.ngenix.net/multimedia/1020561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2"/>
            <a:ext cx="2007440" cy="29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5" y="116632"/>
            <a:ext cx="8712968" cy="131210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Шаг 1.</a:t>
            </a:r>
            <a:r>
              <a:rPr lang="ru-RU" sz="2800" b="1" dirty="0" smtClean="0"/>
              <a:t> Перечислите результативные образовательные практики, реализованные лично вами за 3 года.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71546"/>
            <a:ext cx="8858807" cy="5009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Picture 8" descr="http://my-gazeta.com/wp-content/uploads/2016/12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2492896"/>
            <a:ext cx="3511575" cy="23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417" y="4742764"/>
            <a:ext cx="3205664" cy="2014226"/>
          </a:xfrm>
          <a:prstGeom prst="rect">
            <a:avLst/>
          </a:prstGeom>
          <a:noFill/>
        </p:spPr>
      </p:pic>
      <p:pic>
        <p:nvPicPr>
          <p:cNvPr id="6" name="Picture 4" descr="http://cs623331.vk.me/v623331058/114c4/352fPeXZz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" y="4576589"/>
            <a:ext cx="3202785" cy="2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utobus10.ru/resources/i4484-image-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628335" cy="16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school72.ru/wp-content/uploads/2017/09/image_820x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9" y="5229200"/>
            <a:ext cx="2523173" cy="14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xn--80abucjiibhv9a.xn--p1ai/media/events/photos/full/41d56689718cee52f26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55220" cy="19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l1aikh.xn--p1ai/wp-content/uploads/2017/12/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14620"/>
            <a:ext cx="3047852" cy="18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b1aedacfkrjqgbzj3aoc9lpa.xn--p1ai/_nw/2/902022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4" y="3472162"/>
            <a:ext cx="2427648" cy="16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cdk.ru/wp-content/cache/thumb/7dc681448_800x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75" y="1214423"/>
            <a:ext cx="2498095" cy="17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Шаг 2.</a:t>
            </a:r>
            <a:r>
              <a:rPr lang="ru-RU" sz="4000" b="1" dirty="0" smtClean="0"/>
              <a:t> Фиксируем ответы групп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Интерактивные формы духовно-нравственного воспитания (</a:t>
            </a:r>
            <a:r>
              <a:rPr lang="ru-RU" b="1" dirty="0" err="1" smtClean="0"/>
              <a:t>вербатим</a:t>
            </a:r>
            <a:r>
              <a:rPr lang="ru-RU" b="1" dirty="0" smtClean="0"/>
              <a:t>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РДШ, </a:t>
            </a:r>
            <a:r>
              <a:rPr lang="ru-RU" b="1" dirty="0" err="1" smtClean="0"/>
              <a:t>Юнармия</a:t>
            </a:r>
            <a:r>
              <a:rPr lang="ru-RU" b="1" dirty="0" smtClean="0"/>
              <a:t>, ДИМСИ, </a:t>
            </a:r>
            <a:r>
              <a:rPr lang="ru-RU" b="1" dirty="0" err="1" smtClean="0"/>
              <a:t>шк</a:t>
            </a:r>
            <a:r>
              <a:rPr lang="ru-RU" b="1" dirty="0" smtClean="0"/>
              <a:t>. </a:t>
            </a:r>
            <a:r>
              <a:rPr lang="ru-RU" b="1" dirty="0" err="1" smtClean="0"/>
              <a:t>самоуравление</a:t>
            </a:r>
            <a:r>
              <a:rPr lang="ru-RU" b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Профессиональное самоопределение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Волонтерское (добровольческое) движение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Проектные сессии (интерес ребенка)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Коммуникативно-деятельностные</a:t>
            </a:r>
            <a:r>
              <a:rPr lang="ru-RU" b="1" dirty="0" smtClean="0"/>
              <a:t> пробы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Форум как переговорная площадка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Конференция спикеров 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Метапредметная</a:t>
            </a:r>
            <a:r>
              <a:rPr lang="ru-RU" b="1" dirty="0" smtClean="0"/>
              <a:t> олимпиада разных уровней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Конференция спикеров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Мульт-студия</a:t>
            </a:r>
            <a:r>
              <a:rPr lang="ru-RU" b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Мастер-град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Родительское воспитание и детская событийность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Шаг 3.</a:t>
            </a:r>
            <a:r>
              <a:rPr lang="ru-RU" b="1" dirty="0" smtClean="0"/>
              <a:t> Выделяем направления и формируем подгруппы проекта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 Интерактивные формы духовно-нравственного воспитания (</a:t>
            </a:r>
            <a:r>
              <a:rPr lang="ru-RU" b="1" dirty="0" err="1" smtClean="0"/>
              <a:t>вербатим</a:t>
            </a:r>
            <a:r>
              <a:rPr lang="ru-RU" b="1" dirty="0" smtClean="0"/>
              <a:t>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Профессиональное самоопределение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Волонтерское (добровольческое) движение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Проектные сессии (интерес ребенка)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Мульт-студия</a:t>
            </a:r>
            <a:r>
              <a:rPr lang="ru-RU" b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Родительское воспитание и детская событийность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Образовательный туризм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Шаг 4.</a:t>
            </a:r>
            <a:r>
              <a:rPr lang="ru-RU" sz="3600" b="1" dirty="0" smtClean="0"/>
              <a:t> Определяем форму реализации курса внеурочной деятельности 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01156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448"/>
                <a:gridCol w="47567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 модели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b="1" dirty="0" smtClean="0"/>
                        <a:t>Профессиональное самоопределение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b="1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ru-RU" b="1" dirty="0" smtClean="0"/>
                        <a:t>Интерактивные формы духовно-нравственного воспитания)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ru-RU" b="1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ru-RU" b="1" dirty="0" smtClean="0"/>
                        <a:t>Волонтерское (добровольческое) движение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ru-RU" b="1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ru-RU" b="1" dirty="0" smtClean="0"/>
                        <a:t>Проектные сессии (интерес ребенка)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ru-RU" b="1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ru-RU" b="1" dirty="0" err="1" smtClean="0"/>
                        <a:t>Мульт-студия</a:t>
                      </a:r>
                      <a:r>
                        <a:rPr lang="ru-RU" b="1" dirty="0" smtClean="0"/>
                        <a:t> 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ru-RU" b="1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ru-RU" b="1" dirty="0" smtClean="0"/>
                        <a:t>Родительское воспитание и детская событийность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b="1" dirty="0" smtClean="0"/>
                        <a:t>Образовательный туризм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1.Творческая профессиональная мастерская 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2. </a:t>
                      </a:r>
                      <a:r>
                        <a:rPr lang="ru-RU" b="1" dirty="0" err="1" smtClean="0"/>
                        <a:t>Социокультурное</a:t>
                      </a:r>
                      <a:r>
                        <a:rPr lang="ru-RU" b="1" baseline="0" dirty="0" smtClean="0"/>
                        <a:t> проектирование (</a:t>
                      </a:r>
                      <a:r>
                        <a:rPr lang="ru-RU" b="1" baseline="0" dirty="0" err="1" smtClean="0"/>
                        <a:t>вербатим-панорама</a:t>
                      </a:r>
                      <a:r>
                        <a:rPr lang="ru-RU" b="1" baseline="0" dirty="0" smtClean="0"/>
                        <a:t>)  - документальный спектакль-экспромт</a:t>
                      </a:r>
                    </a:p>
                    <a:p>
                      <a:r>
                        <a:rPr lang="ru-RU" b="1" baseline="0" dirty="0" smtClean="0"/>
                        <a:t>3</a:t>
                      </a:r>
                      <a:r>
                        <a:rPr lang="ru-RU" b="1" dirty="0" smtClean="0"/>
                        <a:t>. </a:t>
                      </a:r>
                      <a:r>
                        <a:rPr lang="ru-RU" b="1" dirty="0" err="1" smtClean="0"/>
                        <a:t>Социокультурное</a:t>
                      </a:r>
                      <a:r>
                        <a:rPr lang="ru-RU" b="1" baseline="0" dirty="0" smtClean="0"/>
                        <a:t> проектирование </a:t>
                      </a:r>
                    </a:p>
                    <a:p>
                      <a:endParaRPr lang="ru-RU" b="1" baseline="0" dirty="0" smtClean="0"/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4. Школьная модель предметных сессий</a:t>
                      </a:r>
                    </a:p>
                    <a:p>
                      <a:endParaRPr lang="ru-RU" b="1" baseline="0" dirty="0" smtClean="0"/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5. Творческая лаборатория</a:t>
                      </a:r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6. Образовательное событие</a:t>
                      </a:r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7. Туристическая фирма</a:t>
                      </a:r>
                    </a:p>
                    <a:p>
                      <a:endParaRPr lang="ru-RU" b="1" baseline="0" dirty="0" smtClean="0"/>
                    </a:p>
                    <a:p>
                      <a:endParaRPr lang="ru-RU" b="1" baseline="0" dirty="0" smtClean="0"/>
                    </a:p>
                    <a:p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Контрольные точки проекта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88017"/>
              </p:ext>
            </p:extLst>
          </p:nvPr>
        </p:nvGraphicFramePr>
        <p:xfrm>
          <a:off x="251519" y="1160022"/>
          <a:ext cx="8496944" cy="559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29"/>
                <a:gridCol w="905324"/>
                <a:gridCol w="6024162"/>
                <a:gridCol w="1104629"/>
              </a:tblGrid>
              <a:tr h="338981">
                <a:tc>
                  <a:txBody>
                    <a:bodyPr/>
                    <a:lstStyle/>
                    <a:p>
                      <a:pPr marL="1588" indent="0" algn="ctr">
                        <a:lnSpc>
                          <a:spcPts val="14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3" marR="71993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3" marR="71993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КТ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3" marR="71993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ответственного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93" marR="71993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69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07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Организационные мероприятия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07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7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15.09.2018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определены участники проекта от 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Добрянского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и  заинтересованные  образовательные организации Пермского края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Близнецова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Е.В.</a:t>
                      </a:r>
                    </a:p>
                    <a:p>
                      <a:pPr marL="0" marR="0" lvl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Дремина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И.А.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7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19.09.2018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организована презентация проекта. Проведен установочный семинар для участников проекта  в ИРО ПК, ауд.22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</a:t>
                      </a:r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1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03.09.2018 </a:t>
                      </a:r>
                      <a:endParaRPr lang="ru-RU" sz="1200" b="1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Информация размещена на</a:t>
                      </a:r>
                      <a:r>
                        <a:rPr lang="ru-RU" sz="1400" b="1" baseline="0" dirty="0" smtClean="0"/>
                        <a:t> сетевом ресурсе </a:t>
                      </a:r>
                      <a:r>
                        <a:rPr lang="en-US" sz="1200" b="1" baseline="0" dirty="0" smtClean="0"/>
                        <a:t>http://educomm.iro.perm.ru/</a:t>
                      </a:r>
                      <a:endParaRPr lang="ru-RU" sz="1200" b="1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 </a:t>
                      </a:r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1.4.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09.2018-04.2019</a:t>
                      </a:r>
                      <a:endParaRPr lang="ru-RU" sz="1200" b="1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Организована работа</a:t>
                      </a:r>
                      <a:r>
                        <a:rPr lang="ru-RU" sz="1400" b="1" baseline="0" dirty="0" smtClean="0"/>
                        <a:t> групп по направлениям на Форуме группы Современное воспитание   </a:t>
                      </a:r>
                      <a:r>
                        <a:rPr lang="ru-RU" sz="1200" b="1" dirty="0" smtClean="0"/>
                        <a:t>на</a:t>
                      </a:r>
                      <a:r>
                        <a:rPr lang="ru-RU" sz="1200" b="1" baseline="0" dirty="0" smtClean="0"/>
                        <a:t> сетевом ресурсе </a:t>
                      </a:r>
                      <a:r>
                        <a:rPr lang="en-US" sz="1200" b="1" baseline="0" dirty="0" smtClean="0"/>
                        <a:t>http://educomm.iro.perm.ru/</a:t>
                      </a:r>
                      <a:endParaRPr lang="ru-RU" sz="1200" b="1" dirty="0" smtClean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baseline="0" dirty="0" smtClean="0"/>
                        <a:t> И.А.  </a:t>
                      </a:r>
                      <a:r>
                        <a:rPr lang="ru-RU" sz="1100" baseline="0" dirty="0" err="1" smtClean="0"/>
                        <a:t>Рук-ли</a:t>
                      </a:r>
                      <a:r>
                        <a:rPr lang="ru-RU" sz="1100" baseline="0" dirty="0" smtClean="0"/>
                        <a:t> групп</a:t>
                      </a:r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Event-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мероприятия (разноплановые мероприятия по реализации проекта) 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19.09.2018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Установочный семинар  для участников проекта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Близнецова</a:t>
                      </a:r>
                      <a:r>
                        <a:rPr lang="ru-RU" sz="1100" dirty="0" smtClean="0"/>
                        <a:t> Е.В.</a:t>
                      </a:r>
                    </a:p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 </a:t>
                      </a:r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7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31.10.2018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Презентация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проекта на КПК  «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Эффективные механизмы реализации  Стратегии развития воспитания образовательной организации»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Близнецова</a:t>
                      </a:r>
                      <a:r>
                        <a:rPr lang="ru-RU" sz="1100" dirty="0" smtClean="0"/>
                        <a:t> Е.В.</a:t>
                      </a:r>
                    </a:p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7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2.3.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13.12.2018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Эксперт-сессия участников проекта  «Инновационные формы реализации внеурочной деятельности современной школы»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Близнецова</a:t>
                      </a:r>
                      <a:r>
                        <a:rPr lang="ru-RU" sz="1100" dirty="0" smtClean="0"/>
                        <a:t> Е.В.</a:t>
                      </a:r>
                    </a:p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2.4.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30.01.2019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Межмуниципальный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семинар  в 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Добрянском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МР «Внеурочная деятельность в решении  образовательных задач школы»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Близнецова</a:t>
                      </a:r>
                      <a:r>
                        <a:rPr lang="ru-RU" sz="1100" dirty="0" smtClean="0"/>
                        <a:t> Е.В. </a:t>
                      </a:r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2.5.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30.04.2019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Эксперт-сессия  по итогам реализации  проекта. Представление продуктов деятельности  и структуры методического конструктора  инновационных моделей внеурочной деятельности  ???? В обсуждении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Близнецова</a:t>
                      </a:r>
                      <a:r>
                        <a:rPr lang="ru-RU" sz="1100" dirty="0" smtClean="0"/>
                        <a:t> Е.В.</a:t>
                      </a:r>
                    </a:p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1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2.6.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31.07.2019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Публикация  методического конструктора создания инновационных моделей внеурочной деятельности  в СМИ «Вестник образования Пермского края» </a:t>
                      </a:r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Дремина</a:t>
                      </a:r>
                      <a:r>
                        <a:rPr lang="ru-RU" sz="1100" dirty="0" smtClean="0"/>
                        <a:t> И.А. </a:t>
                      </a:r>
                    </a:p>
                    <a:p>
                      <a:r>
                        <a:rPr lang="ru-RU" sz="1100" dirty="0" err="1" smtClean="0"/>
                        <a:t>Землякова</a:t>
                      </a:r>
                      <a:r>
                        <a:rPr lang="ru-RU" sz="1100" dirty="0" smtClean="0"/>
                        <a:t> Е.В.</a:t>
                      </a:r>
                      <a:endParaRPr lang="ru-RU" sz="1100" dirty="0"/>
                    </a:p>
                  </a:txBody>
                  <a:tcPr marL="71993" marR="719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Показатели </a:t>
            </a:r>
            <a:r>
              <a:rPr lang="ru-RU" sz="3600" b="1" dirty="0"/>
              <a:t>результативности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446138"/>
              </p:ext>
            </p:extLst>
          </p:nvPr>
        </p:nvGraphicFramePr>
        <p:xfrm>
          <a:off x="457200" y="1340768"/>
          <a:ext cx="8291265" cy="4490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5688632"/>
                <a:gridCol w="1728193"/>
              </a:tblGrid>
              <a:tr h="398287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 </a:t>
                      </a:r>
                      <a:endParaRPr lang="ru-RU" dirty="0"/>
                    </a:p>
                  </a:txBody>
                  <a:tcPr/>
                </a:tc>
              </a:tr>
              <a:tr h="6874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муниципальных территорий, участников проекта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менее 3</a:t>
                      </a:r>
                      <a:endParaRPr lang="ru-RU" b="1" dirty="0"/>
                    </a:p>
                  </a:txBody>
                  <a:tcPr/>
                </a:tc>
              </a:tr>
              <a:tr h="6874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образовательных организаций, участников проекта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менее 10 </a:t>
                      </a:r>
                      <a:endParaRPr lang="ru-RU" b="1" dirty="0"/>
                    </a:p>
                  </a:txBody>
                  <a:tcPr/>
                </a:tc>
              </a:tr>
              <a:tr h="3982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педагогов,</a:t>
                      </a:r>
                      <a:r>
                        <a:rPr lang="ru-RU" b="1" baseline="0" dirty="0" smtClean="0"/>
                        <a:t> участников проекта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менее 20</a:t>
                      </a:r>
                      <a:endParaRPr lang="ru-RU" b="1" dirty="0"/>
                    </a:p>
                  </a:txBody>
                  <a:tcPr/>
                </a:tc>
              </a:tr>
              <a:tr h="3982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созданных</a:t>
                      </a:r>
                      <a:r>
                        <a:rPr lang="ru-RU" b="1" baseline="0" dirty="0" smtClean="0"/>
                        <a:t> инновационных моделей внеурочной деятельности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менее 3</a:t>
                      </a:r>
                      <a:endParaRPr lang="ru-RU" b="1" dirty="0"/>
                    </a:p>
                  </a:txBody>
                  <a:tcPr/>
                </a:tc>
              </a:tr>
              <a:tr h="3982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</a:t>
                      </a:r>
                      <a:r>
                        <a:rPr lang="ru-RU" b="1" baseline="0" dirty="0" smtClean="0"/>
                        <a:t> педагогов, представивших опыт на уровне региона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менее 3</a:t>
                      </a:r>
                      <a:endParaRPr lang="ru-RU" b="1" dirty="0"/>
                    </a:p>
                  </a:txBody>
                  <a:tcPr/>
                </a:tc>
              </a:tr>
              <a:tr h="3982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Количество педагогов, представивших опыт на уровне</a:t>
                      </a:r>
                      <a:r>
                        <a:rPr lang="ru-RU" b="1" baseline="0" dirty="0" smtClean="0"/>
                        <a:t> муниципалитета 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менее</a:t>
                      </a:r>
                      <a:r>
                        <a:rPr lang="ru-RU" b="1" baseline="0" dirty="0" smtClean="0"/>
                        <a:t> 10 </a:t>
                      </a:r>
                      <a:endParaRPr lang="ru-RU" b="1" dirty="0"/>
                    </a:p>
                  </a:txBody>
                  <a:tcPr/>
                </a:tc>
              </a:tr>
              <a:tr h="3982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Программа семинара </a:t>
            </a:r>
            <a:br>
              <a:rPr lang="ru-RU" b="1" dirty="0" smtClean="0"/>
            </a:br>
            <a:r>
              <a:rPr lang="ru-RU" b="1" dirty="0" smtClean="0"/>
              <a:t>14.00 – 17.00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 err="1" smtClean="0"/>
              <a:t>Целеполагание</a:t>
            </a:r>
            <a:r>
              <a:rPr lang="ru-RU" b="1" dirty="0" smtClean="0"/>
              <a:t> (проблема, цель, задачи) проекта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Понятия, структура, организационные модели внеурочной деятельности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Выделение до 5 направлений проекта и формирование подгрупп.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Доработка дорожной карты проекта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282" y="1285860"/>
            <a:ext cx="4572032" cy="5715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4214806" y="1928806"/>
            <a:ext cx="5786454" cy="407193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21468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Освоенные педагогами за последние 3 года </a:t>
            </a:r>
            <a:r>
              <a:rPr lang="ru-RU" sz="2400" b="1" dirty="0" err="1" smtClean="0"/>
              <a:t>результатвные</a:t>
            </a:r>
            <a:r>
              <a:rPr lang="ru-RU" sz="2400" b="1" dirty="0" smtClean="0"/>
              <a:t> образовательные  практики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3071810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Традиционные модели /программы внеурочной деятельности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857364"/>
            <a:ext cx="1357322" cy="4572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2000240"/>
            <a:ext cx="7143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Т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В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Е</a:t>
            </a:r>
          </a:p>
          <a:p>
            <a:r>
              <a:rPr lang="ru-RU" sz="2000" b="1" dirty="0" smtClean="0"/>
              <a:t>Ч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/>
          <a:lstStyle/>
          <a:p>
            <a:r>
              <a:rPr lang="ru-RU" b="1" dirty="0" smtClean="0"/>
              <a:t>Как встроить во внеурочную деятельность новые образовательные практики школы/учителя предметника/классного руководителя?</a:t>
            </a:r>
            <a:endParaRPr lang="ru-RU" b="1" dirty="0"/>
          </a:p>
        </p:txBody>
      </p:sp>
      <p:pic>
        <p:nvPicPr>
          <p:cNvPr id="1026" name="Picture 2" descr="http://biowebquest.ru/wp-content/uploads/2015/10/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3714752"/>
            <a:ext cx="3735882" cy="2786082"/>
          </a:xfrm>
          <a:prstGeom prst="rect">
            <a:avLst/>
          </a:prstGeom>
          <a:noFill/>
        </p:spPr>
      </p:pic>
      <p:pic>
        <p:nvPicPr>
          <p:cNvPr id="1032" name="Picture 8" descr="http://www.mcolmed.ru/upload/information_system_37/1/item_1155/information_items_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429024" cy="2795973"/>
          </a:xfrm>
          <a:prstGeom prst="rect">
            <a:avLst/>
          </a:prstGeom>
          <a:noFill/>
        </p:spPr>
      </p:pic>
      <p:pic>
        <p:nvPicPr>
          <p:cNvPr id="1034" name="Picture 10" descr="https://dumebie.files.wordpress.com/2014/02/g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71876"/>
            <a:ext cx="3143272" cy="270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Целеполагание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2984"/>
            <a:ext cx="8784976" cy="55983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b="1" dirty="0" smtClean="0"/>
              <a:t>Создание и апробация инновационных моделей внеурочной деятельности на основе результативных образовательных практик, реализованных в педагогической деятельности участников проекта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Определить участников, показатели результативности, контрольные точки  проекта.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Организовать оперативное взаимодействие участников  межмуниципальной площадки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Разработать методический конструктор </a:t>
            </a:r>
            <a:r>
              <a:rPr lang="ru-RU" b="1" dirty="0"/>
              <a:t>создания инновационных моделей внеурочной </a:t>
            </a:r>
            <a:r>
              <a:rPr lang="ru-RU" b="1" dirty="0" smtClean="0"/>
              <a:t>деятельности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Представить инновационные продукты на  краевых площадках обобщения педагогического опыта    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6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68760"/>
            <a:ext cx="4929222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b="1" dirty="0" smtClean="0"/>
              <a:t>образовательная деятельность</a:t>
            </a:r>
            <a:r>
              <a:rPr lang="ru-RU" b="1" dirty="0"/>
              <a:t>, </a:t>
            </a:r>
            <a:r>
              <a:rPr lang="ru-RU" b="1" dirty="0" smtClean="0"/>
              <a:t> осуществляемая </a:t>
            </a:r>
            <a:r>
              <a:rPr lang="ru-RU" b="1" dirty="0"/>
              <a:t>в формах, отличных от классно-урочной, и </a:t>
            </a:r>
            <a:r>
              <a:rPr lang="ru-RU" b="1" dirty="0" smtClean="0"/>
              <a:t>направленная </a:t>
            </a:r>
            <a:r>
              <a:rPr lang="ru-RU" b="1" dirty="0"/>
              <a:t>на достижение </a:t>
            </a:r>
            <a:r>
              <a:rPr lang="ru-RU" b="1" dirty="0" smtClean="0"/>
              <a:t> </a:t>
            </a:r>
            <a:r>
              <a:rPr lang="ru-RU" b="1" dirty="0"/>
              <a:t>личностных и </a:t>
            </a:r>
            <a:r>
              <a:rPr lang="ru-RU" b="1" dirty="0" err="1"/>
              <a:t>метапредметных</a:t>
            </a:r>
            <a:r>
              <a:rPr lang="ru-RU" b="1" dirty="0"/>
              <a:t> </a:t>
            </a:r>
            <a:r>
              <a:rPr lang="ru-RU" b="1" dirty="0" smtClean="0"/>
              <a:t>результатов;</a:t>
            </a:r>
          </a:p>
          <a:p>
            <a:pPr>
              <a:buFontTx/>
              <a:buChar char="-"/>
            </a:pPr>
            <a:r>
              <a:rPr lang="ru-RU" b="1" dirty="0"/>
              <a:t>м</a:t>
            </a:r>
            <a:r>
              <a:rPr lang="ru-RU" b="1" dirty="0" smtClean="0"/>
              <a:t>еханизм реализации ООП (программ воспитания) школы в достижении планируемых результатов;</a:t>
            </a:r>
          </a:p>
          <a:p>
            <a:pPr>
              <a:buFontTx/>
              <a:buChar char="-"/>
            </a:pPr>
            <a:r>
              <a:rPr lang="ru-RU" b="1" dirty="0" smtClean="0"/>
              <a:t>обязательный компонент ФГОС ОО;</a:t>
            </a:r>
            <a:endParaRPr lang="ru-RU" b="1" dirty="0"/>
          </a:p>
        </p:txBody>
      </p:sp>
      <p:pic>
        <p:nvPicPr>
          <p:cNvPr id="4" name="Picture 8" descr="http://my-gazeta.com/wp-content/uploads/2016/12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52" y="1214423"/>
            <a:ext cx="3585759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detstvovmeste.ru/122012/obuchenie-detei-bez-nakazan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350046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Организация внеурочной деятельности </a:t>
            </a:r>
            <a:r>
              <a:rPr lang="ru-RU" sz="3600" dirty="0" smtClean="0"/>
              <a:t>(рекомендации </a:t>
            </a:r>
            <a:r>
              <a:rPr lang="ru-RU" sz="3600" dirty="0" err="1" smtClean="0"/>
              <a:t>Минобра</a:t>
            </a:r>
            <a:r>
              <a:rPr lang="ru-RU" sz="3600" dirty="0" smtClean="0"/>
              <a:t> РФ 12.08.2017)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775705"/>
              </p:ext>
            </p:extLst>
          </p:nvPr>
        </p:nvGraphicFramePr>
        <p:xfrm>
          <a:off x="285720" y="1600200"/>
          <a:ext cx="840108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07167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УЧЕТ обучающихся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17632" cy="15733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Персонифицированная модель учета внеурочной деятельности</a:t>
            </a:r>
            <a:br>
              <a:rPr lang="ru-RU" b="1" dirty="0" smtClean="0"/>
            </a:br>
            <a:r>
              <a:rPr lang="ru-RU" b="1" dirty="0" smtClean="0"/>
              <a:t>(у каждого ребенка индивидуально)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787557"/>
              </p:ext>
            </p:extLst>
          </p:nvPr>
        </p:nvGraphicFramePr>
        <p:xfrm>
          <a:off x="20901" y="1124744"/>
          <a:ext cx="462067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772222"/>
              </p:ext>
            </p:extLst>
          </p:nvPr>
        </p:nvGraphicFramePr>
        <p:xfrm>
          <a:off x="4572000" y="1052736"/>
          <a:ext cx="4572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МОДЕЛИ внеурочной деятельности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b="1" dirty="0" smtClean="0"/>
              <a:t>1                          2                     1</a:t>
            </a:r>
            <a:endParaRPr lang="ru-RU" b="1" dirty="0"/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539552" y="1432346"/>
            <a:ext cx="8229600" cy="471338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1700808"/>
            <a:ext cx="266429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4168" y="1700808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3528" y="19168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Школьная (закрытая) 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Школьно-внешкольная  (открытая)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1840" y="1700808"/>
            <a:ext cx="2797482" cy="8709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ИННОВАЦИОННО-ОБРАЗОВАТЕЛЬНАЯ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80528" y="2101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3057330"/>
            <a:ext cx="280831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ОПТИМИЗАЦИЯ ВНУТРЕННИХ РЕСУРСОВ </a:t>
            </a:r>
          </a:p>
          <a:p>
            <a:r>
              <a:rPr lang="ru-RU" b="1" dirty="0" smtClean="0"/>
              <a:t>СИЛАМИ ПЕД.КОЛЕКТИВА</a:t>
            </a:r>
          </a:p>
          <a:p>
            <a:r>
              <a:rPr lang="ru-RU" b="1" dirty="0" smtClean="0"/>
              <a:t>- кружки</a:t>
            </a:r>
          </a:p>
          <a:p>
            <a:r>
              <a:rPr lang="ru-RU" b="1" dirty="0" smtClean="0"/>
              <a:t>- клубы</a:t>
            </a:r>
          </a:p>
          <a:p>
            <a:r>
              <a:rPr lang="ru-RU" b="1" dirty="0" smtClean="0"/>
              <a:t>- кратко срочные курсы </a:t>
            </a:r>
          </a:p>
          <a:p>
            <a:r>
              <a:rPr lang="ru-RU" b="1" dirty="0" smtClean="0"/>
              <a:t>- курсы внеурочной деятельности </a:t>
            </a:r>
            <a:endParaRPr lang="ru-RU" b="1" dirty="0"/>
          </a:p>
          <a:p>
            <a:endParaRPr lang="ru-RU" b="1" dirty="0" smtClean="0"/>
          </a:p>
          <a:p>
            <a:endParaRPr lang="ru-RU" b="1" smtClean="0"/>
          </a:p>
          <a:p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86512" y="3000372"/>
            <a:ext cx="2389944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  ШКОЛЫ+ ДОПОЛНИТЕЛЬНОЕ ОБРАЗОВАНИЕ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Кружки ДО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совместные  проекты/события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915816" y="4209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780928"/>
            <a:ext cx="2786082" cy="4077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НАКОПЛЕННЫЙ ПОТЕНЦИАЛ  ШКОЛЫ</a:t>
            </a:r>
          </a:p>
          <a:p>
            <a:r>
              <a:rPr lang="ru-RU" b="1" dirty="0" smtClean="0"/>
              <a:t>-образовательные  (технологические, производственные) сессии (модули)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Проф</a:t>
            </a:r>
            <a:r>
              <a:rPr lang="ru-RU" b="1" dirty="0" smtClean="0"/>
              <a:t> . мастерские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/ </a:t>
            </a:r>
            <a:r>
              <a:rPr lang="ru-RU" b="1" dirty="0" err="1" smtClean="0"/>
              <a:t>мультипредметные</a:t>
            </a:r>
            <a:r>
              <a:rPr lang="ru-RU" b="1" dirty="0" smtClean="0"/>
              <a:t> лаборатории</a:t>
            </a:r>
          </a:p>
          <a:p>
            <a:r>
              <a:rPr lang="ru-RU" b="1" dirty="0" smtClean="0"/>
              <a:t>-Социокультурная модель </a:t>
            </a:r>
          </a:p>
          <a:p>
            <a:r>
              <a:rPr lang="ru-RU" b="1" dirty="0" smtClean="0"/>
              <a:t>- Образовательный туризм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9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835</Words>
  <Application>Microsoft Office PowerPoint</Application>
  <PresentationFormat>Экран (4:3)</PresentationFormat>
  <Paragraphs>209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Установочный семинар участников краевого проекта  «От образовательных практик – к инновационным моделям внеурочной деятельности» 19.09.2018 г. ИРО ПК</vt:lpstr>
      <vt:lpstr>Программа семинара  14.00 – 17.00</vt:lpstr>
      <vt:lpstr>Проблема </vt:lpstr>
      <vt:lpstr>Проблемный вопрос </vt:lpstr>
      <vt:lpstr>Целеполагание </vt:lpstr>
      <vt:lpstr>Внеурочная деятельность</vt:lpstr>
      <vt:lpstr>Организация внеурочной деятельности (рекомендации Минобра РФ 12.08.2017) </vt:lpstr>
      <vt:lpstr>Персонифицированная модель учета внеурочной деятельности (у каждого ребенка индивидуально)</vt:lpstr>
      <vt:lpstr>МОДЕЛИ внеурочной деятельности        1                          2                     1</vt:lpstr>
      <vt:lpstr>Шаг 1. Перечислите результативные образовательные практики, реализованные лично вами за 3 года. </vt:lpstr>
      <vt:lpstr>Шаг 2. Фиксируем ответы групп </vt:lpstr>
      <vt:lpstr>Шаг 3. Выделяем направления и формируем подгруппы проекта </vt:lpstr>
      <vt:lpstr>Шаг 4. Определяем форму реализации курса внеурочной деятельности </vt:lpstr>
      <vt:lpstr>Контрольные точки проекта </vt:lpstr>
      <vt:lpstr>Показатели результативности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Дремина Инга Анатольевна</dc:creator>
  <cp:lastModifiedBy>Dremina-IA</cp:lastModifiedBy>
  <cp:revision>22</cp:revision>
  <cp:lastPrinted>2018-08-31T05:29:58Z</cp:lastPrinted>
  <dcterms:created xsi:type="dcterms:W3CDTF">2018-08-30T04:28:11Z</dcterms:created>
  <dcterms:modified xsi:type="dcterms:W3CDTF">2018-09-21T08:39:16Z</dcterms:modified>
</cp:coreProperties>
</file>