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0" r:id="rId6"/>
    <p:sldId id="257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3" r:id="rId18"/>
    <p:sldId id="27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990099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6A79-F4C9-42A7-8D86-3E39A8B7CD92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83D86-2478-4705-A6AA-5233EA995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6A79-F4C9-42A7-8D86-3E39A8B7CD92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83D86-2478-4705-A6AA-5233EA995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6A79-F4C9-42A7-8D86-3E39A8B7CD92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83D86-2478-4705-A6AA-5233EA995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01ED4-BC21-414C-81AC-A191D9A99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F57A6-7A1C-40C8-8AF5-FB0FD494D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506AC-AB13-4217-BE85-94D49F365A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99DFA-4690-4646-8A36-CCB96F0348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54D6C-AE91-4F10-86B3-EF84D20032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3D54F-7126-4629-A2BE-D0BD4D669D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D0AC6-C86F-4B5B-B5E6-C9F771B3F2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BD51B-FCCA-4908-B645-FCCA6C340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6A79-F4C9-42A7-8D86-3E39A8B7CD92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83D86-2478-4705-A6AA-5233EA995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1F327-A039-4428-92A7-55D260CC6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B3CC1-F577-43A2-BF58-81065AF75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AE039-1E48-418B-B90D-94B665C796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DF045-D4D0-4730-9CB1-99C6A7A97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01ED4-BC21-414C-81AC-A191D9A99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6A79-F4C9-42A7-8D86-3E39A8B7CD92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83D86-2478-4705-A6AA-5233EA995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6A79-F4C9-42A7-8D86-3E39A8B7CD92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83D86-2478-4705-A6AA-5233EA995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6A79-F4C9-42A7-8D86-3E39A8B7CD92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83D86-2478-4705-A6AA-5233EA995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6A79-F4C9-42A7-8D86-3E39A8B7CD92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83D86-2478-4705-A6AA-5233EA995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6A79-F4C9-42A7-8D86-3E39A8B7CD92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83D86-2478-4705-A6AA-5233EA995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6A79-F4C9-42A7-8D86-3E39A8B7CD92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83D86-2478-4705-A6AA-5233EA995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6A79-F4C9-42A7-8D86-3E39A8B7CD92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83D86-2478-4705-A6AA-5233EA995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6A79-F4C9-42A7-8D86-3E39A8B7CD92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83D86-2478-4705-A6AA-5233EA9958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9538613-81FE-4051-A0CD-73BA89CBB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osdip@list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ro.perm.ru/" TargetMode="External"/><Relationship Id="rId2" Type="http://schemas.openxmlformats.org/officeDocument/2006/relationships/hyperlink" Target="https://minobr.permkrai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ozdip@list.ru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zdorobr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mailto:ozdip@list.ru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7772400" cy="207170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993366"/>
                </a:solidFill>
              </a:rPr>
              <a:t>Конкурсное движение</a:t>
            </a:r>
            <a:r>
              <a:rPr lang="ru-RU" sz="2800" b="1" dirty="0" smtClean="0">
                <a:solidFill>
                  <a:srgbClr val="008000"/>
                </a:solidFill>
              </a:rPr>
              <a:t> </a:t>
            </a:r>
            <a:br>
              <a:rPr lang="ru-RU" sz="2800" b="1" dirty="0" smtClean="0">
                <a:solidFill>
                  <a:srgbClr val="008000"/>
                </a:solidFill>
              </a:rPr>
            </a:br>
            <a:r>
              <a:rPr lang="ru-RU" sz="2800" b="1" dirty="0" smtClean="0">
                <a:solidFill>
                  <a:srgbClr val="008000"/>
                </a:solidFill>
              </a:rPr>
              <a:t>«Учитель здоровья России» </a:t>
            </a:r>
            <a:r>
              <a:rPr lang="ru-RU" sz="2400" b="1" dirty="0" smtClean="0">
                <a:solidFill>
                  <a:srgbClr val="008000"/>
                </a:solidFill>
              </a:rPr>
              <a:t/>
            </a:r>
            <a:br>
              <a:rPr lang="ru-RU" sz="2400" b="1" dirty="0" smtClean="0">
                <a:solidFill>
                  <a:srgbClr val="008000"/>
                </a:solidFill>
              </a:rPr>
            </a:br>
            <a:r>
              <a:rPr lang="ru-RU" sz="2400" b="1" dirty="0" smtClean="0">
                <a:solidFill>
                  <a:srgbClr val="993366"/>
                </a:solidFill>
              </a:rPr>
              <a:t>как фактор профессионального роста педагога.</a:t>
            </a:r>
            <a:br>
              <a:rPr lang="ru-RU" sz="2400" b="1" dirty="0" smtClean="0">
                <a:solidFill>
                  <a:srgbClr val="993366"/>
                </a:solidFill>
              </a:rPr>
            </a:br>
            <a:r>
              <a:rPr lang="ru-RU" sz="2400" b="1" dirty="0" smtClean="0">
                <a:solidFill>
                  <a:srgbClr val="993366"/>
                </a:solidFill>
              </a:rPr>
              <a:t>Как подготовиться к успешному участию </a:t>
            </a:r>
            <a:br>
              <a:rPr lang="ru-RU" sz="2400" b="1" dirty="0" smtClean="0">
                <a:solidFill>
                  <a:srgbClr val="993366"/>
                </a:solidFill>
              </a:rPr>
            </a:br>
            <a:r>
              <a:rPr lang="ru-RU" sz="2400" b="1" dirty="0" smtClean="0">
                <a:solidFill>
                  <a:srgbClr val="993366"/>
                </a:solidFill>
              </a:rPr>
              <a:t>в краевом этапе конкурса - 2021 г.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3886200"/>
            <a:ext cx="7858180" cy="2471758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SzPct val="80000"/>
            </a:pPr>
            <a:endParaRPr lang="ru-RU" altLang="ru-RU" sz="2000" b="1" i="1" dirty="0" smtClean="0">
              <a:solidFill>
                <a:srgbClr val="00B050"/>
              </a:solidFill>
            </a:endParaRPr>
          </a:p>
          <a:p>
            <a:pPr algn="r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SzPct val="80000"/>
            </a:pPr>
            <a:r>
              <a:rPr lang="ru-RU" altLang="ru-RU" sz="2000" b="1" i="1" dirty="0" err="1" smtClean="0">
                <a:solidFill>
                  <a:srgbClr val="00B050"/>
                </a:solidFill>
              </a:rPr>
              <a:t>Лядова</a:t>
            </a:r>
            <a:r>
              <a:rPr lang="ru-RU" altLang="ru-RU" sz="2000" b="1" i="1" dirty="0" smtClean="0">
                <a:solidFill>
                  <a:srgbClr val="00B050"/>
                </a:solidFill>
              </a:rPr>
              <a:t> Наталья Владимировна,</a:t>
            </a:r>
            <a:r>
              <a:rPr lang="ru-RU" altLang="ru-RU" sz="2000" b="1" dirty="0" smtClean="0">
                <a:solidFill>
                  <a:srgbClr val="00B050"/>
                </a:solidFill>
              </a:rPr>
              <a:t> </a:t>
            </a:r>
          </a:p>
          <a:p>
            <a:pPr algn="r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SzPct val="80000"/>
            </a:pPr>
            <a:r>
              <a:rPr lang="ru-RU" altLang="ru-RU" sz="2000" b="1" i="1" dirty="0" err="1" smtClean="0">
                <a:solidFill>
                  <a:srgbClr val="00B050"/>
                </a:solidFill>
              </a:rPr>
              <a:t>канд.мед.наук</a:t>
            </a:r>
            <a:r>
              <a:rPr lang="ru-RU" altLang="ru-RU" sz="2000" b="1" i="1" dirty="0" smtClean="0">
                <a:solidFill>
                  <a:srgbClr val="00B050"/>
                </a:solidFill>
              </a:rPr>
              <a:t>, ведущий научный сотрудник </a:t>
            </a:r>
          </a:p>
          <a:p>
            <a:pPr algn="r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SzPct val="80000"/>
            </a:pPr>
            <a:r>
              <a:rPr lang="ru-RU" altLang="ru-RU" sz="2000" b="1" i="1" dirty="0" smtClean="0">
                <a:solidFill>
                  <a:srgbClr val="00B050"/>
                </a:solidFill>
              </a:rPr>
              <a:t>отела научно-методического сопровождения общего образования </a:t>
            </a:r>
          </a:p>
          <a:p>
            <a:pPr algn="r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SzPct val="80000"/>
            </a:pPr>
            <a:r>
              <a:rPr lang="ru-RU" altLang="ru-RU" sz="2000" b="1" i="1" dirty="0" smtClean="0">
                <a:solidFill>
                  <a:srgbClr val="00B050"/>
                </a:solidFill>
              </a:rPr>
              <a:t>ГАУ ДПО «Институт развития образования Пермского края»,</a:t>
            </a:r>
            <a:r>
              <a:rPr lang="ru-RU" altLang="ru-RU" sz="2000" b="1" i="1" dirty="0" smtClean="0">
                <a:solidFill>
                  <a:srgbClr val="33CC33"/>
                </a:solidFill>
              </a:rPr>
              <a:t> </a:t>
            </a:r>
            <a:r>
              <a:rPr lang="en-US" altLang="ru-RU" sz="2000" b="1" i="1" dirty="0" smtClean="0">
                <a:solidFill>
                  <a:schemeClr val="folHlink"/>
                </a:solidFill>
                <a:hlinkClick r:id="rId2"/>
              </a:rPr>
              <a:t>osdip@list.ru</a:t>
            </a:r>
            <a:endParaRPr lang="ru-RU" altLang="ru-RU" sz="2000" b="1" i="1" dirty="0" smtClean="0">
              <a:solidFill>
                <a:schemeClr val="folHlink"/>
              </a:solidFill>
            </a:endParaRPr>
          </a:p>
          <a:p>
            <a:pPr algn="r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SzPct val="80000"/>
            </a:pPr>
            <a:endParaRPr lang="ru-RU" altLang="ru-RU" sz="2000" b="1" i="1" dirty="0">
              <a:solidFill>
                <a:schemeClr val="folHlink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SzPct val="80000"/>
            </a:pPr>
            <a:r>
              <a:rPr lang="ru-RU" altLang="ru-RU" sz="2000" b="1" dirty="0" smtClean="0">
                <a:solidFill>
                  <a:schemeClr val="folHlink"/>
                </a:solidFill>
              </a:rPr>
              <a:t>Пермь - 2021</a:t>
            </a:r>
            <a:r>
              <a:rPr lang="en-US" altLang="ru-RU" sz="2400" b="1" dirty="0" smtClean="0">
                <a:solidFill>
                  <a:schemeClr val="folHlink"/>
                </a:solidFill>
              </a:rPr>
              <a:t> </a:t>
            </a:r>
            <a:endParaRPr lang="ru-RU" altLang="ru-RU" sz="2400" b="1" dirty="0" smtClean="0">
              <a:solidFill>
                <a:schemeClr val="folHlink"/>
              </a:solidFill>
            </a:endParaRPr>
          </a:p>
        </p:txBody>
      </p:sp>
      <p:pic>
        <p:nvPicPr>
          <p:cNvPr id="5" name="Рисунок 4" descr="Эмблем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142852"/>
            <a:ext cx="2000232" cy="150017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343041"/>
          <p:cNvSpPr>
            <a:spLocks noGrp="1" noChangeArrowheads="1"/>
          </p:cNvSpPr>
          <p:nvPr>
            <p:ph type="title" idx="4294967295"/>
          </p:nvPr>
        </p:nvSpPr>
        <p:spPr>
          <a:xfrm>
            <a:off x="107950" y="274638"/>
            <a:ext cx="903605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zh-CN" sz="2400" b="1" dirty="0" smtClean="0">
                <a:solidFill>
                  <a:srgbClr val="339933"/>
                </a:solidFill>
              </a:rPr>
              <a:t>Критерии оценки конкурсных материалов </a:t>
            </a:r>
            <a:br>
              <a:rPr lang="ru-RU" altLang="zh-CN" sz="2400" b="1" dirty="0" smtClean="0">
                <a:solidFill>
                  <a:srgbClr val="339933"/>
                </a:solidFill>
              </a:rPr>
            </a:br>
            <a:r>
              <a:rPr lang="ru-RU" altLang="zh-CN" sz="2400" b="1" dirty="0" smtClean="0">
                <a:solidFill>
                  <a:srgbClr val="339933"/>
                </a:solidFill>
              </a:rPr>
              <a:t>          </a:t>
            </a:r>
            <a:r>
              <a:rPr lang="ru-RU" sz="2400" dirty="0" smtClean="0">
                <a:solidFill>
                  <a:srgbClr val="339933"/>
                </a:solidFill>
              </a:rPr>
              <a:t>конкурса «Учитель здоровья России -2021». </a:t>
            </a:r>
            <a:r>
              <a:rPr lang="ru-RU" altLang="zh-CN" sz="2400" b="1" dirty="0" smtClean="0">
                <a:solidFill>
                  <a:srgbClr val="339933"/>
                </a:solidFill>
              </a:rPr>
              <a:t>Заочный тур</a:t>
            </a:r>
            <a:r>
              <a:rPr lang="ru-RU" sz="2400" dirty="0" smtClean="0">
                <a:solidFill>
                  <a:srgbClr val="339933"/>
                </a:solidFill>
              </a:rPr>
              <a:t> </a:t>
            </a:r>
            <a:br>
              <a:rPr lang="ru-RU" sz="2400" dirty="0" smtClean="0">
                <a:solidFill>
                  <a:srgbClr val="339933"/>
                </a:solidFill>
              </a:rPr>
            </a:br>
            <a:r>
              <a:rPr lang="ru-RU" altLang="zh-CN" sz="2400" dirty="0" smtClean="0">
                <a:solidFill>
                  <a:srgbClr val="008000"/>
                </a:solidFill>
              </a:rPr>
              <a:t>На заочном туре жюри оценивают </a:t>
            </a:r>
            <a:br>
              <a:rPr lang="ru-RU" altLang="zh-CN" sz="2400" dirty="0" smtClean="0">
                <a:solidFill>
                  <a:srgbClr val="008000"/>
                </a:solidFill>
              </a:rPr>
            </a:br>
            <a:r>
              <a:rPr lang="ru-RU" altLang="zh-CN" sz="2400" dirty="0" smtClean="0">
                <a:solidFill>
                  <a:srgbClr val="008000"/>
                </a:solidFill>
              </a:rPr>
              <a:t>Технологическую карту/Конспект урока или занятия.</a:t>
            </a:r>
          </a:p>
        </p:txBody>
      </p:sp>
      <p:graphicFrame>
        <p:nvGraphicFramePr>
          <p:cNvPr id="13355" name="Group 43"/>
          <p:cNvGraphicFramePr>
            <a:graphicFrameLocks noGrp="1"/>
          </p:cNvGraphicFramePr>
          <p:nvPr>
            <p:ph idx="4294967295"/>
          </p:nvPr>
        </p:nvGraphicFramePr>
        <p:xfrm>
          <a:off x="179388" y="1746250"/>
          <a:ext cx="8785225" cy="4852671"/>
        </p:xfrm>
        <a:graphic>
          <a:graphicData uri="http://schemas.openxmlformats.org/drawingml/2006/table">
            <a:tbl>
              <a:tblPr/>
              <a:tblGrid>
                <a:gridCol w="360362"/>
                <a:gridCol w="6337300"/>
                <a:gridCol w="2087563"/>
              </a:tblGrid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№</a:t>
                      </a:r>
                      <a:endParaRPr kumimoji="0" lang="ru-RU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Критерии оценки</a:t>
                      </a:r>
                      <a:endParaRPr kumimoji="0" lang="ru-RU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Максим. количество баллов (</a:t>
                      </a:r>
                      <a:r>
                        <a:rPr kumimoji="0" lang="ru-RU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17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  <a:endParaRPr kumimoji="0" lang="ru-RU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0" lang="ru-RU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Дидактическое оформление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5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endParaRPr kumimoji="0" lang="ru-RU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Содержание соответствует теме, включает воспитательный компонент по формированию культуры ЗОЖ, здоровьесберегающие технологии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0-3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0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  <a:endParaRPr kumimoji="0" lang="ru-RU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Оригинальность используемых приемов, форм достижения и оценивания результатов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0-3</a:t>
                      </a:r>
                      <a:endParaRPr kumimoji="0" lang="ru-RU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  <a:endParaRPr kumimoji="0" lang="ru-RU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Использованная литература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0-3</a:t>
                      </a:r>
                      <a:endParaRPr kumimoji="0" lang="ru-RU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Характеристика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2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000"/>
            <a:ext cx="9175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848600" cy="106680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ts val="2900"/>
              </a:lnSpc>
            </a:pPr>
            <a:r>
              <a:rPr lang="ru-RU" sz="2400" b="1" dirty="0" smtClean="0">
                <a:solidFill>
                  <a:srgbClr val="008000"/>
                </a:solidFill>
              </a:rPr>
              <a:t> </a:t>
            </a:r>
            <a:r>
              <a:rPr lang="ru-RU" sz="2400" b="1" dirty="0" smtClean="0">
                <a:solidFill>
                  <a:srgbClr val="008000"/>
                </a:solidFill>
                <a:latin typeface="Calibri" pitchFamily="34" charset="0"/>
              </a:rPr>
              <a:t>Критерии оценивания конкурсного мероприятия </a:t>
            </a:r>
            <a:br>
              <a:rPr lang="ru-RU" sz="2400" b="1" dirty="0" smtClean="0">
                <a:solidFill>
                  <a:srgbClr val="008000"/>
                </a:solidFill>
                <a:latin typeface="Calibri" pitchFamily="34" charset="0"/>
              </a:rPr>
            </a:br>
            <a:r>
              <a:rPr lang="ru-RU" sz="2400" b="1" dirty="0" smtClean="0">
                <a:solidFill>
                  <a:srgbClr val="008000"/>
                </a:solidFill>
                <a:latin typeface="Calibri" pitchFamily="34" charset="0"/>
              </a:rPr>
              <a:t>2-го очного тура</a:t>
            </a:r>
            <a:r>
              <a:rPr lang="ru-RU" sz="2400" b="1" dirty="0" smtClean="0">
                <a:solidFill>
                  <a:srgbClr val="008000"/>
                </a:solidFill>
              </a:rPr>
              <a:t> «</a:t>
            </a:r>
            <a:r>
              <a:rPr lang="ru-RU" altLang="zh-CN" sz="2400" b="1" dirty="0" smtClean="0">
                <a:solidFill>
                  <a:srgbClr val="008000"/>
                </a:solidFill>
                <a:latin typeface="Calibri" pitchFamily="34" charset="0"/>
              </a:rPr>
              <a:t>Фрагмент урока, внеклассного занятия». Регламент 25 мин.</a:t>
            </a:r>
            <a:r>
              <a:rPr lang="ru-RU" altLang="zh-CN" sz="2400" dirty="0" smtClean="0">
                <a:solidFill>
                  <a:srgbClr val="008000"/>
                </a:solidFill>
                <a:latin typeface="Calibri" pitchFamily="34" charset="0"/>
              </a:rPr>
              <a:t> Максимальное количество баллов – 48</a:t>
            </a:r>
            <a:br>
              <a:rPr lang="ru-RU" altLang="zh-CN" sz="2400" dirty="0" smtClean="0">
                <a:solidFill>
                  <a:srgbClr val="008000"/>
                </a:solidFill>
                <a:latin typeface="Calibri" pitchFamily="34" charset="0"/>
              </a:rPr>
            </a:br>
            <a:endParaRPr lang="ru-RU" sz="2400" dirty="0" smtClean="0">
              <a:solidFill>
                <a:srgbClr val="008000"/>
              </a:solidFill>
              <a:latin typeface="Calibri" pitchFamily="34" charset="0"/>
            </a:endParaRPr>
          </a:p>
        </p:txBody>
      </p:sp>
      <p:pic>
        <p:nvPicPr>
          <p:cNvPr id="1024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430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3606" name="Group 54"/>
          <p:cNvGraphicFramePr>
            <a:graphicFrameLocks noGrp="1"/>
          </p:cNvGraphicFramePr>
          <p:nvPr>
            <p:ph idx="1"/>
          </p:nvPr>
        </p:nvGraphicFramePr>
        <p:xfrm>
          <a:off x="0" y="1279525"/>
          <a:ext cx="9144000" cy="5583238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Выбор содержания в рамках учебной программы и темы в контексте формирования культуры здоровья. Постановка конкретных целей, задач, соответствие содержания теме урока, возрасту обучающихся; глубина содержания и оригинальность формы (0-8 баллов).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Интеграция вопросов здоровья и предметного содержания, воспитательный компонент (0-8 баллов).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Использование здоровьесберегающих образовательных технологий, деятельностной основы учебной работы. 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Здоровьесберегающий режим урока/занятия: благоприятная психологическая атмосфера, чередование видов деятельности, двигательный компонент урока, рациональная расстановка мебели, оборудования, обеспечение профилактики нарушений осанки, зрительного и общего утомления (0-8 баллов).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7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Оригинальность подведения итогов урока/занятия. Результативность урока/ занятия (соответствие достигнутых результатов заявленной цели, оценивание результатов, рефлексия) (0-8 баллов).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Коммуникативная культура педагога, способность к импровизации (0-8 баллов).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924800" cy="1066800"/>
          </a:xfrm>
        </p:spPr>
        <p:txBody>
          <a:bodyPr/>
          <a:lstStyle/>
          <a:p>
            <a:pPr eaLnBrk="1" hangingPunct="1">
              <a:lnSpc>
                <a:spcPts val="2900"/>
              </a:lnSpc>
            </a:pPr>
            <a:r>
              <a:rPr lang="ru-RU" sz="2000" b="1" dirty="0" smtClean="0">
                <a:solidFill>
                  <a:srgbClr val="008000"/>
                </a:solidFill>
              </a:rPr>
              <a:t>Критерии оценивания конкурсного мероприятия </a:t>
            </a:r>
            <a:br>
              <a:rPr lang="ru-RU" sz="2000" b="1" dirty="0" smtClean="0">
                <a:solidFill>
                  <a:srgbClr val="008000"/>
                </a:solidFill>
              </a:rPr>
            </a:br>
            <a:r>
              <a:rPr lang="ru-RU" sz="2000" b="1" dirty="0" smtClean="0">
                <a:solidFill>
                  <a:srgbClr val="008000"/>
                </a:solidFill>
              </a:rPr>
              <a:t>2-го (очного) тура «Самоанализ урока или занятия»</a:t>
            </a:r>
          </a:p>
        </p:txBody>
      </p:sp>
      <p:graphicFrame>
        <p:nvGraphicFramePr>
          <p:cNvPr id="25654" name="Group 54"/>
          <p:cNvGraphicFramePr>
            <a:graphicFrameLocks noGrp="1"/>
          </p:cNvGraphicFramePr>
          <p:nvPr>
            <p:ph sz="half" idx="1"/>
          </p:nvPr>
        </p:nvGraphicFramePr>
        <p:xfrm>
          <a:off x="76200" y="1143000"/>
          <a:ext cx="9067800" cy="1679576"/>
        </p:xfrm>
        <a:graphic>
          <a:graphicData uri="http://schemas.openxmlformats.org/drawingml/2006/table">
            <a:tbl>
              <a:tblPr/>
              <a:tblGrid>
                <a:gridCol w="90678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Умение формулировать цели и задачи урока, в т.ч. метапредметные и личностные (0-5 баллов).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Умение фиксировать недостатки в уроке (0-5 баллов).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Умение выявлять причины недостатков (0-5 баллов).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Умение оценивать результативность урока (0-5 баллов).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27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0" name="Rectangle 30"/>
          <p:cNvSpPr>
            <a:spLocks noChangeArrowheads="1"/>
          </p:cNvSpPr>
          <p:nvPr/>
        </p:nvSpPr>
        <p:spPr bwMode="auto">
          <a:xfrm>
            <a:off x="0" y="2971800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8000"/>
                </a:solidFill>
              </a:rPr>
              <a:t>         Критерии оценивания конкурсного мероприятия </a:t>
            </a:r>
            <a:r>
              <a:rPr lang="ru-RU" sz="2000" b="1" dirty="0" smtClean="0">
                <a:solidFill>
                  <a:srgbClr val="008000"/>
                </a:solidFill>
              </a:rPr>
              <a:t>2-го (очного) </a:t>
            </a:r>
            <a:r>
              <a:rPr lang="ru-RU" sz="2000" b="1" dirty="0">
                <a:solidFill>
                  <a:srgbClr val="008000"/>
                </a:solidFill>
              </a:rPr>
              <a:t>тура «Творческая презентация участника конкурса «Я – учитель здоровья»</a:t>
            </a:r>
          </a:p>
          <a:p>
            <a:endParaRPr lang="ru-RU" sz="2000" b="1" dirty="0">
              <a:solidFill>
                <a:srgbClr val="008000"/>
              </a:solidFill>
            </a:endParaRPr>
          </a:p>
        </p:txBody>
      </p:sp>
      <p:graphicFrame>
        <p:nvGraphicFramePr>
          <p:cNvPr id="25667" name="Group 67"/>
          <p:cNvGraphicFramePr>
            <a:graphicFrameLocks noGrp="1"/>
          </p:cNvGraphicFramePr>
          <p:nvPr>
            <p:ph sz="half" idx="2"/>
          </p:nvPr>
        </p:nvGraphicFramePr>
        <p:xfrm>
          <a:off x="152400" y="3733800"/>
          <a:ext cx="8991600" cy="2512061"/>
        </p:xfrm>
        <a:graphic>
          <a:graphicData uri="http://schemas.openxmlformats.org/drawingml/2006/table">
            <a:tbl>
              <a:tblPr/>
              <a:tblGrid>
                <a:gridCol w="89916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Актуальность темы, постановка проблемы (0-5 баллов).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Оригинальность оформления презентации, креативность подачи материала, использование этнокультурных, региональных особенностей (0-5 баллов.)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Профессиональная культура учителя: знания учителя как формировать культуру здоровья; культура речи, жестов, выразительность, логичность (0-5 баллов).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Содержательная часть презентации, способы работы, результаты, полученные в ходе работы, почему конкурсант может называть себя учителем здоровья (0-5 баллов).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1" name="Picture 2" descr="D:\USERS\Бабуся\Pictures\ПОИПКРО, ПКИПКРО, ЦРО, ИРО ПК\2018_11_27-01. Уч.здоровья. Томск\IMG_20181129_0633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04800"/>
            <a:ext cx="4038600" cy="3028950"/>
          </a:xfrm>
          <a:noFill/>
        </p:spPr>
      </p:pic>
      <p:pic>
        <p:nvPicPr>
          <p:cNvPr id="12292" name="Picture 3" descr="D:\USERS\Бабуся\Pictures\ПОИПКРО, ПКИПКРО, ЦРО, ИРО ПК\2018_11_27-01. Уч.здоровья. Томск\IMG_20181129_09245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52400" y="3581400"/>
            <a:ext cx="4038600" cy="3028950"/>
          </a:xfrm>
          <a:noFill/>
        </p:spPr>
      </p:pic>
      <p:pic>
        <p:nvPicPr>
          <p:cNvPr id="12293" name="Picture 7" descr="D:\USERS\Бабуся\Yandex.Disk\Фотокамера\2018-09-28 10-21-4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228600"/>
            <a:ext cx="4114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8" descr="D:\USERS\Бабуся\Yandex.Disk\Фотокамера\2018-09-27 14-02-0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505200"/>
            <a:ext cx="4165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786" y="0"/>
            <a:ext cx="8012113" cy="7778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zh-CN" sz="2800" b="1" dirty="0" smtClean="0">
                <a:solidFill>
                  <a:srgbClr val="008000"/>
                </a:solidFill>
              </a:rPr>
              <a:t>Общим положительным результатом участия педагогов в Конкурсе будет являться то, что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765175"/>
            <a:ext cx="9144000" cy="50403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zh-CN" sz="2400" dirty="0" smtClean="0">
                <a:solidFill>
                  <a:srgbClr val="800080"/>
                </a:solidFill>
              </a:rPr>
              <a:t>   </a:t>
            </a:r>
            <a:r>
              <a:rPr lang="ru-RU" altLang="zh-CN" sz="2400" b="1" dirty="0" smtClean="0">
                <a:solidFill>
                  <a:srgbClr val="009900"/>
                </a:solidFill>
              </a:rPr>
              <a:t>каждый участник  заочного тура повысит свою компетентность и получит опыт представления результатов педагогической деятельности, в том числе, в направлении формирования здорового образа жизни обучающихся;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zh-CN" sz="2400" b="1" dirty="0" smtClean="0">
                <a:solidFill>
                  <a:srgbClr val="009900"/>
                </a:solidFill>
              </a:rPr>
              <a:t>   участники очного тура получат бесценный опыт проведения </a:t>
            </a:r>
            <a:r>
              <a:rPr lang="ru-RU" altLang="zh-CN" sz="2400" b="1" dirty="0" err="1" smtClean="0">
                <a:solidFill>
                  <a:srgbClr val="009900"/>
                </a:solidFill>
              </a:rPr>
              <a:t>здоровьесберегающих</a:t>
            </a:r>
            <a:r>
              <a:rPr lang="ru-RU" altLang="zh-CN" sz="2400" b="1" dirty="0" smtClean="0">
                <a:solidFill>
                  <a:srgbClr val="009900"/>
                </a:solidFill>
              </a:rPr>
              <a:t> уроков с учетом требований Положения о Конкурсе и в условиях профессионального соперничества;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zh-CN" sz="2400" b="1" dirty="0" smtClean="0">
                <a:solidFill>
                  <a:srgbClr val="009900"/>
                </a:solidFill>
              </a:rPr>
              <a:t>   участие педагогов в Конкурсе дает бонусы к их аттестации через </a:t>
            </a:r>
            <a:r>
              <a:rPr lang="ru-RU" altLang="zh-CN" sz="2400" b="1" dirty="0" err="1" smtClean="0">
                <a:solidFill>
                  <a:srgbClr val="009900"/>
                </a:solidFill>
              </a:rPr>
              <a:t>портфолио</a:t>
            </a:r>
            <a:r>
              <a:rPr lang="ru-RU" altLang="zh-CN" sz="2400" b="1" dirty="0" smtClean="0">
                <a:solidFill>
                  <a:srgbClr val="009900"/>
                </a:solidFill>
              </a:rPr>
              <a:t> учителя (дипломы, сертификаты);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zh-CN" sz="2400" b="1" dirty="0" smtClean="0">
                <a:solidFill>
                  <a:srgbClr val="009900"/>
                </a:solidFill>
              </a:rPr>
              <a:t>   победитель и призеры  Конкурса получат денежное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ru-RU" altLang="zh-CN" sz="2400" b="1" dirty="0" smtClean="0">
                <a:solidFill>
                  <a:srgbClr val="009900"/>
                </a:solidFill>
              </a:rPr>
              <a:t>	 вознаграждение. Все участники получат моральное вознаграждение в виде размещения информации в сети интернет на сайте ИРО Пермского края.</a:t>
            </a:r>
          </a:p>
          <a:p>
            <a:pPr eaLnBrk="1" hangingPunct="1">
              <a:lnSpc>
                <a:spcPct val="90000"/>
              </a:lnSpc>
            </a:pPr>
            <a:endParaRPr lang="ru-RU" altLang="zh-CN" b="1" dirty="0" smtClean="0">
              <a:solidFill>
                <a:srgbClr val="80008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ru-RU" altLang="zh-CN" dirty="0" smtClean="0">
              <a:solidFill>
                <a:srgbClr val="80008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ru-RU" altLang="zh-CN" dirty="0" smtClean="0">
              <a:solidFill>
                <a:srgbClr val="800080"/>
              </a:solidFill>
            </a:endParaRPr>
          </a:p>
        </p:txBody>
      </p:sp>
      <p:pic>
        <p:nvPicPr>
          <p:cNvPr id="19460" name="Picture 4" descr="IMG_20180928_1316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8763"/>
            <a:ext cx="2032000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IMG_20181002_1331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5332413"/>
            <a:ext cx="2039938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IMG_20180928_1238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5160963"/>
            <a:ext cx="2259012" cy="169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07950" y="0"/>
            <a:ext cx="1008063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ru-RU" altLang="zh-CN" sz="2800" b="1" dirty="0">
                <a:solidFill>
                  <a:srgbClr val="0000CC"/>
                </a:solidFill>
                <a:ea typeface="SimSun" pitchFamily="2" charset="-122"/>
              </a:rPr>
              <a:t> </a:t>
            </a:r>
            <a:r>
              <a:rPr lang="ru-RU" altLang="zh-CN" sz="2800" b="1" dirty="0">
                <a:solidFill>
                  <a:srgbClr val="0000CC"/>
                </a:solidFill>
              </a:rPr>
              <a:t>    </a:t>
            </a:r>
            <a:r>
              <a:rPr lang="ru-RU" altLang="zh-CN" sz="2800" b="1" dirty="0">
                <a:solidFill>
                  <a:srgbClr val="0000CC"/>
                </a:solidFill>
                <a:latin typeface="Calibri" pitchFamily="34" charset="0"/>
                <a:ea typeface="SimSun" pitchFamily="2" charset="-122"/>
              </a:rPr>
              <a:t>Участие в </a:t>
            </a:r>
            <a:r>
              <a:rPr lang="ru-RU" altLang="zh-CN" sz="2800" b="1" dirty="0" smtClean="0">
                <a:solidFill>
                  <a:srgbClr val="0000CC"/>
                </a:solidFill>
                <a:latin typeface="Calibri" pitchFamily="34" charset="0"/>
                <a:ea typeface="SimSun" pitchFamily="2" charset="-122"/>
              </a:rPr>
              <a:t>конкурс</a:t>
            </a:r>
            <a:r>
              <a:rPr lang="ru-RU" altLang="zh-CN" sz="2800" b="1" dirty="0" smtClean="0">
                <a:solidFill>
                  <a:srgbClr val="0000CC"/>
                </a:solidFill>
                <a:latin typeface="Calibri" pitchFamily="34" charset="0"/>
              </a:rPr>
              <a:t>е</a:t>
            </a:r>
            <a:r>
              <a:rPr lang="ru-RU" altLang="zh-CN" sz="2800" b="1" dirty="0" smtClean="0">
                <a:solidFill>
                  <a:srgbClr val="0000CC"/>
                </a:solidFill>
                <a:latin typeface="Calibri" pitchFamily="34" charset="0"/>
                <a:ea typeface="SimSun" pitchFamily="2" charset="-122"/>
              </a:rPr>
              <a:t> </a:t>
            </a:r>
            <a:r>
              <a:rPr lang="ru-RU" altLang="zh-CN" sz="2800" b="1" dirty="0">
                <a:solidFill>
                  <a:srgbClr val="009900"/>
                </a:solidFill>
                <a:latin typeface="Calibri" pitchFamily="34" charset="0"/>
                <a:ea typeface="SimSun" pitchFamily="2" charset="-122"/>
              </a:rPr>
              <a:t>«Учитель здоровья </a:t>
            </a:r>
            <a:r>
              <a:rPr lang="ru-RU" altLang="zh-CN" sz="2800" b="1" dirty="0">
                <a:solidFill>
                  <a:srgbClr val="009900"/>
                </a:solidFill>
                <a:latin typeface="Calibri" pitchFamily="34" charset="0"/>
              </a:rPr>
              <a:t>	</a:t>
            </a:r>
          </a:p>
          <a:p>
            <a:pPr algn="ctr">
              <a:buFont typeface="Arial" pitchFamily="34" charset="0"/>
              <a:buNone/>
            </a:pPr>
            <a:r>
              <a:rPr lang="ru-RU" altLang="zh-CN" sz="2800" b="1" dirty="0">
                <a:solidFill>
                  <a:srgbClr val="009900"/>
                </a:solidFill>
                <a:latin typeface="Calibri" pitchFamily="34" charset="0"/>
                <a:ea typeface="SimSun" pitchFamily="2" charset="-122"/>
              </a:rPr>
              <a:t>России</a:t>
            </a:r>
            <a:r>
              <a:rPr lang="ru-RU" altLang="zh-CN" sz="2800" b="1" dirty="0" smtClean="0">
                <a:solidFill>
                  <a:srgbClr val="009900"/>
                </a:solidFill>
                <a:latin typeface="Calibri" pitchFamily="34" charset="0"/>
                <a:ea typeface="SimSun" pitchFamily="2" charset="-122"/>
              </a:rPr>
              <a:t>»</a:t>
            </a:r>
            <a:endParaRPr lang="ru-RU" altLang="zh-CN" sz="2800" b="1" dirty="0">
              <a:solidFill>
                <a:srgbClr val="0000FF"/>
              </a:solidFill>
              <a:latin typeface="Calibri" pitchFamily="34" charset="0"/>
            </a:endParaRPr>
          </a:p>
          <a:p>
            <a:pPr algn="ctr">
              <a:buFont typeface="Arial" pitchFamily="34" charset="0"/>
              <a:buNone/>
            </a:pPr>
            <a:r>
              <a:rPr lang="ru-RU" altLang="zh-CN" sz="2800" b="1" dirty="0">
                <a:solidFill>
                  <a:srgbClr val="0000CC"/>
                </a:solidFill>
                <a:latin typeface="Calibri" pitchFamily="34" charset="0"/>
                <a:ea typeface="SimSun" pitchFamily="2" charset="-122"/>
              </a:rPr>
              <a:t> помогает учителю:</a:t>
            </a:r>
          </a:p>
          <a:p>
            <a:pPr>
              <a:buFont typeface="Arial" pitchFamily="34" charset="0"/>
              <a:buChar char="-"/>
            </a:pPr>
            <a:r>
              <a:rPr lang="ru-RU" altLang="zh-CN" sz="2400" b="1" dirty="0">
                <a:solidFill>
                  <a:srgbClr val="800080"/>
                </a:solidFill>
              </a:rPr>
              <a:t> </a:t>
            </a:r>
            <a:r>
              <a:rPr lang="ru-RU" altLang="zh-CN" sz="2400" b="1" dirty="0">
                <a:solidFill>
                  <a:srgbClr val="800080"/>
                </a:solidFill>
                <a:ea typeface="SimSun" pitchFamily="2" charset="-122"/>
              </a:rPr>
              <a:t>самому быть примером ведения здорового образа жизни, «заражает» других коллег стать участником </a:t>
            </a:r>
            <a:r>
              <a:rPr lang="ru-RU" altLang="zh-CN" sz="2400" b="1" dirty="0" smtClean="0">
                <a:solidFill>
                  <a:srgbClr val="800080"/>
                </a:solidFill>
                <a:ea typeface="SimSun" pitchFamily="2" charset="-122"/>
              </a:rPr>
              <a:t>конкурс</a:t>
            </a:r>
            <a:r>
              <a:rPr lang="ru-RU" altLang="zh-CN" sz="2400" b="1" dirty="0" smtClean="0">
                <a:solidFill>
                  <a:srgbClr val="800080"/>
                </a:solidFill>
              </a:rPr>
              <a:t>ов</a:t>
            </a:r>
            <a:r>
              <a:rPr lang="ru-RU" altLang="zh-CN" sz="2400" b="1" dirty="0" smtClean="0">
                <a:solidFill>
                  <a:srgbClr val="800080"/>
                </a:solidFill>
                <a:ea typeface="SimSun" pitchFamily="2" charset="-122"/>
              </a:rPr>
              <a:t>;</a:t>
            </a:r>
            <a:endParaRPr lang="ru-RU" altLang="zh-CN" sz="2400" b="1" dirty="0">
              <a:solidFill>
                <a:srgbClr val="800080"/>
              </a:solidFill>
              <a:ea typeface="SimSun" pitchFamily="2" charset="-122"/>
            </a:endParaRPr>
          </a:p>
          <a:p>
            <a:pPr>
              <a:buFont typeface="Arial" pitchFamily="34" charset="0"/>
              <a:buChar char="-"/>
            </a:pPr>
            <a:r>
              <a:rPr lang="ru-RU" altLang="zh-CN" sz="2400" b="1" dirty="0">
                <a:solidFill>
                  <a:srgbClr val="800080"/>
                </a:solidFill>
              </a:rPr>
              <a:t> </a:t>
            </a:r>
            <a:r>
              <a:rPr lang="ru-RU" altLang="zh-CN" sz="2400" b="1" dirty="0">
                <a:solidFill>
                  <a:srgbClr val="800080"/>
                </a:solidFill>
                <a:ea typeface="SimSun" pitchFamily="2" charset="-122"/>
              </a:rPr>
              <a:t>строить свои уроки по-новому, создавая условия для эффективной учебной работы учеников без раннего и выраженного утомления, </a:t>
            </a:r>
            <a:r>
              <a:rPr lang="ru-RU" altLang="zh-CN" sz="2400" b="1" dirty="0" err="1">
                <a:solidFill>
                  <a:srgbClr val="800080"/>
                </a:solidFill>
                <a:ea typeface="SimSun" pitchFamily="2" charset="-122"/>
              </a:rPr>
              <a:t>стрессирования</a:t>
            </a:r>
            <a:r>
              <a:rPr lang="ru-RU" altLang="zh-CN" sz="2400" b="1" dirty="0">
                <a:solidFill>
                  <a:srgbClr val="800080"/>
                </a:solidFill>
                <a:ea typeface="SimSun" pitchFamily="2" charset="-122"/>
              </a:rPr>
              <a:t>, сохраняя на протяжении всего урока и учебного дня интерес и понимание детей, их высокую умственную работоспособность и хорошее настроение.</a:t>
            </a:r>
          </a:p>
          <a:p>
            <a:pPr>
              <a:buFont typeface="Arial" pitchFamily="34" charset="0"/>
              <a:buNone/>
            </a:pPr>
            <a:r>
              <a:rPr lang="ru-RU" altLang="zh-CN" sz="2400" b="1" dirty="0">
                <a:solidFill>
                  <a:srgbClr val="800080"/>
                </a:solidFill>
                <a:ea typeface="SimSun" pitchFamily="2" charset="-122"/>
              </a:rPr>
              <a:t>		А это и есть здоровье</a:t>
            </a:r>
            <a:r>
              <a:rPr lang="ru-RU" altLang="zh-CN" sz="2400" b="1" dirty="0">
                <a:solidFill>
                  <a:srgbClr val="800080"/>
                </a:solidFill>
              </a:rPr>
              <a:t>!</a:t>
            </a:r>
            <a:r>
              <a:rPr lang="ru-RU" altLang="zh-CN" sz="2400" b="1" dirty="0">
                <a:solidFill>
                  <a:srgbClr val="800080"/>
                </a:solidFill>
                <a:ea typeface="SimSun" pitchFamily="2" charset="-122"/>
              </a:rPr>
              <a:t> </a:t>
            </a:r>
            <a:endParaRPr lang="ru-RU" altLang="zh-CN" sz="2400" b="1" dirty="0" smtClean="0">
              <a:solidFill>
                <a:srgbClr val="800080"/>
              </a:solidFill>
              <a:ea typeface="SimSun" pitchFamily="2" charset="-122"/>
            </a:endParaRPr>
          </a:p>
          <a:p>
            <a:pPr>
              <a:buFont typeface="Arial" pitchFamily="34" charset="0"/>
              <a:buNone/>
            </a:pPr>
            <a:r>
              <a:rPr lang="ru-RU" sz="2000" b="1" dirty="0" smtClean="0">
                <a:solidFill>
                  <a:srgbClr val="990099"/>
                </a:solidFill>
              </a:rPr>
              <a:t>Главное, как отмечают сами конкурсанты, – это общение с коллегами, новые впечатления и опыт, который можно применить </a:t>
            </a:r>
          </a:p>
          <a:p>
            <a:pPr>
              <a:buFont typeface="Arial" pitchFamily="34" charset="0"/>
              <a:buNone/>
            </a:pPr>
            <a:r>
              <a:rPr lang="ru-RU" sz="2000" b="1" dirty="0" smtClean="0">
                <a:solidFill>
                  <a:srgbClr val="990099"/>
                </a:solidFill>
              </a:rPr>
              <a:t>в своём классе.</a:t>
            </a:r>
            <a:endParaRPr lang="ru-RU" altLang="zh-CN" sz="2000" b="1" dirty="0">
              <a:solidFill>
                <a:srgbClr val="990099"/>
              </a:solidFill>
              <a:ea typeface="SimSun" pitchFamily="2" charset="-122"/>
            </a:endParaRPr>
          </a:p>
          <a:p>
            <a:pPr>
              <a:buFont typeface="Arial" pitchFamily="34" charset="0"/>
              <a:buNone/>
            </a:pPr>
            <a:endParaRPr lang="ru-RU" altLang="zh-CN" sz="2400" b="1" dirty="0">
              <a:solidFill>
                <a:srgbClr val="800080"/>
              </a:solidFill>
              <a:ea typeface="SimSun" pitchFamily="2" charset="-122"/>
            </a:endParaRPr>
          </a:p>
        </p:txBody>
      </p:sp>
      <p:pic>
        <p:nvPicPr>
          <p:cNvPr id="20483" name="Рисунок 3" descr="jat2uj15ohk_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5214950"/>
            <a:ext cx="2189322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5" descr="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926024"/>
            <a:ext cx="2787642" cy="193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906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Победители краевых этапов Конкурса</a:t>
            </a:r>
            <a:br>
              <a:rPr lang="ru-RU" sz="2400" b="1" dirty="0" smtClean="0">
                <a:solidFill>
                  <a:srgbClr val="00B050"/>
                </a:solidFill>
              </a:rPr>
            </a:br>
            <a:r>
              <a:rPr lang="ru-RU" sz="2400" b="1" dirty="0" smtClean="0">
                <a:solidFill>
                  <a:srgbClr val="00B050"/>
                </a:solidFill>
              </a:rPr>
              <a:t>«Учитель здоровья России», участники и лауреаты финальных этапов конкурсов разных лет</a:t>
            </a:r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IMG_20191127_1244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4500570"/>
            <a:ext cx="1585898" cy="2357430"/>
          </a:xfrm>
        </p:spPr>
      </p:pic>
      <p:pic>
        <p:nvPicPr>
          <p:cNvPr id="5" name="Рисунок 4" descr="IMG_20181128_2007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0" y="1000108"/>
            <a:ext cx="1553777" cy="235745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2786058"/>
            <a:ext cx="17859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Агафонова Наталья Владимировна</a:t>
            </a:r>
            <a:r>
              <a:rPr lang="ru-RU" sz="1200" dirty="0" smtClean="0"/>
              <a:t>, учитель русского языка и литературы, заместитель директора по воспитательной работе МАОУ«СОШ № 87» г. Перми –победитель регионального этапа , </a:t>
            </a:r>
            <a:r>
              <a:rPr lang="ru-RU" sz="1200" b="1" dirty="0" smtClean="0"/>
              <a:t>лауреат</a:t>
            </a:r>
            <a:r>
              <a:rPr lang="ru-RU" sz="1200" dirty="0" smtClean="0"/>
              <a:t> </a:t>
            </a:r>
            <a:r>
              <a:rPr lang="ru-RU" sz="1200" b="1" dirty="0" smtClean="0"/>
              <a:t>финального этапа </a:t>
            </a:r>
            <a:r>
              <a:rPr lang="en-US" sz="1200" dirty="0" smtClean="0"/>
              <a:t>II </a:t>
            </a:r>
            <a:r>
              <a:rPr lang="ru-RU" sz="1200" dirty="0" smtClean="0"/>
              <a:t>Всероссийского конкурса </a:t>
            </a:r>
            <a:r>
              <a:rPr lang="ru-RU" sz="1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«Учитель здоровья России </a:t>
            </a:r>
            <a:r>
              <a:rPr lang="ru-RU" sz="1200" dirty="0" smtClean="0"/>
              <a:t>– 2011», в г. Йошкар-Ола </a:t>
            </a:r>
            <a:endParaRPr lang="ru-RU" sz="1200" dirty="0"/>
          </a:p>
        </p:txBody>
      </p:sp>
      <p:pic>
        <p:nvPicPr>
          <p:cNvPr id="9" name="Рисунок 8" descr="Агафонов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1000108"/>
            <a:ext cx="1214446" cy="1810178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28794" y="2714620"/>
            <a:ext cx="200026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Быстрова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Лариса Ивановна,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учитель начальных классов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МБОУ «СОШ № 2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г. Осы</a:t>
            </a:r>
            <a:r>
              <a:rPr lang="ru-RU" sz="1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»,  </a:t>
            </a:r>
            <a:r>
              <a:rPr lang="ru-RU" sz="1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лауреат финального этапа</a:t>
            </a: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III Всероссийского конкурса «Учитель здоровья России – 2012» в г.Ижевске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" name="Рисунок 14" descr="DSCF8639 Быстрова Л.И., 20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71604" y="1000108"/>
            <a:ext cx="2381266" cy="178595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4143372" y="2571744"/>
            <a:ext cx="1428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Савельева Екатерина Игоревна, </a:t>
            </a:r>
            <a:r>
              <a:rPr lang="ru-RU" sz="1200" dirty="0" smtClean="0"/>
              <a:t>учитель биологии МАОУ «СОШ № 10» г. Березники-победитель  регионального этапа </a:t>
            </a:r>
            <a:r>
              <a:rPr lang="en-US" sz="1200" dirty="0" smtClean="0"/>
              <a:t>IV</a:t>
            </a:r>
            <a:r>
              <a:rPr lang="ru-RU" sz="1200" dirty="0" smtClean="0"/>
              <a:t>  Всероссийского конкурса-2013, участник финального этапа в г. Ульяновске</a:t>
            </a:r>
            <a:endParaRPr lang="ru-RU" sz="1200" dirty="0"/>
          </a:p>
        </p:txBody>
      </p:sp>
      <p:pic>
        <p:nvPicPr>
          <p:cNvPr id="17" name="Рисунок 16" descr="Савельева Е.И.201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57620" y="1000108"/>
            <a:ext cx="1857388" cy="164307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5500694" y="2857496"/>
            <a:ext cx="18573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err="1" smtClean="0"/>
              <a:t>Тухтасинов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Анвар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Тохирович</a:t>
            </a:r>
            <a:r>
              <a:rPr lang="ru-RU" sz="1200" b="1" dirty="0" smtClean="0"/>
              <a:t>,  </a:t>
            </a:r>
            <a:r>
              <a:rPr lang="ru-RU" sz="1200" dirty="0" smtClean="0"/>
              <a:t>учитель физкультуры МОУ «</a:t>
            </a:r>
            <a:r>
              <a:rPr lang="ru-RU" sz="1200" dirty="0" err="1" smtClean="0"/>
              <a:t>Конзаводская</a:t>
            </a:r>
            <a:r>
              <a:rPr lang="ru-RU" sz="1200" dirty="0" smtClean="0"/>
              <a:t> СОШ им.В.К. Блюхера» Пермского муниципального района, </a:t>
            </a:r>
          </a:p>
          <a:p>
            <a:r>
              <a:rPr lang="ru-RU" sz="1200" dirty="0" smtClean="0"/>
              <a:t>- абсолютный победитель  краевого этапа </a:t>
            </a:r>
            <a:r>
              <a:rPr lang="en-US" sz="1200" dirty="0" smtClean="0"/>
              <a:t>V</a:t>
            </a:r>
            <a:r>
              <a:rPr lang="ru-RU" sz="1200" dirty="0" smtClean="0"/>
              <a:t> Всероссийского конкурса «Учитель здоровья России – </a:t>
            </a:r>
            <a:r>
              <a:rPr lang="ru-RU" sz="1200" smtClean="0"/>
              <a:t>2014», </a:t>
            </a:r>
            <a:r>
              <a:rPr lang="ru-RU" sz="1200" dirty="0" smtClean="0"/>
              <a:t>участник финального этапа в г.Саранске </a:t>
            </a:r>
          </a:p>
          <a:p>
            <a:r>
              <a:rPr lang="ru-RU" sz="1200" dirty="0" smtClean="0"/>
              <a:t> </a:t>
            </a:r>
            <a:endParaRPr lang="ru-RU" sz="1200" dirty="0"/>
          </a:p>
        </p:txBody>
      </p:sp>
      <p:pic>
        <p:nvPicPr>
          <p:cNvPr id="12" name="Рисунок 11" descr="final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15008" y="1000108"/>
            <a:ext cx="1700126" cy="192882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7358082" y="3357562"/>
            <a:ext cx="16430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err="1" smtClean="0"/>
              <a:t>Васько</a:t>
            </a:r>
            <a:r>
              <a:rPr lang="ru-RU" sz="1200" b="1" dirty="0" smtClean="0"/>
              <a:t> Ольга Васильевна,</a:t>
            </a:r>
            <a:r>
              <a:rPr lang="ru-RU" sz="1200" dirty="0" smtClean="0"/>
              <a:t> учитель географии МОУ «</a:t>
            </a:r>
            <a:r>
              <a:rPr lang="ru-RU" sz="1200" dirty="0" err="1" smtClean="0"/>
              <a:t>Бабкинская</a:t>
            </a:r>
            <a:r>
              <a:rPr lang="ru-RU" sz="1200" dirty="0" smtClean="0"/>
              <a:t> СОШ» </a:t>
            </a:r>
            <a:r>
              <a:rPr lang="ru-RU" sz="1200" dirty="0" err="1" smtClean="0"/>
              <a:t>Частинского</a:t>
            </a:r>
            <a:r>
              <a:rPr lang="ru-RU" sz="1200" dirty="0" smtClean="0"/>
              <a:t> муниципального района - победитель  краевого этапа </a:t>
            </a:r>
          </a:p>
          <a:p>
            <a:r>
              <a:rPr lang="en-US" sz="1200" dirty="0" smtClean="0"/>
              <a:t>VI</a:t>
            </a:r>
            <a:r>
              <a:rPr lang="ru-RU" sz="1200" dirty="0" smtClean="0"/>
              <a:t>  Всероссийского конкурса-2018, участник финального этапа в г. Томске</a:t>
            </a:r>
            <a:endParaRPr lang="ru-RU" sz="1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857620" y="5473005"/>
            <a:ext cx="2857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err="1" smtClean="0"/>
              <a:t>Овчинникова</a:t>
            </a:r>
            <a:r>
              <a:rPr lang="ru-RU" sz="1200" b="1" dirty="0" smtClean="0"/>
              <a:t> Наталья Валерьевна</a:t>
            </a:r>
            <a:r>
              <a:rPr lang="ru-RU" sz="1200" dirty="0" smtClean="0"/>
              <a:t>, учитель географии МАОУ «СОШ № 6 имени Героя России С.Л.Яшкина» </a:t>
            </a:r>
          </a:p>
          <a:p>
            <a:r>
              <a:rPr lang="ru-RU" sz="1200" dirty="0" smtClean="0"/>
              <a:t>г. Перми,</a:t>
            </a:r>
            <a:r>
              <a:rPr lang="ru-RU" sz="1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лауреат финального этапа </a:t>
            </a:r>
          </a:p>
          <a:p>
            <a:r>
              <a:rPr lang="en-US" sz="1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lang="ru-RU" sz="1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Всероссийского конкурса «Учитель здоровья России – 2019» в г. Челябинске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228600"/>
            <a:ext cx="8229600" cy="1008063"/>
          </a:xfrm>
        </p:spPr>
        <p:txBody>
          <a:bodyPr/>
          <a:lstStyle/>
          <a:p>
            <a:r>
              <a:rPr lang="ru-RU" altLang="ru-RU" sz="3600" b="1" smtClean="0"/>
              <a:t>Наши контакты</a:t>
            </a:r>
          </a:p>
        </p:txBody>
      </p:sp>
      <p:sp>
        <p:nvSpPr>
          <p:cNvPr id="49155" name="Содержимое 4"/>
          <p:cNvSpPr>
            <a:spLocks noGrp="1" noChangeArrowheads="1"/>
          </p:cNvSpPr>
          <p:nvPr>
            <p:ph idx="4294967295"/>
          </p:nvPr>
        </p:nvSpPr>
        <p:spPr>
          <a:xfrm>
            <a:off x="0" y="762000"/>
            <a:ext cx="9036050" cy="5589588"/>
          </a:xfrm>
        </p:spPr>
        <p:txBody>
          <a:bodyPr>
            <a:normAutofit/>
          </a:bodyPr>
          <a:lstStyle/>
          <a:p>
            <a:r>
              <a:rPr lang="ru-RU" altLang="zh-CN" sz="2800" dirty="0" smtClean="0">
                <a:ea typeface="SimSun" pitchFamily="2" charset="-122"/>
              </a:rPr>
              <a:t>Министерство образования и науки</a:t>
            </a:r>
            <a:br>
              <a:rPr lang="ru-RU" altLang="zh-CN" sz="2800" dirty="0" smtClean="0">
                <a:ea typeface="SimSun" pitchFamily="2" charset="-122"/>
              </a:rPr>
            </a:br>
            <a:r>
              <a:rPr lang="ru-RU" altLang="zh-CN" sz="2800" dirty="0" smtClean="0">
                <a:ea typeface="SimSun" pitchFamily="2" charset="-122"/>
              </a:rPr>
              <a:t>Пермского края: </a:t>
            </a:r>
            <a:r>
              <a:rPr lang="en-US" sz="2800" dirty="0" smtClean="0">
                <a:hlinkClick r:id="rId2"/>
              </a:rPr>
              <a:t>https://minobr.permkrai.ru/</a:t>
            </a:r>
            <a:r>
              <a:rPr lang="ru-RU" sz="2800" dirty="0" smtClean="0"/>
              <a:t> </a:t>
            </a:r>
            <a:r>
              <a:rPr lang="en-US" sz="2800" dirty="0" smtClean="0"/>
              <a:t> </a:t>
            </a:r>
            <a:r>
              <a:rPr lang="ru-RU" altLang="zh-CN" sz="2800" dirty="0" smtClean="0">
                <a:ea typeface="SimSun" pitchFamily="2" charset="-122"/>
              </a:rPr>
              <a:t> </a:t>
            </a:r>
            <a:endParaRPr lang="ru-RU" altLang="ru-RU" sz="2800" dirty="0" smtClean="0">
              <a:hlinkClick r:id="rId3"/>
            </a:endParaRPr>
          </a:p>
          <a:p>
            <a:r>
              <a:rPr lang="ru-RU" altLang="ru-RU" sz="2800" dirty="0" smtClean="0"/>
              <a:t>ГАУ ДПО «Институт развития образования Пермского края», </a:t>
            </a:r>
            <a:r>
              <a:rPr lang="en-US" altLang="ru-RU" sz="2800" dirty="0" smtClean="0">
                <a:hlinkClick r:id="rId3"/>
              </a:rPr>
              <a:t>http://iro.perm.ru</a:t>
            </a:r>
            <a:r>
              <a:rPr lang="ru-RU" altLang="ru-RU" sz="2800" dirty="0" smtClean="0"/>
              <a:t> </a:t>
            </a:r>
            <a:r>
              <a:rPr lang="en-US" altLang="ru-RU" sz="2800" dirty="0" smtClean="0"/>
              <a:t>/</a:t>
            </a:r>
            <a:r>
              <a:rPr lang="ru-RU" altLang="ru-RU" sz="2800" dirty="0" smtClean="0"/>
              <a:t>Мероприятия/ «Учитель здоровья России»/ «Школа-территория здоровья». </a:t>
            </a:r>
          </a:p>
          <a:p>
            <a:r>
              <a:rPr lang="ru-RU" altLang="ru-RU" sz="2800" dirty="0" smtClean="0"/>
              <a:t>Отдел научно-методического сопровождения общего образования.</a:t>
            </a:r>
          </a:p>
          <a:p>
            <a:pPr>
              <a:buFontTx/>
              <a:buNone/>
            </a:pPr>
            <a:r>
              <a:rPr lang="ru-RU" altLang="ru-RU" sz="2800" dirty="0" smtClean="0"/>
              <a:t>	</a:t>
            </a:r>
            <a:r>
              <a:rPr lang="ru-RU" altLang="ru-RU" sz="2800" dirty="0" err="1" smtClean="0"/>
              <a:t>Лядова</a:t>
            </a:r>
            <a:r>
              <a:rPr lang="ru-RU" altLang="ru-RU" sz="2800" dirty="0" smtClean="0"/>
              <a:t> Наталья Владимировна, </a:t>
            </a:r>
          </a:p>
          <a:p>
            <a:pPr>
              <a:buFontTx/>
              <a:buNone/>
            </a:pPr>
            <a:r>
              <a:rPr lang="ru-RU" altLang="ru-RU" sz="2800" dirty="0" smtClean="0"/>
              <a:t>	</a:t>
            </a:r>
            <a:r>
              <a:rPr lang="en-US" altLang="ru-RU" sz="2800" dirty="0" smtClean="0"/>
              <a:t>e-mail</a:t>
            </a:r>
            <a:r>
              <a:rPr lang="ru-RU" altLang="ru-RU" sz="2800" dirty="0" smtClean="0"/>
              <a:t>:</a:t>
            </a:r>
            <a:r>
              <a:rPr lang="en-US" altLang="ru-RU" sz="2800" dirty="0" smtClean="0"/>
              <a:t> </a:t>
            </a:r>
            <a:r>
              <a:rPr lang="en-US" altLang="ru-RU" sz="2800" dirty="0" smtClean="0">
                <a:hlinkClick r:id="rId4"/>
              </a:rPr>
              <a:t>ozdip@list.ru</a:t>
            </a:r>
            <a:r>
              <a:rPr lang="ru-RU" altLang="ru-RU" sz="2800" dirty="0" smtClean="0"/>
              <a:t>. </a:t>
            </a:r>
            <a:endParaRPr lang="ru-RU" altLang="ru-RU" sz="2800" dirty="0" smtClean="0"/>
          </a:p>
          <a:p>
            <a:pPr>
              <a:buFontTx/>
              <a:buNone/>
            </a:pPr>
            <a:endParaRPr lang="ru-RU" altLang="ru-RU" sz="2800" dirty="0" smtClean="0"/>
          </a:p>
          <a:p>
            <a:pPr>
              <a:buFontTx/>
              <a:buNone/>
            </a:pPr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/>
          <a:lstStyle/>
          <a:p>
            <a:pPr eaLnBrk="1" hangingPunct="1"/>
            <a:r>
              <a:rPr lang="ru-RU" altLang="zh-CN" sz="4800" b="1" i="1" dirty="0" smtClean="0">
                <a:solidFill>
                  <a:srgbClr val="990099"/>
                </a:solidFill>
              </a:rPr>
              <a:t>Успехов </a:t>
            </a:r>
            <a:r>
              <a:rPr lang="ru-RU" altLang="zh-CN" sz="4800" b="1" i="1" err="1" smtClean="0">
                <a:solidFill>
                  <a:srgbClr val="990099"/>
                </a:solidFill>
              </a:rPr>
              <a:t>вам</a:t>
            </a:r>
            <a:r>
              <a:rPr lang="ru-RU" altLang="zh-CN" sz="4800" b="1" i="1" smtClean="0">
                <a:solidFill>
                  <a:srgbClr val="990099"/>
                </a:solidFill>
              </a:rPr>
              <a:t>, </a:t>
            </a:r>
            <a:r>
              <a:rPr lang="ru-RU" altLang="zh-CN" sz="4800" b="1" i="1" smtClean="0">
                <a:solidFill>
                  <a:srgbClr val="990099"/>
                </a:solidFill>
              </a:rPr>
              <a:t>дорогие </a:t>
            </a:r>
            <a:r>
              <a:rPr lang="ru-RU" altLang="zh-CN" sz="4800" b="1" i="1" dirty="0" smtClean="0">
                <a:solidFill>
                  <a:srgbClr val="990099"/>
                </a:solidFill>
              </a:rPr>
              <a:t>педагоги</a:t>
            </a:r>
            <a:r>
              <a:rPr lang="ru-RU" altLang="zh-CN" sz="4800" b="1" i="1" dirty="0" smtClean="0">
                <a:solidFill>
                  <a:srgbClr val="990099"/>
                </a:solidFill>
              </a:rPr>
              <a:t>!</a:t>
            </a:r>
            <a:endParaRPr lang="ru-RU" sz="4800" b="1" i="1" dirty="0" smtClean="0">
              <a:solidFill>
                <a:srgbClr val="990099"/>
              </a:solidFill>
            </a:endParaRPr>
          </a:p>
        </p:txBody>
      </p:sp>
      <p:pic>
        <p:nvPicPr>
          <p:cNvPr id="21507" name="Picture 6" descr="D:\USERS\Бабуся\Pictures\ПОИПКРО, ПКИПКРО, ЦРО, ИРО ПК\Учитель здоровья 2013\IMG_3376 - копия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44" y="1214422"/>
            <a:ext cx="2786082" cy="2092831"/>
          </a:xfrm>
        </p:spPr>
      </p:pic>
      <p:pic>
        <p:nvPicPr>
          <p:cNvPr id="21508" name="Picture 8" descr="D:\USERS\Бабуся\Pictures\ПОИПКРО, ПКИПКРО, ЦРО, ИРО ПК\2018_11_27-01. Уч.здоровья. Томск\IMG_20181128_2007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214422"/>
            <a:ext cx="225029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D:\USERS\Бабуся\Pictures\ПОИПКРО, ПКИПКРО, ЦРО, ИРО ПК\2018_11_27-01. Уч.здоровья. Томск\IMG_20181130_1017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429000"/>
            <a:ext cx="32018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G_20191127_12445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14744" y="1857364"/>
            <a:ext cx="2000264" cy="2667018"/>
          </a:xfrm>
          <a:prstGeom prst="rect">
            <a:avLst/>
          </a:prstGeom>
        </p:spPr>
      </p:pic>
      <p:pic>
        <p:nvPicPr>
          <p:cNvPr id="7" name="Рисунок 6" descr="IMG_20191129_16321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29190" y="4286256"/>
            <a:ext cx="3238491" cy="24288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 noChangeArrowheads="1"/>
          </p:cNvSpPr>
          <p:nvPr>
            <p:ph type="title" idx="4294967295"/>
          </p:nvPr>
        </p:nvSpPr>
        <p:spPr>
          <a:xfrm>
            <a:off x="442913" y="103188"/>
            <a:ext cx="8243887" cy="588962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4099" name="Содержимое 2"/>
          <p:cNvSpPr>
            <a:spLocks noGrp="1" noChangeArrowheads="1"/>
          </p:cNvSpPr>
          <p:nvPr>
            <p:ph idx="4294967295"/>
          </p:nvPr>
        </p:nvSpPr>
        <p:spPr>
          <a:xfrm>
            <a:off x="0" y="115888"/>
            <a:ext cx="9144000" cy="67421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ru-RU" smtClean="0"/>
              <a:t>	</a:t>
            </a:r>
            <a:r>
              <a:rPr lang="ru-RU" altLang="ru-RU" b="1" i="1" smtClean="0">
                <a:solidFill>
                  <a:srgbClr val="008000"/>
                </a:solidFill>
              </a:rPr>
              <a:t> 		</a:t>
            </a:r>
          </a:p>
          <a:p>
            <a:pPr eaLnBrk="1" hangingPunct="1">
              <a:buFontTx/>
              <a:buNone/>
            </a:pPr>
            <a:endParaRPr lang="ru-RU" altLang="ru-RU" b="1" i="1" smtClean="0">
              <a:solidFill>
                <a:srgbClr val="008000"/>
              </a:solidFill>
            </a:endParaRPr>
          </a:p>
          <a:p>
            <a:pPr eaLnBrk="1" hangingPunct="1">
              <a:buFontTx/>
              <a:buNone/>
            </a:pPr>
            <a:endParaRPr lang="ru-RU" altLang="ru-RU" b="1" i="1" smtClean="0">
              <a:solidFill>
                <a:srgbClr val="008000"/>
              </a:solidFill>
            </a:endParaRPr>
          </a:p>
          <a:p>
            <a:pPr algn="ctr" eaLnBrk="1" hangingPunct="1">
              <a:buFontTx/>
              <a:buNone/>
            </a:pPr>
            <a:endParaRPr lang="ru-RU" altLang="ru-RU" b="1" i="1" smtClean="0">
              <a:solidFill>
                <a:srgbClr val="008000"/>
              </a:solidFill>
            </a:endParaRPr>
          </a:p>
          <a:p>
            <a:pPr algn="ctr" eaLnBrk="1" hangingPunct="1">
              <a:buFontTx/>
              <a:buNone/>
            </a:pPr>
            <a:endParaRPr lang="ru-RU" altLang="ru-RU" b="1" i="1" smtClean="0">
              <a:solidFill>
                <a:srgbClr val="00800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altLang="ru-RU" sz="2800" b="1" i="1" smtClean="0">
                <a:solidFill>
                  <a:srgbClr val="008000"/>
                </a:solidFill>
              </a:rPr>
              <a:t>«Чтобы сделать ребенка умным и рассудительным – сделайте его </a:t>
            </a:r>
          </a:p>
          <a:p>
            <a:pPr algn="ctr" eaLnBrk="1" hangingPunct="1">
              <a:buFontTx/>
              <a:buNone/>
            </a:pPr>
            <a:r>
              <a:rPr lang="ru-RU" altLang="ru-RU" sz="2800" b="1" i="1" smtClean="0">
                <a:solidFill>
                  <a:srgbClr val="008000"/>
                </a:solidFill>
              </a:rPr>
              <a:t>крепким и здоровым: пусть он работает, действует, бегает, кричит, пусть он находится в постоянном движении»</a:t>
            </a:r>
            <a:r>
              <a:rPr lang="ru-RU" altLang="ru-RU" sz="3600" b="1" i="1" smtClean="0">
                <a:solidFill>
                  <a:srgbClr val="008000"/>
                </a:solidFill>
              </a:rPr>
              <a:t> 	</a:t>
            </a:r>
          </a:p>
          <a:p>
            <a:pPr algn="r" eaLnBrk="1" hangingPunct="1">
              <a:buFontTx/>
              <a:buNone/>
            </a:pPr>
            <a:endParaRPr lang="ru-RU" altLang="ru-RU" sz="1800" b="1" i="1" smtClean="0">
              <a:solidFill>
                <a:srgbClr val="008000"/>
              </a:solidFill>
            </a:endParaRPr>
          </a:p>
          <a:p>
            <a:pPr algn="r" eaLnBrk="1" hangingPunct="1">
              <a:buFontTx/>
              <a:buNone/>
            </a:pPr>
            <a:r>
              <a:rPr lang="ru-RU" altLang="ru-RU" sz="2800" b="1" i="1" smtClean="0">
                <a:solidFill>
                  <a:srgbClr val="008000"/>
                </a:solidFill>
              </a:rPr>
              <a:t>/Жан Жак Руссо/</a:t>
            </a:r>
          </a:p>
          <a:p>
            <a:pPr algn="ctr" eaLnBrk="1" hangingPunct="1">
              <a:buFontTx/>
              <a:buNone/>
            </a:pPr>
            <a:endParaRPr lang="ru-RU" altLang="ru-RU" b="1" i="1" smtClean="0">
              <a:solidFill>
                <a:srgbClr val="008000"/>
              </a:solidFill>
            </a:endParaRPr>
          </a:p>
          <a:p>
            <a:pPr eaLnBrk="1" hangingPunct="1">
              <a:buFontTx/>
              <a:buNone/>
            </a:pPr>
            <a:endParaRPr lang="ru-RU" altLang="ru-RU" b="1" i="1" smtClean="0">
              <a:solidFill>
                <a:srgbClr val="008000"/>
              </a:solidFill>
            </a:endParaRPr>
          </a:p>
        </p:txBody>
      </p:sp>
      <p:pic>
        <p:nvPicPr>
          <p:cNvPr id="4100" name="Рисунок 3" descr="john-jacques-rousseau-i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3163" y="476250"/>
            <a:ext cx="2011362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153400" cy="1600200"/>
          </a:xfrm>
        </p:spPr>
        <p:txBody>
          <a:bodyPr/>
          <a:lstStyle/>
          <a:p>
            <a:pPr algn="l"/>
            <a:r>
              <a:rPr lang="ru-RU" sz="2000" b="1" smtClean="0">
                <a:solidFill>
                  <a:srgbClr val="008000"/>
                </a:solidFill>
              </a:rPr>
              <a:t>	</a:t>
            </a:r>
            <a:r>
              <a:rPr lang="ru-RU" sz="2000" b="1" smtClean="0">
                <a:solidFill>
                  <a:srgbClr val="993366"/>
                </a:solidFill>
              </a:rPr>
              <a:t>Деятельность общеобразовательных организаций по формированию, сохранению и укреплению здоровья обучающихся, по созданию, поддержанию и мониторингу здоровьесберегающей среды является актуальной проблемой современной системы общего образования.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2362200"/>
            <a:ext cx="8991600" cy="4191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dirty="0" smtClean="0"/>
              <a:t>		</a:t>
            </a:r>
            <a:r>
              <a:rPr lang="ru-RU" sz="2800" dirty="0" smtClean="0">
                <a:solidFill>
                  <a:srgbClr val="993366"/>
                </a:solidFill>
              </a:rPr>
              <a:t>В помощь по решению проблемы сохранения здоровья обучающихся и для повышения профессиональной компетентности педагогов в области формирования культуры здоровья у обучающихся, воспитанников и работников системы образования ежегодно проводятся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dirty="0" smtClean="0">
                <a:solidFill>
                  <a:srgbClr val="993366"/>
                </a:solidFill>
              </a:rPr>
              <a:t>	Всероссийские конкурсы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dirty="0" smtClean="0"/>
              <a:t>		</a:t>
            </a:r>
            <a:r>
              <a:rPr lang="ru-RU" sz="2800" b="1" dirty="0" smtClean="0">
                <a:solidFill>
                  <a:srgbClr val="009900"/>
                </a:solidFill>
              </a:rPr>
              <a:t>«Учитель здоровья России»,</a:t>
            </a:r>
            <a:r>
              <a:rPr lang="ru-RU" sz="2800" b="1" dirty="0" smtClean="0"/>
              <a:t> 		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00FF"/>
                </a:solidFill>
              </a:rPr>
              <a:t>«Школа – территория здоровья»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dirty="0" smtClean="0">
                <a:solidFill>
                  <a:srgbClr val="993366"/>
                </a:solidFill>
              </a:rPr>
              <a:t>	и их </a:t>
            </a:r>
            <a:r>
              <a:rPr lang="ru-RU" sz="2800" dirty="0" smtClean="0">
                <a:solidFill>
                  <a:srgbClr val="993366"/>
                </a:solidFill>
              </a:rPr>
              <a:t>региональные </a:t>
            </a:r>
            <a:r>
              <a:rPr lang="ru-RU" sz="2800" dirty="0" smtClean="0">
                <a:solidFill>
                  <a:srgbClr val="993366"/>
                </a:solidFill>
              </a:rPr>
              <a:t>этапы. </a:t>
            </a:r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572008"/>
            <a:ext cx="1143000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4" name="Picture 7" descr="скачанные файлы (1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81600"/>
            <a:ext cx="11430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rgbClr val="000099"/>
                </a:solidFill>
              </a:rPr>
              <a:t>В Пермском крае накоплен большой опыт </a:t>
            </a:r>
            <a:br>
              <a:rPr lang="ru-RU" altLang="ru-RU" sz="2400" b="1" smtClean="0">
                <a:solidFill>
                  <a:srgbClr val="000099"/>
                </a:solidFill>
              </a:rPr>
            </a:br>
            <a:r>
              <a:rPr lang="ru-RU" altLang="ru-RU" sz="2400" b="1" smtClean="0">
                <a:solidFill>
                  <a:srgbClr val="000099"/>
                </a:solidFill>
              </a:rPr>
              <a:t>в решении вопросов здоровьесбережения школьников: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565400"/>
            <a:ext cx="9067800" cy="4535488"/>
          </a:xfrm>
        </p:spPr>
        <p:txBody>
          <a:bodyPr/>
          <a:lstStyle/>
          <a:p>
            <a:pPr eaLnBrk="1" hangingPunct="1"/>
            <a:r>
              <a:rPr lang="ru-RU" altLang="ru-RU" sz="2400" b="1" dirty="0" smtClean="0">
                <a:solidFill>
                  <a:srgbClr val="7F0179"/>
                </a:solidFill>
              </a:rPr>
              <a:t>создана сеть школ, содействующих здоровью; </a:t>
            </a:r>
          </a:p>
          <a:p>
            <a:pPr eaLnBrk="1" hangingPunct="1"/>
            <a:r>
              <a:rPr lang="ru-RU" altLang="ru-RU" sz="2400" b="1" dirty="0" smtClean="0">
                <a:solidFill>
                  <a:srgbClr val="7F0179"/>
                </a:solidFill>
              </a:rPr>
              <a:t>проводятся краевые этапы всероссийских конкурсов «Школа – территория здоровья» (2005-2011, 2018-2020), «Учитель здоровья России» (2011-2014, 2018-2019);</a:t>
            </a:r>
          </a:p>
          <a:p>
            <a:pPr eaLnBrk="1" hangingPunct="1"/>
            <a:r>
              <a:rPr lang="ru-RU" altLang="ru-RU" sz="2400" b="1" dirty="0" smtClean="0">
                <a:solidFill>
                  <a:srgbClr val="7F0179"/>
                </a:solidFill>
              </a:rPr>
              <a:t>проведено 15 краевых НПК  «Здоровье и образование»;</a:t>
            </a:r>
          </a:p>
          <a:p>
            <a:pPr eaLnBrk="1" hangingPunct="1"/>
            <a:r>
              <a:rPr lang="ru-RU" altLang="ru-RU" sz="2400" b="1" dirty="0" smtClean="0">
                <a:solidFill>
                  <a:srgbClr val="7F0179"/>
                </a:solidFill>
              </a:rPr>
              <a:t>на курсах повышения квалификации, проводимых в Институте развития образования Пермского края, педагоги повышают свою компетентность по применению </a:t>
            </a:r>
            <a:r>
              <a:rPr lang="ru-RU" altLang="ru-RU" sz="2400" b="1" dirty="0" err="1" smtClean="0">
                <a:solidFill>
                  <a:srgbClr val="7F0179"/>
                </a:solidFill>
              </a:rPr>
              <a:t>здоровьесберегающих</a:t>
            </a:r>
            <a:r>
              <a:rPr lang="ru-RU" altLang="ru-RU" sz="2400" b="1" dirty="0" smtClean="0">
                <a:solidFill>
                  <a:srgbClr val="7F0179"/>
                </a:solidFill>
              </a:rPr>
              <a:t> технологий на уроках. </a:t>
            </a:r>
          </a:p>
        </p:txBody>
      </p:sp>
      <p:pic>
        <p:nvPicPr>
          <p:cNvPr id="47108" name="Рисунок 6" descr="IMG_33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052513"/>
            <a:ext cx="2259013" cy="169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125538"/>
            <a:ext cx="20161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Рисунок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07950" y="0"/>
            <a:ext cx="1150938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1" name="Picture 7" descr="скачанные файлы (1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152400"/>
            <a:ext cx="11430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429684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339933"/>
                </a:solidFill>
              </a:rPr>
              <a:t>Организатором всех ежегодных Всероссийских конкурсов </a:t>
            </a:r>
            <a:br>
              <a:rPr lang="ru-RU" sz="3200" b="1" dirty="0" smtClean="0">
                <a:solidFill>
                  <a:srgbClr val="339933"/>
                </a:solidFill>
              </a:rPr>
            </a:br>
            <a:r>
              <a:rPr lang="ru-RU" sz="3200" b="1" dirty="0" smtClean="0">
                <a:solidFill>
                  <a:srgbClr val="339933"/>
                </a:solidFill>
              </a:rPr>
              <a:t>         «Учитель здоровья России» являются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714488"/>
            <a:ext cx="8858312" cy="500066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ts val="1500"/>
              </a:lnSpc>
            </a:pPr>
            <a:r>
              <a:rPr lang="ru-RU" sz="4000" b="1" dirty="0" smtClean="0">
                <a:solidFill>
                  <a:srgbClr val="009900"/>
                </a:solidFill>
              </a:rPr>
              <a:t>Общероссийская общественная организация </a:t>
            </a:r>
          </a:p>
          <a:p>
            <a:pPr>
              <a:lnSpc>
                <a:spcPts val="1500"/>
              </a:lnSpc>
              <a:buNone/>
            </a:pPr>
            <a:r>
              <a:rPr lang="ru-RU" sz="4000" b="1" dirty="0" smtClean="0">
                <a:solidFill>
                  <a:srgbClr val="009900"/>
                </a:solidFill>
              </a:rPr>
              <a:t>содействия укреплению здоровья в системе </a:t>
            </a:r>
          </a:p>
          <a:p>
            <a:pPr>
              <a:lnSpc>
                <a:spcPts val="1500"/>
              </a:lnSpc>
              <a:buNone/>
            </a:pPr>
            <a:r>
              <a:rPr lang="ru-RU" sz="4000" b="1" dirty="0" smtClean="0">
                <a:solidFill>
                  <a:srgbClr val="009900"/>
                </a:solidFill>
              </a:rPr>
              <a:t>образования, г. Москва, </a:t>
            </a:r>
            <a:r>
              <a:rPr lang="ru-RU" sz="4000" b="1" dirty="0" smtClean="0">
                <a:solidFill>
                  <a:srgbClr val="009900"/>
                </a:solidFill>
                <a:hlinkClick r:id="rId2"/>
              </a:rPr>
              <a:t>http://www.zdorobr.org</a:t>
            </a:r>
            <a:r>
              <a:rPr lang="ru-RU" sz="4000" b="1" dirty="0" smtClean="0">
                <a:solidFill>
                  <a:srgbClr val="009900"/>
                </a:solidFill>
              </a:rPr>
              <a:t> </a:t>
            </a:r>
          </a:p>
          <a:p>
            <a:pPr>
              <a:lnSpc>
                <a:spcPts val="1500"/>
              </a:lnSpc>
              <a:buFontTx/>
              <a:buNone/>
            </a:pPr>
            <a:r>
              <a:rPr lang="ru-RU" sz="4000" b="1" dirty="0" smtClean="0">
                <a:solidFill>
                  <a:srgbClr val="009900"/>
                </a:solidFill>
              </a:rPr>
              <a:t>Председатель Организации:</a:t>
            </a:r>
          </a:p>
          <a:p>
            <a:pPr>
              <a:lnSpc>
                <a:spcPts val="1500"/>
              </a:lnSpc>
              <a:buFontTx/>
              <a:buNone/>
            </a:pPr>
            <a:r>
              <a:rPr lang="ru-RU" sz="5100" b="1" i="1" dirty="0" smtClean="0">
                <a:solidFill>
                  <a:srgbClr val="009900"/>
                </a:solidFill>
              </a:rPr>
              <a:t>Харисов </a:t>
            </a:r>
            <a:r>
              <a:rPr lang="ru-RU" sz="5100" b="1" i="1" dirty="0" err="1" smtClean="0">
                <a:solidFill>
                  <a:srgbClr val="009900"/>
                </a:solidFill>
              </a:rPr>
              <a:t>Фарис</a:t>
            </a:r>
            <a:r>
              <a:rPr lang="ru-RU" sz="5100" b="1" i="1" dirty="0" smtClean="0">
                <a:solidFill>
                  <a:srgbClr val="009900"/>
                </a:solidFill>
              </a:rPr>
              <a:t> </a:t>
            </a:r>
            <a:r>
              <a:rPr lang="ru-RU" sz="5100" b="1" i="1" dirty="0" err="1" smtClean="0">
                <a:solidFill>
                  <a:srgbClr val="009900"/>
                </a:solidFill>
              </a:rPr>
              <a:t>Фахразович</a:t>
            </a:r>
            <a:r>
              <a:rPr lang="ru-RU" sz="4000" b="1" i="1" dirty="0" smtClean="0">
                <a:solidFill>
                  <a:srgbClr val="009900"/>
                </a:solidFill>
              </a:rPr>
              <a:t>,</a:t>
            </a:r>
            <a:r>
              <a:rPr lang="ru-RU" sz="4000" b="1" dirty="0" smtClean="0">
                <a:solidFill>
                  <a:srgbClr val="009900"/>
                </a:solidFill>
              </a:rPr>
              <a:t> </a:t>
            </a:r>
          </a:p>
          <a:p>
            <a:pPr>
              <a:lnSpc>
                <a:spcPts val="1500"/>
              </a:lnSpc>
              <a:buFontTx/>
              <a:buNone/>
            </a:pPr>
            <a:r>
              <a:rPr lang="ru-RU" b="1" dirty="0" smtClean="0">
                <a:solidFill>
                  <a:srgbClr val="009900"/>
                </a:solidFill>
              </a:rPr>
              <a:t>член-корреспондент РАО, доктор педагогических</a:t>
            </a:r>
          </a:p>
          <a:p>
            <a:pPr>
              <a:lnSpc>
                <a:spcPts val="1500"/>
              </a:lnSpc>
              <a:buFontTx/>
              <a:buNone/>
            </a:pPr>
            <a:r>
              <a:rPr lang="ru-RU" b="1" dirty="0" smtClean="0">
                <a:solidFill>
                  <a:srgbClr val="009900"/>
                </a:solidFill>
              </a:rPr>
              <a:t>наук, профессор, заслуженный учитель</a:t>
            </a:r>
          </a:p>
          <a:p>
            <a:pPr>
              <a:lnSpc>
                <a:spcPts val="1500"/>
              </a:lnSpc>
              <a:buFontTx/>
              <a:buNone/>
            </a:pPr>
            <a:r>
              <a:rPr lang="ru-RU" b="1" dirty="0" smtClean="0">
                <a:solidFill>
                  <a:srgbClr val="009900"/>
                </a:solidFill>
              </a:rPr>
              <a:t> РФ, Председатель Экспертного </a:t>
            </a:r>
          </a:p>
          <a:p>
            <a:pPr>
              <a:lnSpc>
                <a:spcPts val="1500"/>
              </a:lnSpc>
              <a:buFontTx/>
              <a:buNone/>
            </a:pPr>
            <a:r>
              <a:rPr lang="ru-RU" b="1" dirty="0" smtClean="0">
                <a:solidFill>
                  <a:srgbClr val="009900"/>
                </a:solidFill>
              </a:rPr>
              <a:t>совета по вопросам здоровья и</a:t>
            </a:r>
          </a:p>
          <a:p>
            <a:pPr>
              <a:lnSpc>
                <a:spcPts val="1500"/>
              </a:lnSpc>
              <a:buFontTx/>
              <a:buNone/>
            </a:pPr>
            <a:r>
              <a:rPr lang="ru-RU" b="1" dirty="0" smtClean="0">
                <a:solidFill>
                  <a:srgbClr val="009900"/>
                </a:solidFill>
              </a:rPr>
              <a:t> физического воспитания </a:t>
            </a:r>
          </a:p>
          <a:p>
            <a:pPr>
              <a:lnSpc>
                <a:spcPts val="1500"/>
              </a:lnSpc>
              <a:buFontTx/>
              <a:buNone/>
            </a:pPr>
            <a:r>
              <a:rPr lang="ru-RU" b="1" dirty="0" smtClean="0">
                <a:solidFill>
                  <a:srgbClr val="009900"/>
                </a:solidFill>
              </a:rPr>
              <a:t>обучающихся при Комитете </a:t>
            </a:r>
          </a:p>
          <a:p>
            <a:pPr>
              <a:lnSpc>
                <a:spcPts val="1500"/>
              </a:lnSpc>
              <a:buFontTx/>
              <a:buNone/>
            </a:pPr>
            <a:r>
              <a:rPr lang="ru-RU" b="1" dirty="0" smtClean="0">
                <a:solidFill>
                  <a:srgbClr val="009900"/>
                </a:solidFill>
              </a:rPr>
              <a:t>Госдумы Российской Федерации по</a:t>
            </a:r>
          </a:p>
          <a:p>
            <a:pPr>
              <a:lnSpc>
                <a:spcPts val="1500"/>
              </a:lnSpc>
              <a:buFontTx/>
              <a:buNone/>
            </a:pPr>
            <a:r>
              <a:rPr lang="ru-RU" b="1" dirty="0" smtClean="0">
                <a:solidFill>
                  <a:srgbClr val="009900"/>
                </a:solidFill>
              </a:rPr>
              <a:t> образованию и науке.</a:t>
            </a:r>
          </a:p>
          <a:p>
            <a:pPr>
              <a:lnSpc>
                <a:spcPts val="1500"/>
              </a:lnSpc>
            </a:pPr>
            <a:r>
              <a:rPr lang="ru-RU" sz="4000" b="1" dirty="0" smtClean="0">
                <a:solidFill>
                  <a:srgbClr val="009900"/>
                </a:solidFill>
              </a:rPr>
              <a:t>Экспертный совет по вопросам здоровья и физического</a:t>
            </a:r>
          </a:p>
          <a:p>
            <a:pPr>
              <a:lnSpc>
                <a:spcPts val="1500"/>
              </a:lnSpc>
              <a:buNone/>
            </a:pPr>
            <a:r>
              <a:rPr lang="ru-RU" sz="4000" b="1" dirty="0" smtClean="0">
                <a:solidFill>
                  <a:srgbClr val="009900"/>
                </a:solidFill>
              </a:rPr>
              <a:t>воспитания обучающихся при Комитете Государственной</a:t>
            </a:r>
          </a:p>
          <a:p>
            <a:pPr>
              <a:lnSpc>
                <a:spcPts val="1500"/>
              </a:lnSpc>
              <a:buNone/>
            </a:pPr>
            <a:r>
              <a:rPr lang="ru-RU" sz="4000" b="1" dirty="0" smtClean="0">
                <a:solidFill>
                  <a:srgbClr val="009900"/>
                </a:solidFill>
              </a:rPr>
              <a:t> Думы по образов и науке, г.Москва</a:t>
            </a:r>
          </a:p>
          <a:p>
            <a:pPr>
              <a:buNone/>
            </a:pPr>
            <a:r>
              <a:rPr lang="ru-RU" b="1" dirty="0" smtClean="0">
                <a:solidFill>
                  <a:srgbClr val="339933"/>
                </a:solidFill>
              </a:rPr>
              <a:t>    </a:t>
            </a:r>
          </a:p>
          <a:p>
            <a:pPr>
              <a:buNone/>
            </a:pPr>
            <a:r>
              <a:rPr lang="ru-RU" b="1" dirty="0" smtClean="0">
                <a:solidFill>
                  <a:srgbClr val="339933"/>
                </a:solidFill>
              </a:rPr>
              <a:t> 		</a:t>
            </a:r>
            <a:r>
              <a:rPr lang="ru-RU" sz="4400" b="1" dirty="0" smtClean="0">
                <a:solidFill>
                  <a:srgbClr val="339933"/>
                </a:solidFill>
              </a:rPr>
              <a:t>В 2021 году </a:t>
            </a:r>
            <a:r>
              <a:rPr lang="ru-RU" altLang="zh-CN" sz="4400" b="1" dirty="0" smtClean="0">
                <a:solidFill>
                  <a:srgbClr val="339933"/>
                </a:solidFill>
              </a:rPr>
              <a:t>Всероссийский конкурс  «Учитель здоровья России</a:t>
            </a:r>
            <a:r>
              <a:rPr lang="ru-RU" sz="4400" b="1" dirty="0" smtClean="0">
                <a:solidFill>
                  <a:srgbClr val="339933"/>
                </a:solidFill>
              </a:rPr>
              <a:t>-2021» проходит 12 раз!</a:t>
            </a:r>
          </a:p>
          <a:p>
            <a:endParaRPr lang="ru-RU" dirty="0"/>
          </a:p>
        </p:txBody>
      </p:sp>
      <p:pic>
        <p:nvPicPr>
          <p:cNvPr id="4" name="Рисунок 3" descr="main-khariso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2546960"/>
            <a:ext cx="1714512" cy="2291848"/>
          </a:xfrm>
          <a:prstGeom prst="rect">
            <a:avLst/>
          </a:prstGeom>
        </p:spPr>
      </p:pic>
      <p:pic>
        <p:nvPicPr>
          <p:cNvPr id="5" name="Рисунок 4" descr="Эмблема конкурса Учитель здоовья Росс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0"/>
            <a:ext cx="1714480" cy="1285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85860"/>
            <a:ext cx="8572560" cy="1214446"/>
          </a:xfrm>
        </p:spPr>
        <p:txBody>
          <a:bodyPr>
            <a:normAutofit fontScale="90000"/>
          </a:bodyPr>
          <a:lstStyle/>
          <a:p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Учредителем краевых этапов конкурсов</a:t>
            </a:r>
            <a:r>
              <a:rPr kumimoji="0" 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является Министерство образования и науки Пермского края; краевым оператором -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ГАУ ДПО «ИРО ПК» </a:t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428868"/>
            <a:ext cx="8643998" cy="414340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К участию в краевом этапе </a:t>
            </a:r>
            <a:r>
              <a:rPr lang="en-US" b="1" dirty="0" smtClean="0">
                <a:solidFill>
                  <a:srgbClr val="00B050"/>
                </a:solidFill>
              </a:rPr>
              <a:t>XII</a:t>
            </a:r>
            <a:r>
              <a:rPr lang="ru-RU" b="1" dirty="0" smtClean="0">
                <a:solidFill>
                  <a:srgbClr val="00B050"/>
                </a:solidFill>
              </a:rPr>
              <a:t> Всероссийского конкурса «Учитель здоровья России – 2021» (далее – Конкурс) в Пермском крае приглашаются:</a:t>
            </a:r>
          </a:p>
          <a:p>
            <a:r>
              <a:rPr lang="ru-RU" b="1" dirty="0" smtClean="0">
                <a:solidFill>
                  <a:srgbClr val="009900"/>
                </a:solidFill>
              </a:rPr>
              <a:t>учителя и педагоги общеобразовательных организаций;</a:t>
            </a:r>
          </a:p>
          <a:p>
            <a:r>
              <a:rPr lang="ru-RU" b="1" dirty="0" smtClean="0">
                <a:solidFill>
                  <a:srgbClr val="009900"/>
                </a:solidFill>
              </a:rPr>
              <a:t> педагоги дополнительного образования;</a:t>
            </a:r>
          </a:p>
          <a:p>
            <a:r>
              <a:rPr lang="ru-RU" b="1" dirty="0" smtClean="0">
                <a:solidFill>
                  <a:srgbClr val="009900"/>
                </a:solidFill>
              </a:rPr>
              <a:t> преподаватели общих дисциплин среднего профессионального образования.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Эмблема конкурса Учитель здоовья Росси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0"/>
            <a:ext cx="1500165" cy="112512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8000"/>
                </a:solidFill>
              </a:rPr>
              <a:t>Туры и сроки Конкурса: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00B050"/>
                </a:solidFill>
              </a:rPr>
              <a:t>Конкурс </a:t>
            </a:r>
            <a:r>
              <a:rPr lang="ru-RU" b="1" dirty="0">
                <a:solidFill>
                  <a:srgbClr val="00B050"/>
                </a:solidFill>
              </a:rPr>
              <a:t>проводится в два тура:</a:t>
            </a:r>
          </a:p>
          <a:p>
            <a:r>
              <a:rPr lang="ru-RU" b="1" dirty="0">
                <a:solidFill>
                  <a:srgbClr val="00B050"/>
                </a:solidFill>
              </a:rPr>
              <a:t>1-й (заочный) – с 5 мая по 30 августа 2021 г. </a:t>
            </a:r>
          </a:p>
          <a:p>
            <a:r>
              <a:rPr lang="ru-RU" b="1" dirty="0">
                <a:solidFill>
                  <a:srgbClr val="00B050"/>
                </a:solidFill>
              </a:rPr>
              <a:t>2-й (очный) – 23-24 сентября 2021 г</a:t>
            </a:r>
            <a:r>
              <a:rPr lang="ru-RU" b="1" dirty="0" smtClean="0">
                <a:solidFill>
                  <a:srgbClr val="00B050"/>
                </a:solidFill>
              </a:rPr>
              <a:t>.</a:t>
            </a:r>
          </a:p>
          <a:p>
            <a:pPr marL="533400" indent="-533400" algn="ctr"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008000"/>
                </a:solidFill>
              </a:rPr>
              <a:t>Конкурсное мероприятие 1 тура:</a:t>
            </a:r>
          </a:p>
          <a:p>
            <a:pPr marL="533400" indent="-533400">
              <a:lnSpc>
                <a:spcPct val="90000"/>
              </a:lnSpc>
              <a:buNone/>
            </a:pPr>
            <a:r>
              <a:rPr lang="ru-RU" sz="3600" dirty="0" smtClean="0">
                <a:solidFill>
                  <a:srgbClr val="339933"/>
                </a:solidFill>
              </a:rPr>
              <a:t>Конспект урока или занятия/Технологическая карта</a:t>
            </a:r>
          </a:p>
          <a:p>
            <a:pPr marL="533400" indent="-533400" algn="ctr">
              <a:lnSpc>
                <a:spcPct val="90000"/>
              </a:lnSpc>
              <a:buNone/>
            </a:pPr>
            <a:endParaRPr lang="ru-RU" sz="2000" b="1" dirty="0" smtClean="0">
              <a:solidFill>
                <a:srgbClr val="008000"/>
              </a:solidFill>
            </a:endParaRPr>
          </a:p>
          <a:p>
            <a:pPr marL="533400" indent="-533400" algn="ctr">
              <a:lnSpc>
                <a:spcPct val="90000"/>
              </a:lnSpc>
              <a:buNone/>
            </a:pPr>
            <a:r>
              <a:rPr lang="ru-RU" sz="3000" b="1" dirty="0" smtClean="0">
                <a:solidFill>
                  <a:srgbClr val="008000"/>
                </a:solidFill>
              </a:rPr>
              <a:t>В конкурсных мероприятиях </a:t>
            </a:r>
          </a:p>
          <a:p>
            <a:pPr marL="533400" indent="-533400" algn="ctr">
              <a:lnSpc>
                <a:spcPct val="90000"/>
              </a:lnSpc>
              <a:buNone/>
            </a:pPr>
            <a:r>
              <a:rPr lang="ru-RU" sz="3000" b="1" dirty="0" smtClean="0">
                <a:solidFill>
                  <a:srgbClr val="008000"/>
                </a:solidFill>
              </a:rPr>
              <a:t>2 тура</a:t>
            </a:r>
          </a:p>
          <a:p>
            <a:pPr marL="533400" indent="-533400">
              <a:lnSpc>
                <a:spcPct val="90000"/>
              </a:lnSpc>
              <a:buNone/>
            </a:pPr>
            <a:r>
              <a:rPr lang="ru-RU" altLang="en-US" dirty="0" smtClean="0">
                <a:solidFill>
                  <a:srgbClr val="009900"/>
                </a:solidFill>
              </a:rPr>
              <a:t>участвуют 10 человек, набравших наибольшее количество баллов в 1 туре.</a:t>
            </a:r>
            <a:endParaRPr lang="ru-RU" altLang="en-US" i="1" dirty="0" smtClean="0"/>
          </a:p>
          <a:p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Эмблема конкурса Учитель здоовья Росси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285720" y="142852"/>
            <a:ext cx="1428728" cy="107154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66800"/>
            <a:ext cx="49530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600" b="1" dirty="0" smtClean="0">
                <a:solidFill>
                  <a:srgbClr val="339933"/>
                </a:solidFill>
              </a:rPr>
              <a:t>	</a:t>
            </a:r>
            <a:endParaRPr lang="ru-RU" sz="2000" b="1" dirty="0" smtClean="0">
              <a:solidFill>
                <a:srgbClr val="339933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8000"/>
                </a:solidFill>
              </a:rPr>
              <a:t>Конкурсные мероприятия 2 тура</a:t>
            </a:r>
            <a:r>
              <a:rPr lang="ru-RU" sz="1800" b="1" dirty="0" smtClean="0">
                <a:solidFill>
                  <a:srgbClr val="008000"/>
                </a:solidFill>
              </a:rPr>
              <a:t> </a:t>
            </a:r>
            <a:r>
              <a:rPr lang="ru-RU" sz="2000" b="1" dirty="0" smtClean="0">
                <a:solidFill>
                  <a:srgbClr val="008000"/>
                </a:solidFill>
              </a:rPr>
              <a:t>Конкурса</a:t>
            </a:r>
            <a:r>
              <a:rPr lang="ru-RU" sz="1800" b="1" dirty="0" smtClean="0">
                <a:solidFill>
                  <a:srgbClr val="008000"/>
                </a:solidFill>
              </a:rPr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ru-RU" altLang="en-US" sz="2400" dirty="0" smtClean="0">
                <a:solidFill>
                  <a:srgbClr val="009900"/>
                </a:solidFill>
              </a:rPr>
              <a:t>Фрагмент урока или внеклассного занятия с детьми </a:t>
            </a:r>
            <a:r>
              <a:rPr lang="ru-RU" altLang="en-US" sz="2400" i="1" dirty="0" smtClean="0">
                <a:solidFill>
                  <a:srgbClr val="009900"/>
                </a:solidFill>
              </a:rPr>
              <a:t>– регламент 25 минут.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en-US" sz="2400" dirty="0" smtClean="0">
                <a:solidFill>
                  <a:srgbClr val="009900"/>
                </a:solidFill>
              </a:rPr>
              <a:t> Самоанализ мероприятия – </a:t>
            </a:r>
            <a:r>
              <a:rPr lang="ru-RU" altLang="en-US" sz="2400" i="1" dirty="0" smtClean="0">
                <a:solidFill>
                  <a:srgbClr val="009900"/>
                </a:solidFill>
              </a:rPr>
              <a:t>регламент 5 мин.</a:t>
            </a:r>
            <a:r>
              <a:rPr lang="ru-RU" altLang="en-US" sz="2400" dirty="0" smtClean="0">
                <a:solidFill>
                  <a:srgbClr val="00990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en-US" sz="2400" dirty="0" smtClean="0">
                <a:solidFill>
                  <a:srgbClr val="009900"/>
                </a:solidFill>
              </a:rPr>
              <a:t> Творческая презентация педагогического опыта участника Конкурса «Я – учитель здоровья» – </a:t>
            </a:r>
            <a:r>
              <a:rPr lang="ru-RU" altLang="en-US" sz="2400" i="1" dirty="0" smtClean="0">
                <a:solidFill>
                  <a:srgbClr val="009900"/>
                </a:solidFill>
              </a:rPr>
              <a:t>регламент 7 мин</a:t>
            </a:r>
            <a:r>
              <a:rPr lang="ru-RU" altLang="en-US" sz="2400" i="1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600" b="1" dirty="0" smtClean="0">
              <a:solidFill>
                <a:srgbClr val="339933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ru-RU" sz="1600" b="1" dirty="0" smtClean="0">
              <a:solidFill>
                <a:srgbClr val="339933"/>
              </a:solidFill>
            </a:endParaRP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43000"/>
            <a:ext cx="4495800" cy="5715000"/>
          </a:xfrm>
        </p:spPr>
        <p:txBody>
          <a:bodyPr/>
          <a:lstStyle/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</p:txBody>
      </p:sp>
      <p:pic>
        <p:nvPicPr>
          <p:cNvPr id="7172" name="Picture 5"/>
          <p:cNvPicPr>
            <a:picLocks noGrp="1"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152400"/>
            <a:ext cx="1295400" cy="1195388"/>
          </a:xfrm>
        </p:spPr>
      </p:pic>
      <p:pic>
        <p:nvPicPr>
          <p:cNvPr id="7173" name="Picture 9" descr="Васько 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89585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0" descr="IMG-24bfd6a15df834c4d01f34138fd87b35-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057400"/>
            <a:ext cx="22098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11" descr="Копия IMG_20171102_12523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3200400"/>
            <a:ext cx="22098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6" descr="Рисунок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304800"/>
            <a:ext cx="2286000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096962"/>
          </a:xfrm>
        </p:spPr>
        <p:txBody>
          <a:bodyPr/>
          <a:lstStyle/>
          <a:p>
            <a:pPr eaLnBrk="1" hangingPunct="1"/>
            <a:r>
              <a:rPr lang="ru-RU" sz="2000" dirty="0" smtClean="0">
                <a:solidFill>
                  <a:schemeClr val="tx1"/>
                </a:solidFill>
              </a:rPr>
              <a:t>	Участники Конкурса направляют комплект документов (конкурсные 	материалы) в Оргкомитет </a:t>
            </a:r>
            <a:r>
              <a:rPr lang="ru-RU" sz="2000" i="1" dirty="0" err="1" smtClean="0">
                <a:solidFill>
                  <a:schemeClr val="tx1"/>
                </a:solidFill>
              </a:rPr>
              <a:t>Лядовой</a:t>
            </a:r>
            <a:r>
              <a:rPr lang="ru-RU" sz="2000" i="1" dirty="0" smtClean="0">
                <a:solidFill>
                  <a:schemeClr val="tx1"/>
                </a:solidFill>
              </a:rPr>
              <a:t> Наталье Владимировне</a:t>
            </a:r>
            <a:r>
              <a:rPr lang="ru-RU" sz="2000" dirty="0" smtClean="0">
                <a:solidFill>
                  <a:schemeClr val="tx1"/>
                </a:solidFill>
              </a:rPr>
              <a:t> по электронной почте на адрес </a:t>
            </a:r>
            <a:r>
              <a:rPr lang="en-US" sz="2000" dirty="0" err="1" smtClean="0">
                <a:solidFill>
                  <a:schemeClr val="tx1"/>
                </a:solidFill>
                <a:hlinkClick r:id="rId2"/>
              </a:rPr>
              <a:t>ozdip</a:t>
            </a:r>
            <a:r>
              <a:rPr lang="ru-RU" sz="2000" dirty="0" smtClean="0">
                <a:solidFill>
                  <a:schemeClr val="tx1"/>
                </a:solidFill>
                <a:hlinkClick r:id="rId2"/>
              </a:rPr>
              <a:t>@</a:t>
            </a:r>
            <a:r>
              <a:rPr lang="en-US" sz="2000" dirty="0" smtClean="0">
                <a:solidFill>
                  <a:schemeClr val="tx1"/>
                </a:solidFill>
                <a:hlinkClick r:id="rId2"/>
              </a:rPr>
              <a:t>list</a:t>
            </a:r>
            <a:r>
              <a:rPr lang="ru-RU" sz="2000" dirty="0" smtClean="0">
                <a:solidFill>
                  <a:schemeClr val="tx1"/>
                </a:solidFill>
                <a:hlinkClick r:id="rId2"/>
              </a:rPr>
              <a:t>.</a:t>
            </a:r>
            <a:r>
              <a:rPr lang="en-US" sz="2000" dirty="0" err="1" smtClean="0">
                <a:solidFill>
                  <a:schemeClr val="tx1"/>
                </a:solidFill>
                <a:hlinkClick r:id="rId2"/>
              </a:rPr>
              <a:t>ru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71600"/>
            <a:ext cx="8858280" cy="5129234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zh-CN" sz="900" b="1" dirty="0" smtClean="0">
                <a:solidFill>
                  <a:srgbClr val="339933"/>
                </a:solidFill>
              </a:rPr>
              <a:t>	</a:t>
            </a:r>
            <a:r>
              <a:rPr lang="ru-RU" sz="2000" b="1" dirty="0" smtClean="0">
                <a:solidFill>
                  <a:srgbClr val="008000"/>
                </a:solidFill>
              </a:rPr>
              <a:t>Перечень направляемых документов:</a:t>
            </a:r>
          </a:p>
          <a:p>
            <a:pPr eaLnBrk="1" hangingPunct="1">
              <a:lnSpc>
                <a:spcPct val="80000"/>
              </a:lnSpc>
            </a:pPr>
            <a:r>
              <a:rPr lang="ru-RU" altLang="zh-CN" sz="2000" b="1" dirty="0" smtClean="0">
                <a:solidFill>
                  <a:srgbClr val="009900"/>
                </a:solidFill>
              </a:rPr>
              <a:t>Заявление участника Конкурса по образцу </a:t>
            </a:r>
            <a:r>
              <a:rPr lang="ru-RU" altLang="zh-CN" sz="2000" dirty="0" smtClean="0">
                <a:solidFill>
                  <a:srgbClr val="009900"/>
                </a:solidFill>
              </a:rPr>
              <a:t>(Приложение 1 к Положению о Конкурсе);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zh-CN" sz="2000" b="1" dirty="0" smtClean="0">
                <a:solidFill>
                  <a:srgbClr val="009900"/>
                </a:solidFill>
              </a:rPr>
              <a:t>Заявка на урок или  внеклассное занятие </a:t>
            </a:r>
            <a:r>
              <a:rPr lang="ru-RU" altLang="zh-CN" sz="2000" dirty="0" smtClean="0">
                <a:solidFill>
                  <a:srgbClr val="009900"/>
                </a:solidFill>
              </a:rPr>
              <a:t>(Приложение 2 к Положению о Конкурсе);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zh-CN" sz="2000" b="1" dirty="0" smtClean="0">
                <a:solidFill>
                  <a:srgbClr val="009900"/>
                </a:solidFill>
              </a:rPr>
              <a:t>Представление заявителя </a:t>
            </a:r>
            <a:r>
              <a:rPr lang="ru-RU" altLang="zh-CN" sz="2000" dirty="0" smtClean="0">
                <a:solidFill>
                  <a:srgbClr val="009900"/>
                </a:solidFill>
              </a:rPr>
              <a:t>(скан) о конкурсанте (официальное письмо органа управления образованием муниципального района, городского округа с подписью начальника и печатью) (Приложение 3 к Положению о Конкурсе);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zh-CN" sz="2000" b="1" dirty="0" smtClean="0">
                <a:solidFill>
                  <a:srgbClr val="009900"/>
                </a:solidFill>
              </a:rPr>
              <a:t>Информационная карта участника Конкурса </a:t>
            </a:r>
            <a:r>
              <a:rPr lang="en-US" sz="2000" dirty="0" smtClean="0">
                <a:solidFill>
                  <a:srgbClr val="009900"/>
                </a:solidFill>
              </a:rPr>
              <a:t>(в </a:t>
            </a:r>
            <a:r>
              <a:rPr lang="en-US" sz="2000" dirty="0" err="1" smtClean="0">
                <a:solidFill>
                  <a:srgbClr val="009900"/>
                </a:solidFill>
              </a:rPr>
              <a:t>формате</a:t>
            </a:r>
            <a:r>
              <a:rPr lang="en-US" sz="2000" dirty="0" smtClean="0">
                <a:solidFill>
                  <a:srgbClr val="009900"/>
                </a:solidFill>
              </a:rPr>
              <a:t> Word</a:t>
            </a:r>
            <a:r>
              <a:rPr lang="ru-RU" sz="2000" dirty="0" smtClean="0">
                <a:solidFill>
                  <a:srgbClr val="009900"/>
                </a:solidFill>
              </a:rPr>
              <a:t> и скан) </a:t>
            </a:r>
            <a:r>
              <a:rPr lang="ru-RU" altLang="zh-CN" sz="2000" dirty="0" smtClean="0">
                <a:solidFill>
                  <a:srgbClr val="009900"/>
                </a:solidFill>
              </a:rPr>
              <a:t>(Приложение 4 к Положению о Конкурсе);</a:t>
            </a:r>
          </a:p>
          <a:p>
            <a:pPr>
              <a:lnSpc>
                <a:spcPct val="80000"/>
              </a:lnSpc>
            </a:pPr>
            <a:r>
              <a:rPr lang="ru-RU" altLang="zh-CN" sz="2000" b="1" dirty="0" smtClean="0">
                <a:solidFill>
                  <a:srgbClr val="009900"/>
                </a:solidFill>
              </a:rPr>
              <a:t>План-конспект урока (Технологическая карта ) или внеклассного занятия </a:t>
            </a:r>
            <a:r>
              <a:rPr lang="ru-RU" altLang="zh-CN" sz="2000" dirty="0" smtClean="0">
                <a:solidFill>
                  <a:srgbClr val="009900"/>
                </a:solidFill>
              </a:rPr>
              <a:t>в электронном виде </a:t>
            </a:r>
            <a:r>
              <a:rPr lang="en-US" sz="2000" dirty="0" smtClean="0">
                <a:solidFill>
                  <a:srgbClr val="009900"/>
                </a:solidFill>
              </a:rPr>
              <a:t>в </a:t>
            </a:r>
            <a:r>
              <a:rPr lang="en-US" sz="2000" dirty="0" err="1" smtClean="0">
                <a:solidFill>
                  <a:srgbClr val="009900"/>
                </a:solidFill>
              </a:rPr>
              <a:t>формате</a:t>
            </a:r>
            <a:r>
              <a:rPr lang="en-US" sz="2000" dirty="0" smtClean="0">
                <a:solidFill>
                  <a:srgbClr val="009900"/>
                </a:solidFill>
              </a:rPr>
              <a:t> Word</a:t>
            </a:r>
            <a:r>
              <a:rPr lang="ru-RU" altLang="zh-CN" sz="2000" dirty="0" smtClean="0">
                <a:solidFill>
                  <a:srgbClr val="009900"/>
                </a:solidFill>
              </a:rPr>
              <a:t> (Приложение 5 к Положению о Конкурсе);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zh-CN" sz="2000" b="1" dirty="0" smtClean="0">
                <a:solidFill>
                  <a:srgbClr val="009900"/>
                </a:solidFill>
              </a:rPr>
              <a:t>Цветная фотография участника (портрет).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rgbClr val="009900"/>
                </a:solidFill>
              </a:rPr>
              <a:t> </a:t>
            </a:r>
          </a:p>
        </p:txBody>
      </p:sp>
      <p:sp>
        <p:nvSpPr>
          <p:cNvPr id="819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8286776" y="1371600"/>
            <a:ext cx="857224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900" b="1" dirty="0" smtClean="0">
                <a:solidFill>
                  <a:srgbClr val="0000FF"/>
                </a:solidFill>
              </a:rPr>
              <a:t>	</a:t>
            </a:r>
          </a:p>
        </p:txBody>
      </p:sp>
      <p:pic>
        <p:nvPicPr>
          <p:cNvPr id="5" name="Рисунок 4" descr="Эмблема конкурса Учитель здоовья Росс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14290"/>
            <a:ext cx="1238226" cy="928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886</Words>
  <Application>Microsoft Office PowerPoint</Application>
  <PresentationFormat>Экран (4:3)</PresentationFormat>
  <Paragraphs>159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Оформление по умолчанию</vt:lpstr>
      <vt:lpstr>Конкурсное движение  «Учитель здоровья России»  как фактор профессионального роста педагога. Как подготовиться к успешному участию  в краевом этапе конкурса - 2021 г.</vt:lpstr>
      <vt:lpstr>Слайд 2</vt:lpstr>
      <vt:lpstr> Деятельность общеобразовательных организаций по формированию, сохранению и укреплению здоровья обучающихся, по созданию, поддержанию и мониторингу здоровьесберегающей среды является актуальной проблемой современной системы общего образования.</vt:lpstr>
      <vt:lpstr>В Пермском крае накоплен большой опыт  в решении вопросов здоровьесбережения школьников:</vt:lpstr>
      <vt:lpstr>Организатором всех ежегодных Всероссийских конкурсов           «Учитель здоровья России» являются</vt:lpstr>
      <vt:lpstr>Учредителем краевых этапов конкурсов является Министерство образования и науки Пермского края; краевым оператором - ГАУ ДПО «ИРО ПК»  </vt:lpstr>
      <vt:lpstr>Туры и сроки Конкурса:</vt:lpstr>
      <vt:lpstr>Слайд 8</vt:lpstr>
      <vt:lpstr> Участники Конкурса направляют комплект документов (конкурсные  материалы) в Оргкомитет Лядовой Наталье Владимировне по электронной почте на адрес ozdip@list.ru.</vt:lpstr>
      <vt:lpstr>Критерии оценки конкурсных материалов            конкурса «Учитель здоровья России -2021». Заочный тур  На заочном туре жюри оценивают  Технологическую карту/Конспект урока или занятия.</vt:lpstr>
      <vt:lpstr> Критерии оценивания конкурсного мероприятия  2-го очного тура «Фрагмент урока, внеклассного занятия». Регламент 25 мин. Максимальное количество баллов – 48 </vt:lpstr>
      <vt:lpstr>Критерии оценивания конкурсного мероприятия  2-го (очного) тура «Самоанализ урока или занятия»</vt:lpstr>
      <vt:lpstr>Слайд 13</vt:lpstr>
      <vt:lpstr>Общим положительным результатом участия педагогов в Конкурсе будет являться то, что</vt:lpstr>
      <vt:lpstr>Слайд 15</vt:lpstr>
      <vt:lpstr>Победители краевых этапов Конкурса «Учитель здоровья России», участники и лауреаты финальных этапов конкурсов разных лет</vt:lpstr>
      <vt:lpstr>Наши контакты</vt:lpstr>
      <vt:lpstr>Успехов вам, дорогие педагоги!</vt:lpstr>
    </vt:vector>
  </TitlesOfParts>
  <Company>ИРО ПК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Конкурсное движение  «Учитель здоровья России»  как фактор профессионального роста педагога. Как подготовиться к успешному участию  в краевом этапе конкурса - 2021 г.</dc:title>
  <dc:creator>Ljadova-NV</dc:creator>
  <cp:lastModifiedBy>Ljadova-NV</cp:lastModifiedBy>
  <cp:revision>44</cp:revision>
  <dcterms:created xsi:type="dcterms:W3CDTF">2021-06-07T06:48:32Z</dcterms:created>
  <dcterms:modified xsi:type="dcterms:W3CDTF">2021-06-16T08:13:08Z</dcterms:modified>
</cp:coreProperties>
</file>