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5143500" type="screen16x9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 fontScale="49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 fontScale="49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 fontScale="49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 fontScale="49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 fontScale="49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 fontScale="49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 fontScale="49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 fontScale="49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 fontScale="49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 fontScale="49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2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 fontScale="49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3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 fontScale="49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D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1"/>
          <p:cNvSpPr/>
          <p:nvPr/>
        </p:nvSpPr>
        <p:spPr>
          <a:xfrm>
            <a:off x="0" y="0"/>
            <a:ext cx="9135360" cy="47916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7" name="Group 2"/>
          <p:cNvGrpSpPr/>
          <p:nvPr/>
        </p:nvGrpSpPr>
        <p:grpSpPr>
          <a:xfrm>
            <a:off x="829080" y="1199520"/>
            <a:ext cx="738360" cy="37080"/>
            <a:chOff x="829080" y="1199520"/>
            <a:chExt cx="738360" cy="37080"/>
          </a:xfrm>
        </p:grpSpPr>
        <p:sp>
          <p:nvSpPr>
            <p:cNvPr id="2" name="CustomShape 3"/>
            <p:cNvSpPr/>
            <p:nvPr/>
          </p:nvSpPr>
          <p:spPr>
            <a:xfrm rot="16200000">
              <a:off x="1366560" y="1035720"/>
              <a:ext cx="37080" cy="364320"/>
            </a:xfrm>
            <a:prstGeom prst="rect">
              <a:avLst/>
            </a:prstGeom>
            <a:solidFill>
              <a:schemeClr val="accent3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" name="CustomShape 4"/>
            <p:cNvSpPr/>
            <p:nvPr/>
          </p:nvSpPr>
          <p:spPr>
            <a:xfrm rot="16200000">
              <a:off x="993960" y="1034280"/>
              <a:ext cx="37080" cy="367200"/>
            </a:xfrm>
            <a:prstGeom prst="rect">
              <a:avLst/>
            </a:pr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D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0" y="0"/>
            <a:ext cx="9135360" cy="47916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43" name="Group 2"/>
          <p:cNvGrpSpPr/>
          <p:nvPr/>
        </p:nvGrpSpPr>
        <p:grpSpPr>
          <a:xfrm>
            <a:off x="829080" y="1199520"/>
            <a:ext cx="738360" cy="37080"/>
            <a:chOff x="829080" y="1199520"/>
            <a:chExt cx="738360" cy="37080"/>
          </a:xfrm>
        </p:grpSpPr>
        <p:sp>
          <p:nvSpPr>
            <p:cNvPr id="44" name="CustomShape 3"/>
            <p:cNvSpPr/>
            <p:nvPr/>
          </p:nvSpPr>
          <p:spPr>
            <a:xfrm rot="16200000">
              <a:off x="1366560" y="1035720"/>
              <a:ext cx="37080" cy="364320"/>
            </a:xfrm>
            <a:prstGeom prst="rect">
              <a:avLst/>
            </a:prstGeom>
            <a:solidFill>
              <a:schemeClr val="accent3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" name="CustomShape 4"/>
            <p:cNvSpPr/>
            <p:nvPr/>
          </p:nvSpPr>
          <p:spPr>
            <a:xfrm rot="16200000">
              <a:off x="993960" y="1034280"/>
              <a:ext cx="37080" cy="367200"/>
            </a:xfrm>
            <a:prstGeom prst="rect">
              <a:avLst/>
            </a:pr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46" name="PlaceHolder 5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2520" y="0"/>
            <a:ext cx="9137160" cy="164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«ЧАС ПО ФГОС» </a:t>
            </a:r>
            <a:endParaRPr lang="ru-RU" sz="5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(16.02.2023)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85" name="CustomShape 2"/>
          <p:cNvSpPr/>
          <p:nvPr/>
        </p:nvSpPr>
        <p:spPr>
          <a:xfrm>
            <a:off x="180000" y="1440000"/>
            <a:ext cx="8671680" cy="3930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 dirty="0">
                <a:solidFill>
                  <a:srgbClr val="355269"/>
                </a:solidFill>
                <a:latin typeface="Arial"/>
                <a:ea typeface="DejaVu Sans"/>
              </a:rPr>
              <a:t>I. ФЕДЕРАЛЬНАЯ ОБРАЗОВАТЕЛЬНАЯ ПРОГРАММА НАЧАЛЬНОГО, ОБЩЕГО,СРЕДНЕГО ОБРАЗОВАНИЯ: единство структуры, единство элементов федеральной рабочей программы, учебного плана, календарного учебного графика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 dirty="0">
                <a:solidFill>
                  <a:srgbClr val="355269"/>
                </a:solidFill>
                <a:latin typeface="Arial"/>
                <a:ea typeface="DejaVu Sans"/>
              </a:rPr>
              <a:t>II. ЕДИНАЯ СИСТЕМА ОЦЕНИВАНИЯ ОБРАЗОВАТЕЛЬНЫХ РЕЗУЛЬТАТОВ 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 dirty="0">
                <a:solidFill>
                  <a:srgbClr val="355269"/>
                </a:solidFill>
                <a:latin typeface="Arial"/>
                <a:ea typeface="DejaVu Sans"/>
              </a:rPr>
              <a:t>III. ПРЕПОДАВАНИЕ РУССКОГО ЯЗЫКА И ЛИТЕРАТУРЫ В СООТВЕТСТВИИ С ФЕДЕРАЛЬНОЙ РАБОЧЕЙ ПРОГРАММОЙ (ФРП)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 dirty="0">
                <a:solidFill>
                  <a:srgbClr val="355269"/>
                </a:solidFill>
                <a:latin typeface="Arial"/>
                <a:ea typeface="DejaVu Sans"/>
              </a:rPr>
              <a:t>IV. ПРЕПОДАВАНИЕ ИСТОРИИ И ОБЩЕСТВОЗНАНИЯ В СООТВЕТСТВИИ С ФРП  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marL="343080" indent="-336240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 dirty="0">
              <a:latin typeface="Arial"/>
            </a:endParaRPr>
          </a:p>
        </p:txBody>
      </p:sp>
      <p:pic>
        <p:nvPicPr>
          <p:cNvPr id="86" name="Рисунок 85"/>
          <p:cNvPicPr/>
          <p:nvPr/>
        </p:nvPicPr>
        <p:blipFill>
          <a:blip r:embed="rId2"/>
          <a:srcRect l="43417" t="60147" r="43764" b="16931"/>
          <a:stretch/>
        </p:blipFill>
        <p:spPr>
          <a:xfrm>
            <a:off x="6840000" y="0"/>
            <a:ext cx="1435680" cy="1435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7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8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39" name="CustomShape 4"/>
          <p:cNvSpPr/>
          <p:nvPr/>
        </p:nvSpPr>
        <p:spPr>
          <a:xfrm>
            <a:off x="180000" y="0"/>
            <a:ext cx="8456040" cy="716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I. ФЕДЕРАЛЬНАЯ ОБРАЗОВАТЕЛЬНАЯ ПРОГРАММА НАЧАЛЬНОГО, ОБЩЕГО,СРЕДНЕГО ОБРАЗОВАНИЯ: единство структуры, единство элементов федеральной рабочей программы, единый календарный учебный график, федеральный учебный план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40" name="Line 5"/>
          <p:cNvSpPr/>
          <p:nvPr/>
        </p:nvSpPr>
        <p:spPr>
          <a:xfrm>
            <a:off x="2160000" y="1201680"/>
            <a:ext cx="3420000" cy="0"/>
          </a:xfrm>
          <a:prstGeom prst="line">
            <a:avLst/>
          </a:prstGeom>
          <a:ln w="36000">
            <a:solidFill>
              <a:srgbClr val="FF4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1" name="Рисунок 140"/>
          <p:cNvPicPr/>
          <p:nvPr/>
        </p:nvPicPr>
        <p:blipFill>
          <a:blip r:embed="rId2"/>
          <a:srcRect l="13447" t="20784" r="13722" b="9225"/>
          <a:stretch/>
        </p:blipFill>
        <p:spPr>
          <a:xfrm>
            <a:off x="1980000" y="1322280"/>
            <a:ext cx="6877440" cy="3717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3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4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Министерством просвещения РФ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подготовлены методические рекомендации  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письмо от 13.01.2023 № 03-49  по системе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оценки достижения обучающимися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планируемых результатов освоения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программ начального общего,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основного общего и среднего общего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образования.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45" name="CustomShape 4"/>
          <p:cNvSpPr/>
          <p:nvPr/>
        </p:nvSpPr>
        <p:spPr>
          <a:xfrm>
            <a:off x="180000" y="1620000"/>
            <a:ext cx="5399280" cy="245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6" name="CustomShape 5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II. ЕДИНАЯ СИСТЕМА ОЦЕНИВАНИЯ ОБРАЗОВАТЕЛЬНЫХ РЕЗУЛЬТАТОВ 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47" name="Рисунок 146"/>
          <p:cNvPicPr/>
          <p:nvPr/>
        </p:nvPicPr>
        <p:blipFill>
          <a:blip r:embed="rId2"/>
          <a:srcRect l="35104" t="17284" r="35380" b="12724"/>
          <a:stretch/>
        </p:blipFill>
        <p:spPr>
          <a:xfrm>
            <a:off x="5940360" y="839880"/>
            <a:ext cx="2878920" cy="3839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9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0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    Методические рекомендации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принципиально  важное положение: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«организация системы оценки должна выйти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за рамки контроля знаний».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Главной функцией по-прежнему является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ориентация на достижение планируемых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результатов через организацию эффективной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обратной связи, вовлеченность в оценочную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деятельность обучающихся.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Важным остается комплексный подход к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оцениванию.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51" name="CustomShape 4"/>
          <p:cNvSpPr/>
          <p:nvPr/>
        </p:nvSpPr>
        <p:spPr>
          <a:xfrm>
            <a:off x="180000" y="1440000"/>
            <a:ext cx="5759280" cy="353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2" name="CustomShape 5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II. СИСТЕМА ОЦЕНИВАНИЯ ОБРАЗОВАТЕЛЬНЫХ РЕЗУЛЬТАТОВ: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единая структура и общие для всех уровней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принципы и  положения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53" name="Рисунок 152"/>
          <p:cNvPicPr/>
          <p:nvPr/>
        </p:nvPicPr>
        <p:blipFill>
          <a:blip r:embed="rId2"/>
          <a:srcRect l="33136" t="10278" r="31443" b="68738"/>
          <a:stretch/>
        </p:blipFill>
        <p:spPr>
          <a:xfrm>
            <a:off x="6300000" y="3960000"/>
            <a:ext cx="2699640" cy="899280"/>
          </a:xfrm>
          <a:prstGeom prst="rect">
            <a:avLst/>
          </a:prstGeom>
          <a:ln w="0">
            <a:noFill/>
          </a:ln>
        </p:spPr>
      </p:pic>
      <p:pic>
        <p:nvPicPr>
          <p:cNvPr id="154" name="Рисунок 153"/>
          <p:cNvPicPr/>
          <p:nvPr/>
        </p:nvPicPr>
        <p:blipFill>
          <a:blip r:embed="rId3"/>
          <a:srcRect l="33136" t="13781" r="31443" b="3178"/>
          <a:stretch/>
        </p:blipFill>
        <p:spPr>
          <a:xfrm>
            <a:off x="6300000" y="540360"/>
            <a:ext cx="2593440" cy="3418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6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7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   В Методических рекомендациях предложены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общие для всех  уровней принципы и положения: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1.1.Ориентация оценки на управление качеством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образования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1.2. Все оценочные процедуры объединены 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в две группы: внешнее и внутреннее оценивание.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1.3. Критериальное оценивание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2. Особенности системы оценивания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планируемых образовательных результатов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(личностных, метапредметных, предметных,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функциональной грамотности)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58" name="CustomShape 4"/>
          <p:cNvSpPr/>
          <p:nvPr/>
        </p:nvSpPr>
        <p:spPr>
          <a:xfrm>
            <a:off x="180000" y="1425960"/>
            <a:ext cx="6119280" cy="371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9" name="CustomShape 5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II. СИСТЕМА ОЦЕНИВАНИЯ ОБРАЗОВАТЕЛЬНЫХ РЕЗУЛЬТАТОВ: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единая структура и общие для всех уровней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принципы и  положения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60" name="Рисунок 159"/>
          <p:cNvPicPr/>
          <p:nvPr/>
        </p:nvPicPr>
        <p:blipFill>
          <a:blip r:embed="rId2"/>
          <a:srcRect l="33136" t="10278" r="31443" b="68738"/>
          <a:stretch/>
        </p:blipFill>
        <p:spPr>
          <a:xfrm>
            <a:off x="6373800" y="3420000"/>
            <a:ext cx="2699640" cy="899280"/>
          </a:xfrm>
          <a:prstGeom prst="rect">
            <a:avLst/>
          </a:prstGeom>
          <a:ln w="0">
            <a:noFill/>
          </a:ln>
        </p:spPr>
      </p:pic>
      <p:pic>
        <p:nvPicPr>
          <p:cNvPr id="161" name="Рисунок 160"/>
          <p:cNvPicPr/>
          <p:nvPr/>
        </p:nvPicPr>
        <p:blipFill>
          <a:blip r:embed="rId3"/>
          <a:srcRect l="33136" t="66320" r="31443" b="3178"/>
          <a:stretch/>
        </p:blipFill>
        <p:spPr>
          <a:xfrm>
            <a:off x="6480000" y="2163600"/>
            <a:ext cx="2593440" cy="1255680"/>
          </a:xfrm>
          <a:prstGeom prst="rect">
            <a:avLst/>
          </a:prstGeom>
          <a:ln w="0">
            <a:noFill/>
          </a:ln>
        </p:spPr>
      </p:pic>
      <p:pic>
        <p:nvPicPr>
          <p:cNvPr id="162" name="Рисунок 161"/>
          <p:cNvPicPr/>
          <p:nvPr/>
        </p:nvPicPr>
        <p:blipFill>
          <a:blip r:embed="rId3"/>
          <a:srcRect l="33136" t="13781" r="31443" b="51192"/>
          <a:stretch/>
        </p:blipFill>
        <p:spPr>
          <a:xfrm>
            <a:off x="6480000" y="717120"/>
            <a:ext cx="2593440" cy="1441800"/>
          </a:xfrm>
          <a:prstGeom prst="rect">
            <a:avLst/>
          </a:prstGeom>
          <a:ln w="0">
            <a:noFill/>
          </a:ln>
        </p:spPr>
      </p:pic>
      <p:pic>
        <p:nvPicPr>
          <p:cNvPr id="163" name="Рисунок 162"/>
          <p:cNvPicPr/>
          <p:nvPr/>
        </p:nvPicPr>
        <p:blipFill>
          <a:blip r:embed="rId4"/>
          <a:srcRect l="37071" t="33029" r="33409" b="56476"/>
          <a:stretch/>
        </p:blipFill>
        <p:spPr>
          <a:xfrm>
            <a:off x="6444000" y="4320360"/>
            <a:ext cx="2699640" cy="53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5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6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  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67" name="CustomShape 4"/>
          <p:cNvSpPr/>
          <p:nvPr/>
        </p:nvSpPr>
        <p:spPr>
          <a:xfrm>
            <a:off x="180000" y="1426320"/>
            <a:ext cx="4139640" cy="371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8" name="CustomShape 5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II. СИСТЕМА ОЦЕНИВАНИЯ ОБРАЗОВАТЕЛЬНЫХ РЕЗУЛЬТАТОВ: в</a:t>
            </a: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нешнее и внутреннее оценивание.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169" name="Рисунок 168"/>
          <p:cNvPicPr/>
          <p:nvPr/>
        </p:nvPicPr>
        <p:blipFill>
          <a:blip r:embed="rId2"/>
          <a:srcRect l="33132" t="18110" r="31439" b="38366"/>
          <a:stretch/>
        </p:blipFill>
        <p:spPr>
          <a:xfrm>
            <a:off x="4391280" y="1260000"/>
            <a:ext cx="4428360" cy="3419640"/>
          </a:xfrm>
          <a:prstGeom prst="rect">
            <a:avLst/>
          </a:prstGeom>
          <a:ln w="0">
            <a:noFill/>
          </a:ln>
        </p:spPr>
      </p:pic>
      <p:sp>
        <p:nvSpPr>
          <p:cNvPr id="170" name="CustomShape 6"/>
          <p:cNvSpPr/>
          <p:nvPr/>
        </p:nvSpPr>
        <p:spPr>
          <a:xfrm>
            <a:off x="4320000" y="540000"/>
            <a:ext cx="4679640" cy="449964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71" name="Рисунок 170"/>
          <p:cNvPicPr/>
          <p:nvPr/>
        </p:nvPicPr>
        <p:blipFill>
          <a:blip r:embed="rId3"/>
          <a:srcRect l="35100" t="45281" r="31439" b="43066"/>
          <a:stretch/>
        </p:blipFill>
        <p:spPr>
          <a:xfrm>
            <a:off x="201960" y="3060000"/>
            <a:ext cx="3937680" cy="1118160"/>
          </a:xfrm>
          <a:prstGeom prst="rect">
            <a:avLst/>
          </a:prstGeom>
          <a:ln w="0">
            <a:noFill/>
          </a:ln>
        </p:spPr>
      </p:pic>
      <p:sp>
        <p:nvSpPr>
          <p:cNvPr id="172" name="CustomShape 7"/>
          <p:cNvSpPr/>
          <p:nvPr/>
        </p:nvSpPr>
        <p:spPr>
          <a:xfrm>
            <a:off x="5040000" y="733320"/>
            <a:ext cx="3281760" cy="346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  Внутреннее оценивание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73" name="CustomShape 8"/>
          <p:cNvSpPr/>
          <p:nvPr/>
        </p:nvSpPr>
        <p:spPr>
          <a:xfrm>
            <a:off x="465480" y="1633680"/>
            <a:ext cx="2774160" cy="346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В</a:t>
            </a: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нешнее  оценивание. 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74" name="Рисунок 173"/>
          <p:cNvPicPr/>
          <p:nvPr/>
        </p:nvPicPr>
        <p:blipFill>
          <a:blip r:embed="rId3"/>
          <a:srcRect l="35100" t="17281" r="32909" b="75734"/>
          <a:stretch/>
        </p:blipFill>
        <p:spPr>
          <a:xfrm>
            <a:off x="214200" y="2340000"/>
            <a:ext cx="3925440" cy="71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6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7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   Критериальное оценивание рассматривается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при реализации внутреннего оценивания для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индивидуализации процесса обучения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78" name="CustomShape 4"/>
          <p:cNvSpPr/>
          <p:nvPr/>
        </p:nvSpPr>
        <p:spPr>
          <a:xfrm>
            <a:off x="180000" y="1425960"/>
            <a:ext cx="6119280" cy="91368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9" name="CustomShape 5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II. СИСТЕМА ОЦЕНИВАНИЯ ОБРАЗОВАТЕЛЬНЫХ РЕЗУЛЬТАТОВ: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Критериальное оценивание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80" name="CustomShape 6"/>
          <p:cNvSpPr/>
          <p:nvPr/>
        </p:nvSpPr>
        <p:spPr>
          <a:xfrm>
            <a:off x="1260360" y="2520000"/>
            <a:ext cx="7019280" cy="251964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81" name="Рисунок 180"/>
          <p:cNvPicPr/>
          <p:nvPr/>
        </p:nvPicPr>
        <p:blipFill>
          <a:blip r:embed="rId2"/>
          <a:srcRect l="33132" t="41781" r="31439" b="37225"/>
          <a:stretch/>
        </p:blipFill>
        <p:spPr>
          <a:xfrm>
            <a:off x="1440000" y="2700360"/>
            <a:ext cx="6479640" cy="215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3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4" name="CustomShape 3"/>
          <p:cNvSpPr/>
          <p:nvPr/>
        </p:nvSpPr>
        <p:spPr>
          <a:xfrm>
            <a:off x="938520" y="1322640"/>
            <a:ext cx="7739640" cy="371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5" name="CustomShape 4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II. СИСТЕМА ОЦЕНИВАНИЯ ОБРАЗОВАТЕЛЬНЫХ РЕЗУЛЬТАТОВ: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Особенности системы оценивания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планируемых  личностных результатов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86" name="CustomShape 5"/>
          <p:cNvSpPr/>
          <p:nvPr/>
        </p:nvSpPr>
        <p:spPr>
          <a:xfrm>
            <a:off x="1260000" y="108000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   Особенности  оценки личностных результатов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Цель: получение общего представления о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воспитательной деятельности ОО и её влияние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на коллектив обучающихся: что удалось достичь,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 что стоит скорректировать…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Нет обязательного контроля и оценки личностных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достижений обучающегося и не выносится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на итоговую оценку.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Инструментом оценивания является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неперсонифицированные внутренние и внешние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мониторинговые исследования и педагогическое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наблюдение со стороны классного руководителя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и учителей по достижению личностных результатов.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 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8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9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  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90" name="CustomShape 4"/>
          <p:cNvSpPr/>
          <p:nvPr/>
        </p:nvSpPr>
        <p:spPr>
          <a:xfrm>
            <a:off x="180000" y="1425960"/>
            <a:ext cx="6119280" cy="371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1" name="CustomShape 5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II. СИСТЕМА ОЦЕНИВАНИЯ ОБРАЗОВАТЕЛЬНЫХ РЕЗУЛЬТАТОВ: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Особенности системы оценивания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планируемых   метапредметных результатов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92" name="CustomShape 6"/>
          <p:cNvSpPr/>
          <p:nvPr/>
        </p:nvSpPr>
        <p:spPr>
          <a:xfrm>
            <a:off x="399240" y="1633320"/>
            <a:ext cx="5900040" cy="3417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Особенности  оценки метапредметных результатов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Процедуры оценки тесно связаны с оцениванием предметных результатов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Отдельные метапредметные результаты оцениваются в ходе защиты индивидуального проекта, созданного в рамках предмета или на межпредметной основе.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На предметном материале важно конструировать задания, которые позволяют формировать и оценивать метапредменые результаты: познавательные, регулятивные, коммуникативные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93" name="Рисунок 192"/>
          <p:cNvPicPr/>
          <p:nvPr/>
        </p:nvPicPr>
        <p:blipFill>
          <a:blip r:embed="rId2"/>
          <a:srcRect l="62663" t="16161" r="13722" b="10345"/>
          <a:stretch/>
        </p:blipFill>
        <p:spPr>
          <a:xfrm>
            <a:off x="6840000" y="1080360"/>
            <a:ext cx="2159280" cy="377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5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6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  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97" name="CustomShape 4"/>
          <p:cNvSpPr/>
          <p:nvPr/>
        </p:nvSpPr>
        <p:spPr>
          <a:xfrm>
            <a:off x="180000" y="1425960"/>
            <a:ext cx="6119280" cy="371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8" name="CustomShape 5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II. СИСТЕМА ОЦЕНИВАНИЯ ОБРАЗОВАТЕЛЬНЫХ РЕЗУЛЬТАТОВ: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особенности системы оценивания предметных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 результатов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99" name="CustomShape 6"/>
          <p:cNvSpPr/>
          <p:nvPr/>
        </p:nvSpPr>
        <p:spPr>
          <a:xfrm>
            <a:off x="414000" y="1620000"/>
            <a:ext cx="5705640" cy="290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Особенности  оценки предметных результатов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Традиционного разработанные педагогами инструменты оценивания.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Обратить внимание на оценивание новых компонентов  содержания, включенных в обновленные ФРП. Усилить внимание к решению  учебных/ проблемных задач, направленных на организацию учебно-исследовательской и проектной деятельности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200" name="Рисунок 199"/>
          <p:cNvPicPr/>
          <p:nvPr/>
        </p:nvPicPr>
        <p:blipFill>
          <a:blip r:embed="rId2"/>
          <a:srcRect l="62663" t="16161" r="13722" b="10345"/>
          <a:stretch/>
        </p:blipFill>
        <p:spPr>
          <a:xfrm>
            <a:off x="6840360" y="1080720"/>
            <a:ext cx="2159280" cy="377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2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3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Особенности оценки функциональной грамотности.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Используются специальные комплексные задания, в которых описывается жизненная проблемная ситуация, близкая и понятная обучающимся, используются разные форматы предъявления информации (инфографика, комиксы, рисунки и пр.), в части заданий требуется осознанный выбор модели поведения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04" name="CustomShape 4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II. СИСТЕМА ОЦЕНИВАНИЯ ОБРАЗОВАТЕЛЬНЫХ РЕЗУЛЬТАТОВ: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Особенности системы оценивания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465A4"/>
                </a:solidFill>
                <a:latin typeface="Arial"/>
                <a:ea typeface="DejaVu Sans"/>
              </a:rPr>
              <a:t>планируемых  функциональной грамотности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05" name="CustomShape 5"/>
          <p:cNvSpPr/>
          <p:nvPr/>
        </p:nvSpPr>
        <p:spPr>
          <a:xfrm>
            <a:off x="1080000" y="3240000"/>
            <a:ext cx="6839640" cy="179964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6" name="CustomShape 6"/>
          <p:cNvSpPr/>
          <p:nvPr/>
        </p:nvSpPr>
        <p:spPr>
          <a:xfrm>
            <a:off x="180000" y="1260000"/>
            <a:ext cx="8279640" cy="179964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07" name="Рисунок 206"/>
          <p:cNvPicPr/>
          <p:nvPr/>
        </p:nvPicPr>
        <p:blipFill>
          <a:blip r:embed="rId2"/>
          <a:srcRect l="35100" t="13865" r="29470" b="71083"/>
          <a:stretch/>
        </p:blipFill>
        <p:spPr>
          <a:xfrm>
            <a:off x="1440000" y="3378240"/>
            <a:ext cx="6202440" cy="1481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90" name="CustomShape 4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I. ФЕДЕРАЛЬНАЯ ОБРАЗОВАТЕЛЬНАЯ ПРОГРАММА НАЧАЛЬНОГО, ОБЩЕГО,СРЕДНЕГО ОБРАЗОВАНИЯ: единство структуры, учебного плана, календарного учебного графика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91" name="Рисунок 90"/>
          <p:cNvPicPr/>
          <p:nvPr/>
        </p:nvPicPr>
        <p:blipFill>
          <a:blip r:embed="rId2"/>
          <a:srcRect l="13447" t="17284" r="13722" b="9225"/>
          <a:stretch/>
        </p:blipFill>
        <p:spPr>
          <a:xfrm>
            <a:off x="1663200" y="978120"/>
            <a:ext cx="7156080" cy="4061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" name="Table 1"/>
          <p:cNvGraphicFramePr/>
          <p:nvPr/>
        </p:nvGraphicFramePr>
        <p:xfrm>
          <a:off x="0" y="0"/>
          <a:ext cx="9168840" cy="4295160"/>
        </p:xfrm>
        <a:graphic>
          <a:graphicData uri="http://schemas.openxmlformats.org/drawingml/2006/table">
            <a:tbl>
              <a:tblPr/>
              <a:tblGrid>
                <a:gridCol w="3544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3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0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2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7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latin typeface="Arial"/>
                        </a:rPr>
                        <a:t>Тема КПК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latin typeface="Arial"/>
                        </a:rPr>
                        <a:t>Кол-во часов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latin typeface="Arial"/>
                        </a:rPr>
                        <a:t>Форма организации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latin typeface="Arial"/>
                        </a:rPr>
                        <a:t>Слушатели 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latin typeface="Arial"/>
                        </a:rPr>
                        <a:t>Сроки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8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Проектирование образовательного процесса учителями-предметниками при реализации Федеральных основных общеобразовательных программ 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40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очно-заочная, с применением дистанционных образовательных технологий (он-лайн режим)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учителя основной и средней школы,преподаватели СПО реализующие ФРП (русский язык, литература, ОБЖ, история, обществознание), 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24.03-25.04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8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Проектирование образовательного процесса при реализации обновленных ФГОС ООО, ФГОС СОО в работе учителя-предметника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36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очно-заочная, с применением дистанционных образовательных технологий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учителя основной и средней школы 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30.05.-22.06.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9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Реализация требований обновленных  ФГОС ООО, ФГОС СОО в работе учителя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36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очно-заочная, с применением дистанционных образовательных технологий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учителя основной и средней школы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Пермь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latin typeface="Arial"/>
                        </a:rPr>
                        <a:t>22.08-22.09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CustomShape 1"/>
          <p:cNvSpPr/>
          <p:nvPr/>
        </p:nvSpPr>
        <p:spPr>
          <a:xfrm>
            <a:off x="457200" y="9360"/>
            <a:ext cx="8222400" cy="1243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CustomShape 2"/>
          <p:cNvSpPr/>
          <p:nvPr/>
        </p:nvSpPr>
        <p:spPr>
          <a:xfrm>
            <a:off x="457200" y="1203480"/>
            <a:ext cx="8222400" cy="297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400" b="0" strike="noStrike" spc="-1">
                <a:solidFill>
                  <a:srgbClr val="FF0000"/>
                </a:solidFill>
                <a:latin typeface="Arial"/>
                <a:ea typeface="DejaVu Sans"/>
              </a:rPr>
              <a:t>Спасибо за внимание!</a:t>
            </a:r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4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95" name="CustomShape 4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I. ФЕДЕРАЛЬНАЯ ОБРАЗОВАТЕЛЬНАЯ ПРОГРАММА НАЧАЛЬНОГО, ОБЩЕГО,СРЕДНЕГО ОБРАЗОВАНИЯ: единство структуры, учебного плана, календарного учебного графика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96" name="Рисунок 95"/>
          <p:cNvPicPr/>
          <p:nvPr/>
        </p:nvPicPr>
        <p:blipFill>
          <a:blip r:embed="rId2"/>
          <a:srcRect l="19354" t="6782" r="21600" b="26730"/>
          <a:stretch/>
        </p:blipFill>
        <p:spPr>
          <a:xfrm>
            <a:off x="1980000" y="1080000"/>
            <a:ext cx="6314040" cy="3998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8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9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00" name="CustomShape 4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I. ФЕДЕРАЛЬНАЯ ОБРАЗОВАТЕЛЬНАЯ ПРОГРАММА НАЧАЛЬНОГО, ОБЩЕГО,СРЕДНЕГО ОБРАЗОВАНИЯ: единство структуры, единство содержания, единство элементов федеральной рабочей программы,единый календарный учебный график, федеральные учебные планы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101" name="Рисунок 100"/>
          <p:cNvPicPr/>
          <p:nvPr/>
        </p:nvPicPr>
        <p:blipFill>
          <a:blip r:embed="rId2"/>
          <a:srcRect l="11478" t="20784" r="13722" b="5725"/>
          <a:stretch/>
        </p:blipFill>
        <p:spPr>
          <a:xfrm>
            <a:off x="2155320" y="1260000"/>
            <a:ext cx="6838920" cy="3778920"/>
          </a:xfrm>
          <a:prstGeom prst="rect">
            <a:avLst/>
          </a:prstGeom>
          <a:ln w="0">
            <a:noFill/>
          </a:ln>
        </p:spPr>
      </p:pic>
      <p:sp>
        <p:nvSpPr>
          <p:cNvPr id="102" name="Line 5"/>
          <p:cNvSpPr/>
          <p:nvPr/>
        </p:nvSpPr>
        <p:spPr>
          <a:xfrm>
            <a:off x="4680000" y="716760"/>
            <a:ext cx="2520000" cy="0"/>
          </a:xfrm>
          <a:prstGeom prst="line">
            <a:avLst/>
          </a:prstGeom>
          <a:ln w="36000">
            <a:solidFill>
              <a:srgbClr val="FF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4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5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06" name="CustomShape 4"/>
          <p:cNvSpPr/>
          <p:nvPr/>
        </p:nvSpPr>
        <p:spPr>
          <a:xfrm>
            <a:off x="180000" y="117360"/>
            <a:ext cx="8456040" cy="59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I. ФЕДЕРАЛЬНАЯ ОБРАЗОВАТЕЛЬНАЯ ПРОГРАММА НАЧАЛЬНОГО, ОБЩЕГО,СРЕДНЕГО ОБРАЗОВАНИЯ: единство структуры, единство содержания, единство элементов федеральной рабочей программы,единый календарный учебный график, федеральные учебные планы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07" name="Line 5"/>
          <p:cNvSpPr/>
          <p:nvPr/>
        </p:nvSpPr>
        <p:spPr>
          <a:xfrm>
            <a:off x="7200000" y="716400"/>
            <a:ext cx="1260000" cy="0"/>
          </a:xfrm>
          <a:prstGeom prst="line">
            <a:avLst/>
          </a:prstGeom>
          <a:ln w="36000">
            <a:solidFill>
              <a:srgbClr val="FF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" name="Line 6"/>
          <p:cNvSpPr/>
          <p:nvPr/>
        </p:nvSpPr>
        <p:spPr>
          <a:xfrm>
            <a:off x="180000" y="1080000"/>
            <a:ext cx="1440000" cy="0"/>
          </a:xfrm>
          <a:prstGeom prst="line">
            <a:avLst/>
          </a:prstGeom>
          <a:ln w="36000">
            <a:solidFill>
              <a:srgbClr val="FF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09" name="Рисунок 108"/>
          <p:cNvPicPr/>
          <p:nvPr/>
        </p:nvPicPr>
        <p:blipFill>
          <a:blip r:embed="rId2"/>
          <a:srcRect l="13445" t="13711" r="13720" b="16227"/>
          <a:stretch/>
        </p:blipFill>
        <p:spPr>
          <a:xfrm>
            <a:off x="2340000" y="1322280"/>
            <a:ext cx="6659280" cy="3602880"/>
          </a:xfrm>
          <a:prstGeom prst="rect">
            <a:avLst/>
          </a:prstGeom>
          <a:ln w="0">
            <a:noFill/>
          </a:ln>
        </p:spPr>
      </p:pic>
      <p:sp>
        <p:nvSpPr>
          <p:cNvPr id="110" name="Line 7"/>
          <p:cNvSpPr/>
          <p:nvPr/>
        </p:nvSpPr>
        <p:spPr>
          <a:xfrm flipH="1" flipV="1">
            <a:off x="1080000" y="3420000"/>
            <a:ext cx="1800000" cy="180000"/>
          </a:xfrm>
          <a:prstGeom prst="line">
            <a:avLst/>
          </a:prstGeom>
          <a:ln w="36000">
            <a:solidFill>
              <a:srgbClr val="FF3838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1" name="Рисунок 110"/>
          <p:cNvPicPr/>
          <p:nvPr/>
        </p:nvPicPr>
        <p:blipFill>
          <a:blip r:embed="rId3"/>
          <a:srcRect l="35104" t="17284" r="35380" b="12724"/>
          <a:stretch/>
        </p:blipFill>
        <p:spPr>
          <a:xfrm>
            <a:off x="344520" y="1620000"/>
            <a:ext cx="1275120" cy="1700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15" name="CustomShape 4"/>
          <p:cNvSpPr/>
          <p:nvPr/>
        </p:nvSpPr>
        <p:spPr>
          <a:xfrm>
            <a:off x="180000" y="0"/>
            <a:ext cx="8456040" cy="716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I. ФЕДЕРАЛЬНАЯ ОБРАЗОВАТЕЛЬНАЯ ПРОГРАММА НАЧАЛЬНОГО, ОБЩЕГО,СРЕДНЕГО ОБРАЗОВАНИЯ: единство структуры, единство элементов федеральной рабочей программы, единый календарный учебный график, федеральный учебный план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116" name="Рисунок 115"/>
          <p:cNvPicPr/>
          <p:nvPr/>
        </p:nvPicPr>
        <p:blipFill>
          <a:blip r:embed="rId2"/>
          <a:srcRect l="11478" t="10278" r="13722" b="15143"/>
          <a:stretch/>
        </p:blipFill>
        <p:spPr>
          <a:xfrm>
            <a:off x="1980000" y="1203480"/>
            <a:ext cx="6839280" cy="3835440"/>
          </a:xfrm>
          <a:prstGeom prst="rect">
            <a:avLst/>
          </a:prstGeom>
          <a:ln w="0">
            <a:noFill/>
          </a:ln>
        </p:spPr>
      </p:pic>
      <p:sp>
        <p:nvSpPr>
          <p:cNvPr id="117" name="Line 5"/>
          <p:cNvSpPr/>
          <p:nvPr/>
        </p:nvSpPr>
        <p:spPr>
          <a:xfrm>
            <a:off x="180000" y="900000"/>
            <a:ext cx="5400000" cy="0"/>
          </a:xfrm>
          <a:prstGeom prst="line">
            <a:avLst/>
          </a:prstGeom>
          <a:ln w="36000">
            <a:solidFill>
              <a:srgbClr val="FF4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9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0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21" name="CustomShape 4"/>
          <p:cNvSpPr/>
          <p:nvPr/>
        </p:nvSpPr>
        <p:spPr>
          <a:xfrm>
            <a:off x="180000" y="0"/>
            <a:ext cx="8456040" cy="716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I. ФЕДЕРАЛЬНАЯ ОБРАЗОВАТЕЛЬНАЯ ПРОГРАММА НАЧАЛЬНОГО, ОБЩЕГО,СРЕДНЕГО ОБРАЗОВАНИЯ: единство структуры, единство элементов федеральной рабочей программы, единый календарный учебный график, федеральный учебный план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22" name="Line 5"/>
          <p:cNvSpPr/>
          <p:nvPr/>
        </p:nvSpPr>
        <p:spPr>
          <a:xfrm flipV="1">
            <a:off x="5760000" y="900000"/>
            <a:ext cx="2880000" cy="12600"/>
          </a:xfrm>
          <a:prstGeom prst="line">
            <a:avLst/>
          </a:prstGeom>
          <a:ln w="36000">
            <a:solidFill>
              <a:srgbClr val="FF4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3" name="Рисунок 122"/>
          <p:cNvPicPr/>
          <p:nvPr/>
        </p:nvPicPr>
        <p:blipFill>
          <a:blip r:embed="rId2"/>
          <a:srcRect l="11478" t="13718" r="13722" b="12724"/>
          <a:stretch/>
        </p:blipFill>
        <p:spPr>
          <a:xfrm>
            <a:off x="1980000" y="1203480"/>
            <a:ext cx="6659280" cy="3682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6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27" name="CustomShape 4"/>
          <p:cNvSpPr/>
          <p:nvPr/>
        </p:nvSpPr>
        <p:spPr>
          <a:xfrm>
            <a:off x="180000" y="0"/>
            <a:ext cx="8456040" cy="716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I. ФЕДЕРАЛЬНАЯ ОБРАЗОВАТЕЛЬНАЯ ПРОГРАММА НАЧАЛЬНОГО, ОБЩЕГО,СРЕДНЕГО ОБРАЗОВАНИЯ: единство структуры, единство элементов федеральной рабочей программы, единый календарный учебный график, федеральный учебный план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28" name="Line 5"/>
          <p:cNvSpPr/>
          <p:nvPr/>
        </p:nvSpPr>
        <p:spPr>
          <a:xfrm>
            <a:off x="2160000" y="1201680"/>
            <a:ext cx="3420000" cy="0"/>
          </a:xfrm>
          <a:prstGeom prst="line">
            <a:avLst/>
          </a:prstGeom>
          <a:ln w="36000">
            <a:solidFill>
              <a:srgbClr val="FF4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9" name="Рисунок 128"/>
          <p:cNvPicPr/>
          <p:nvPr/>
        </p:nvPicPr>
        <p:blipFill>
          <a:blip r:embed="rId2"/>
          <a:srcRect l="13447" t="20784" r="13722" b="9225"/>
          <a:stretch/>
        </p:blipFill>
        <p:spPr>
          <a:xfrm>
            <a:off x="2160000" y="1322280"/>
            <a:ext cx="6839280" cy="36964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ustomShape 1"/>
          <p:cNvSpPr/>
          <p:nvPr/>
        </p:nvSpPr>
        <p:spPr>
          <a:xfrm>
            <a:off x="729360" y="1322280"/>
            <a:ext cx="7679520" cy="16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1" name="CustomShape 2"/>
          <p:cNvSpPr/>
          <p:nvPr/>
        </p:nvSpPr>
        <p:spPr>
          <a:xfrm>
            <a:off x="457200" y="1203480"/>
            <a:ext cx="8220960" cy="297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2" name="CustomShape 3"/>
          <p:cNvSpPr/>
          <p:nvPr/>
        </p:nvSpPr>
        <p:spPr>
          <a:xfrm>
            <a:off x="180000" y="1201680"/>
            <a:ext cx="88142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33" name="CustomShape 4"/>
          <p:cNvSpPr/>
          <p:nvPr/>
        </p:nvSpPr>
        <p:spPr>
          <a:xfrm>
            <a:off x="180000" y="0"/>
            <a:ext cx="8456040" cy="716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i="1" strike="noStrike" spc="-1">
                <a:solidFill>
                  <a:srgbClr val="355269"/>
                </a:solidFill>
                <a:latin typeface="Arial"/>
                <a:ea typeface="DejaVu Sans"/>
              </a:rPr>
              <a:t>I. ФЕДЕРАЛЬНАЯ ОБРАЗОВАТЕЛЬНАЯ ПРОГРАММА НАЧАЛЬНОГО, ОБЩЕГО,СРЕДНЕГО ОБРАЗОВАНИЯ: единство структуры, единство элементов федеральной рабочей программы, единый календарный учебный график, федеральный учебный план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34" name="Line 5"/>
          <p:cNvSpPr/>
          <p:nvPr/>
        </p:nvSpPr>
        <p:spPr>
          <a:xfrm>
            <a:off x="2160000" y="1201680"/>
            <a:ext cx="3420000" cy="0"/>
          </a:xfrm>
          <a:prstGeom prst="line">
            <a:avLst/>
          </a:prstGeom>
          <a:ln w="36000">
            <a:solidFill>
              <a:srgbClr val="FF4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35" name="Рисунок 134"/>
          <p:cNvPicPr/>
          <p:nvPr/>
        </p:nvPicPr>
        <p:blipFill>
          <a:blip r:embed="rId2"/>
          <a:srcRect l="13447" t="13781" r="13722" b="12724"/>
          <a:stretch/>
        </p:blipFill>
        <p:spPr>
          <a:xfrm>
            <a:off x="2340000" y="1260000"/>
            <a:ext cx="6659280" cy="377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1835</TotalTime>
  <Words>906</Words>
  <Application>Microsoft Office PowerPoint</Application>
  <PresentationFormat>Экран (16:9)</PresentationFormat>
  <Paragraphs>157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Symbol</vt:lpstr>
      <vt:lpstr>Wingdings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Новикова Елена Олеговна</dc:creator>
  <dc:description/>
  <cp:lastModifiedBy>Новикова Елена Олеговна</cp:lastModifiedBy>
  <cp:revision>41</cp:revision>
  <dcterms:modified xsi:type="dcterms:W3CDTF">2023-02-21T04:21:00Z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(16:9)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18</vt:i4>
  </property>
</Properties>
</file>