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0" r:id="rId11"/>
    <p:sldId id="267" r:id="rId12"/>
    <p:sldId id="271" r:id="rId13"/>
    <p:sldId id="277" r:id="rId14"/>
    <p:sldId id="272" r:id="rId15"/>
    <p:sldId id="274" r:id="rId16"/>
    <p:sldId id="278" r:id="rId17"/>
    <p:sldId id="268" r:id="rId18"/>
    <p:sldId id="269" r:id="rId19"/>
    <p:sldId id="273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774"/>
    <a:srgbClr val="2268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69" autoAdjust="0"/>
    <p:restoredTop sz="94660"/>
  </p:normalViewPr>
  <p:slideViewPr>
    <p:cSldViewPr snapToGrid="0">
      <p:cViewPr>
        <p:scale>
          <a:sx n="60" d="100"/>
          <a:sy n="60" d="100"/>
        </p:scale>
        <p:origin x="-846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solidFill>
                  <a:srgbClr val="7225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</a:t>
            </a:r>
            <a:r>
              <a:rPr lang="ru-RU" sz="2000" baseline="0" dirty="0" smtClean="0">
                <a:solidFill>
                  <a:srgbClr val="7225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результатам самодиагностики</a:t>
            </a:r>
            <a:endParaRPr lang="ru-RU" sz="2000" dirty="0">
              <a:solidFill>
                <a:srgbClr val="7225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333105992079659"/>
          <c:y val="4.4536916340786874E-2"/>
        </c:manualLayout>
      </c:layout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 ниже базового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г.</c:v>
                </c:pt>
                <c:pt idx="1">
                  <c:v>2024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г.</c:v>
                </c:pt>
                <c:pt idx="1">
                  <c:v>2024 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16</c:v>
                </c:pt>
                <c:pt idx="1">
                  <c:v>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г.</c:v>
                </c:pt>
                <c:pt idx="1">
                  <c:v>2024 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59</c:v>
                </c:pt>
                <c:pt idx="1">
                  <c:v>58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г.</c:v>
                </c:pt>
                <c:pt idx="1">
                  <c:v>2024 г.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12</c:v>
                </c:pt>
                <c:pt idx="1">
                  <c:v>23</c:v>
                </c:pt>
              </c:numCache>
            </c:numRef>
          </c:val>
        </c:ser>
        <c:dLbls/>
        <c:gapWidth val="182"/>
        <c:axId val="120196096"/>
        <c:axId val="120222464"/>
      </c:barChart>
      <c:catAx>
        <c:axId val="12019609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0222464"/>
        <c:crosses val="autoZero"/>
        <c:auto val="1"/>
        <c:lblAlgn val="ctr"/>
        <c:lblOffset val="100"/>
      </c:catAx>
      <c:valAx>
        <c:axId val="12022246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196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воспитание!$C$21</c:f>
              <c:strCache>
                <c:ptCount val="1"/>
                <c:pt idx="0">
                  <c:v>Доля выполнения показателей </c:v>
                </c:pt>
              </c:strCache>
            </c:strRef>
          </c:tx>
          <c:spPr>
            <a:solidFill>
              <a:schemeClr val="accent2"/>
            </a:solidFill>
          </c:spPr>
          <c:dLbls>
            <c:showVal val="1"/>
          </c:dLbls>
          <c:cat>
            <c:strRef>
              <c:f>воспитание!$D$20:$S$20</c:f>
              <c:strCache>
                <c:ptCount val="16"/>
                <c:pt idx="0">
                  <c:v>Гос. символы</c:v>
                </c:pt>
                <c:pt idx="1">
                  <c:v>Рабочая программа воспитания </c:v>
                </c:pt>
                <c:pt idx="2">
                  <c:v>План воспитательной работы </c:v>
                </c:pt>
                <c:pt idx="3">
                  <c:v>Совет родителей</c:v>
                </c:pt>
                <c:pt idx="4">
                  <c:v>советника директора </c:v>
                </c:pt>
                <c:pt idx="5">
                  <c:v>Взаимодействие с родителями</c:v>
                </c:pt>
                <c:pt idx="6">
                  <c:v>Школьной символики </c:v>
                </c:pt>
                <c:pt idx="7">
                  <c:v> Краеведение и школьный туризм</c:v>
                </c:pt>
                <c:pt idx="8">
                  <c:v>Тем смены. в школьном лагере</c:v>
                </c:pt>
                <c:pt idx="9">
                  <c:v> Совет обучающихся</c:v>
                </c:pt>
                <c:pt idx="10">
                  <c:v>Движение первых</c:v>
                </c:pt>
                <c:pt idx="11">
                  <c:v>Центр детских инициатив</c:v>
                </c:pt>
                <c:pt idx="12">
                  <c:v>Орлята Росси</c:v>
                </c:pt>
                <c:pt idx="13">
                  <c:v> Юнармия, Большая перемена и др.</c:v>
                </c:pt>
                <c:pt idx="14">
                  <c:v>Волонтеры</c:v>
                </c:pt>
                <c:pt idx="15">
                  <c:v>Школьные военно-патриотических клубы</c:v>
                </c:pt>
              </c:strCache>
            </c:strRef>
          </c:cat>
          <c:val>
            <c:numRef>
              <c:f>воспитание!$D$21:$S$21</c:f>
              <c:numCache>
                <c:formatCode>General</c:formatCode>
                <c:ptCount val="16"/>
                <c:pt idx="0">
                  <c:v>100</c:v>
                </c:pt>
                <c:pt idx="1">
                  <c:v>100</c:v>
                </c:pt>
                <c:pt idx="2">
                  <c:v>99</c:v>
                </c:pt>
                <c:pt idx="3">
                  <c:v>96</c:v>
                </c:pt>
                <c:pt idx="4">
                  <c:v>66</c:v>
                </c:pt>
                <c:pt idx="5">
                  <c:v>100</c:v>
                </c:pt>
                <c:pt idx="6">
                  <c:v>88</c:v>
                </c:pt>
                <c:pt idx="7">
                  <c:v>91</c:v>
                </c:pt>
                <c:pt idx="8">
                  <c:v>97</c:v>
                </c:pt>
                <c:pt idx="9">
                  <c:v>96</c:v>
                </c:pt>
                <c:pt idx="10">
                  <c:v>96</c:v>
                </c:pt>
                <c:pt idx="11">
                  <c:v>94</c:v>
                </c:pt>
                <c:pt idx="12">
                  <c:v>91</c:v>
                </c:pt>
                <c:pt idx="13">
                  <c:v>90</c:v>
                </c:pt>
                <c:pt idx="14">
                  <c:v>98</c:v>
                </c:pt>
                <c:pt idx="15">
                  <c:v>77</c:v>
                </c:pt>
              </c:numCache>
            </c:numRef>
          </c:val>
        </c:ser>
        <c:dLbls/>
        <c:axId val="169653760"/>
        <c:axId val="169655296"/>
      </c:barChart>
      <c:catAx>
        <c:axId val="169653760"/>
        <c:scaling>
          <c:orientation val="minMax"/>
        </c:scaling>
        <c:axPos val="b"/>
        <c:tickLblPos val="nextTo"/>
        <c:crossAx val="169655296"/>
        <c:crosses val="autoZero"/>
        <c:auto val="1"/>
        <c:lblAlgn val="ctr"/>
        <c:lblOffset val="100"/>
      </c:catAx>
      <c:valAx>
        <c:axId val="169655296"/>
        <c:scaling>
          <c:orientation val="minMax"/>
        </c:scaling>
        <c:axPos val="l"/>
        <c:majorGridlines/>
        <c:numFmt formatCode="General" sourceLinked="1"/>
        <c:tickLblPos val="nextTo"/>
        <c:crossAx val="16965376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8.3206474190726187E-2"/>
          <c:y val="0.1226851851851852"/>
          <c:w val="0.52044947506561678"/>
          <c:h val="0.77314814814814825"/>
        </c:manualLayout>
      </c:layout>
      <c:pie3DChart>
        <c:varyColors val="1"/>
        <c:ser>
          <c:idx val="0"/>
          <c:order val="0"/>
          <c:dLbls>
            <c:showVal val="1"/>
            <c:showLeaderLines val="1"/>
          </c:dLbls>
          <c:cat>
            <c:strRef>
              <c:f>воспитание!$C$4:$C$7</c:f>
              <c:strCache>
                <c:ptCount val="4"/>
                <c:pt idx="0">
                  <c:v> высокий уровень</c:v>
                </c:pt>
                <c:pt idx="1">
                  <c:v> средний уровень</c:v>
                </c:pt>
                <c:pt idx="2">
                  <c:v> базовый уровень</c:v>
                </c:pt>
                <c:pt idx="3">
                  <c:v>ниже базового уровня </c:v>
                </c:pt>
              </c:strCache>
            </c:strRef>
          </c:cat>
          <c:val>
            <c:numRef>
              <c:f>воспитание!$D$4:$D$7</c:f>
              <c:numCache>
                <c:formatCode>0%</c:formatCode>
                <c:ptCount val="4"/>
                <c:pt idx="0">
                  <c:v>0.31000000000000005</c:v>
                </c:pt>
                <c:pt idx="1">
                  <c:v>0.56999999999999995</c:v>
                </c:pt>
                <c:pt idx="2">
                  <c:v>0.11</c:v>
                </c:pt>
                <c:pt idx="3">
                  <c:v>1.0000000000000002E-2</c:v>
                </c:pt>
              </c:numCache>
            </c:numRef>
          </c:val>
        </c:ser>
        <c:dLbls/>
      </c:pie3DChart>
    </c:plotArea>
    <c:legend>
      <c:legendPos val="r"/>
      <c:layout/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творчество!$E$15</c:f>
              <c:strCache>
                <c:ptCount val="1"/>
                <c:pt idx="0">
                  <c:v>Доля выполнения показателей </c:v>
                </c:pt>
              </c:strCache>
            </c:strRef>
          </c:tx>
          <c:spPr>
            <a:solidFill>
              <a:schemeClr val="accent6"/>
            </a:solidFill>
          </c:spPr>
          <c:dLbls>
            <c:showVal val="1"/>
          </c:dLbls>
          <c:cat>
            <c:strRef>
              <c:f>творчество!$F$14:$R$14</c:f>
              <c:strCache>
                <c:ptCount val="13"/>
                <c:pt idx="0">
                  <c:v>Дополнительное образование</c:v>
                </c:pt>
                <c:pt idx="1">
                  <c:v>Программы ДО</c:v>
                </c:pt>
                <c:pt idx="2">
                  <c:v>Технологические кружки в школе</c:v>
                </c:pt>
                <c:pt idx="3">
                  <c:v>Конкурсы, фестивали, конференции</c:v>
                </c:pt>
                <c:pt idx="4">
                  <c:v>Наличие победителей смотров, конкурсов, конференций</c:v>
                </c:pt>
                <c:pt idx="5">
                  <c:v>Сетевая форма реализации программ ДО</c:v>
                </c:pt>
                <c:pt idx="6">
                  <c:v>Школьный театр, музей, хор медиацентр </c:v>
                </c:pt>
                <c:pt idx="7">
                  <c:v>Школьный театр</c:v>
                </c:pt>
                <c:pt idx="8">
                  <c:v>Школьный музей</c:v>
                </c:pt>
                <c:pt idx="9">
                  <c:v>Школьный хор</c:v>
                </c:pt>
                <c:pt idx="10">
                  <c:v>Школьный медиацентр </c:v>
                </c:pt>
                <c:pt idx="11">
                  <c:v>Члены школьных творческих объединений %</c:v>
                </c:pt>
                <c:pt idx="12">
                  <c:v>Мероприятия творческих объединений: </c:v>
                </c:pt>
              </c:strCache>
            </c:strRef>
          </c:cat>
          <c:val>
            <c:numRef>
              <c:f>творчество!$F$15:$R$15</c:f>
              <c:numCache>
                <c:formatCode>General</c:formatCode>
                <c:ptCount val="13"/>
                <c:pt idx="0">
                  <c:v>100</c:v>
                </c:pt>
                <c:pt idx="1">
                  <c:v>91</c:v>
                </c:pt>
                <c:pt idx="2">
                  <c:v>77</c:v>
                </c:pt>
                <c:pt idx="3">
                  <c:v>100</c:v>
                </c:pt>
                <c:pt idx="4">
                  <c:v>98</c:v>
                </c:pt>
                <c:pt idx="5">
                  <c:v>82</c:v>
                </c:pt>
                <c:pt idx="6">
                  <c:v>99</c:v>
                </c:pt>
                <c:pt idx="7">
                  <c:v>97</c:v>
                </c:pt>
                <c:pt idx="8">
                  <c:v>83</c:v>
                </c:pt>
                <c:pt idx="9">
                  <c:v>65</c:v>
                </c:pt>
                <c:pt idx="10">
                  <c:v>75</c:v>
                </c:pt>
                <c:pt idx="11">
                  <c:v>100</c:v>
                </c:pt>
                <c:pt idx="12">
                  <c:v>99</c:v>
                </c:pt>
              </c:numCache>
            </c:numRef>
          </c:val>
        </c:ser>
        <c:dLbls/>
        <c:axId val="170000384"/>
        <c:axId val="170001920"/>
      </c:barChart>
      <c:catAx>
        <c:axId val="170000384"/>
        <c:scaling>
          <c:orientation val="minMax"/>
        </c:scaling>
        <c:axPos val="b"/>
        <c:tickLblPos val="nextTo"/>
        <c:crossAx val="170001920"/>
        <c:crosses val="autoZero"/>
        <c:auto val="1"/>
        <c:lblAlgn val="ctr"/>
        <c:lblOffset val="100"/>
      </c:catAx>
      <c:valAx>
        <c:axId val="170001920"/>
        <c:scaling>
          <c:orientation val="minMax"/>
        </c:scaling>
        <c:axPos val="l"/>
        <c:majorGridlines/>
        <c:numFmt formatCode="General" sourceLinked="1"/>
        <c:tickLblPos val="nextTo"/>
        <c:crossAx val="17000038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showVal val="1"/>
            <c:showLeaderLines val="1"/>
          </c:dLbls>
          <c:cat>
            <c:strRef>
              <c:f>творчество!$C$6:$C$8</c:f>
              <c:strCache>
                <c:ptCount val="3"/>
                <c:pt idx="0">
                  <c:v> высокий уровень</c:v>
                </c:pt>
                <c:pt idx="1">
                  <c:v> средний уровень</c:v>
                </c:pt>
                <c:pt idx="2">
                  <c:v> базовый уровень</c:v>
                </c:pt>
              </c:strCache>
            </c:strRef>
          </c:cat>
          <c:val>
            <c:numRef>
              <c:f>творчество!$D$6:$D$8</c:f>
              <c:numCache>
                <c:formatCode>0%</c:formatCode>
                <c:ptCount val="3"/>
                <c:pt idx="0">
                  <c:v>0.30000000000000004</c:v>
                </c:pt>
                <c:pt idx="1">
                  <c:v>0.60000000000000009</c:v>
                </c:pt>
                <c:pt idx="2">
                  <c:v>0.1</c:v>
                </c:pt>
              </c:numCache>
            </c:numRef>
          </c:val>
        </c:ser>
        <c:dLbls/>
      </c:pie3DChart>
    </c:plotArea>
    <c:legend>
      <c:legendPos val="r"/>
      <c:layout/>
    </c:legend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профминимум!$E$20</c:f>
              <c:strCache>
                <c:ptCount val="1"/>
                <c:pt idx="0">
                  <c:v>Доля выполнения показателей </c:v>
                </c:pt>
              </c:strCache>
            </c:strRef>
          </c:tx>
          <c:spPr>
            <a:solidFill>
              <a:schemeClr val="accent5"/>
            </a:solidFill>
          </c:spPr>
          <c:dLbls>
            <c:showVal val="1"/>
          </c:dLbls>
          <c:cat>
            <c:strRef>
              <c:f>профминимум!$F$19:$S$19</c:f>
              <c:strCache>
                <c:ptCount val="14"/>
                <c:pt idx="0">
                  <c:v>План профориентации </c:v>
                </c:pt>
                <c:pt idx="1">
                  <c:v>Ответственный специалист</c:v>
                </c:pt>
                <c:pt idx="2">
                  <c:v>Соглашения о партнерстве</c:v>
                </c:pt>
                <c:pt idx="3">
                  <c:v> Предпрофессиональные классы</c:v>
                </c:pt>
                <c:pt idx="4">
                  <c:v> Доп. материалы по профориентации мультимедийные</c:v>
                </c:pt>
                <c:pt idx="5">
                  <c:v>Экскурсий на предприятиях</c:v>
                </c:pt>
                <c:pt idx="6">
                  <c:v>Онлайн проф пробы, тестирование</c:v>
                </c:pt>
                <c:pt idx="7">
                  <c:v>Экскурсий СПО и ВО</c:v>
                </c:pt>
                <c:pt idx="8">
                  <c:v>Региональные проф пробы</c:v>
                </c:pt>
                <c:pt idx="9">
                  <c:v>Кружки, секций и др.</c:v>
                </c:pt>
                <c:pt idx="10">
                  <c:v>Профессиональное обучение </c:v>
                </c:pt>
                <c:pt idx="11">
                  <c:v>Родительские собрания </c:v>
                </c:pt>
                <c:pt idx="12">
                  <c:v>проект Билет в будущее</c:v>
                </c:pt>
                <c:pt idx="13">
                  <c:v>чемпионат Абилимпикс</c:v>
                </c:pt>
              </c:strCache>
            </c:strRef>
          </c:cat>
          <c:val>
            <c:numRef>
              <c:f>профминимум!$F$20:$S$20</c:f>
              <c:numCache>
                <c:formatCode>General</c:formatCode>
                <c:ptCount val="14"/>
                <c:pt idx="0">
                  <c:v>100</c:v>
                </c:pt>
                <c:pt idx="1">
                  <c:v>99</c:v>
                </c:pt>
                <c:pt idx="2">
                  <c:v>87</c:v>
                </c:pt>
                <c:pt idx="3">
                  <c:v>45</c:v>
                </c:pt>
                <c:pt idx="4">
                  <c:v>100</c:v>
                </c:pt>
                <c:pt idx="5">
                  <c:v>99</c:v>
                </c:pt>
                <c:pt idx="6">
                  <c:v>96</c:v>
                </c:pt>
                <c:pt idx="7">
                  <c:v>97</c:v>
                </c:pt>
                <c:pt idx="8">
                  <c:v>19</c:v>
                </c:pt>
                <c:pt idx="9">
                  <c:v>95</c:v>
                </c:pt>
                <c:pt idx="10">
                  <c:v>10</c:v>
                </c:pt>
                <c:pt idx="11">
                  <c:v>100</c:v>
                </c:pt>
                <c:pt idx="12">
                  <c:v>96</c:v>
                </c:pt>
                <c:pt idx="13">
                  <c:v>13</c:v>
                </c:pt>
              </c:numCache>
            </c:numRef>
          </c:val>
        </c:ser>
        <c:dLbls/>
        <c:axId val="170129280"/>
        <c:axId val="170130816"/>
      </c:barChart>
      <c:catAx>
        <c:axId val="170129280"/>
        <c:scaling>
          <c:orientation val="minMax"/>
        </c:scaling>
        <c:axPos val="b"/>
        <c:tickLblPos val="nextTo"/>
        <c:crossAx val="170130816"/>
        <c:crosses val="autoZero"/>
        <c:auto val="1"/>
        <c:lblAlgn val="ctr"/>
        <c:lblOffset val="100"/>
      </c:catAx>
      <c:valAx>
        <c:axId val="170130816"/>
        <c:scaling>
          <c:orientation val="minMax"/>
        </c:scaling>
        <c:axPos val="l"/>
        <c:majorGridlines/>
        <c:numFmt formatCode="General" sourceLinked="1"/>
        <c:tickLblPos val="nextTo"/>
        <c:crossAx val="17012928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showVal val="1"/>
            <c:showLeaderLines val="1"/>
          </c:dLbls>
          <c:cat>
            <c:strRef>
              <c:f>профминимум!$C$4:$C$6</c:f>
              <c:strCache>
                <c:ptCount val="3"/>
                <c:pt idx="0">
                  <c:v> высокий уровень</c:v>
                </c:pt>
                <c:pt idx="1">
                  <c:v> средний уровень</c:v>
                </c:pt>
                <c:pt idx="2">
                  <c:v> базовый уровень</c:v>
                </c:pt>
              </c:strCache>
            </c:strRef>
          </c:cat>
          <c:val>
            <c:numRef>
              <c:f>профминимум!$D$4:$D$6</c:f>
              <c:numCache>
                <c:formatCode>0%</c:formatCode>
                <c:ptCount val="3"/>
                <c:pt idx="0">
                  <c:v>0.4</c:v>
                </c:pt>
                <c:pt idx="1">
                  <c:v>0.56999999999999995</c:v>
                </c:pt>
                <c:pt idx="2">
                  <c:v>0.13</c:v>
                </c:pt>
              </c:numCache>
            </c:numRef>
          </c:val>
        </c:ser>
        <c:dLbls/>
      </c:pie3DChart>
    </c:plotArea>
    <c:legend>
      <c:legendPos val="r"/>
      <c:layout/>
    </c:legend>
    <c:plotVisOnly val="1"/>
    <c:dispBlanksAs val="zero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F1F1CB-3A4A-43A2-A130-9E68A31ADB18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D181BE-1FA8-4D5C-8125-94B4E4C62EA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/>
            <a:t>Преемственность и доступность всех уровнях образования</a:t>
          </a:r>
          <a:endParaRPr lang="ru-RU" sz="2000" b="1" dirty="0"/>
        </a:p>
      </dgm:t>
    </dgm:pt>
    <dgm:pt modelId="{2434B36E-2C53-45C1-B0D1-82D5596496DF}" type="parTrans" cxnId="{B7B453B7-7FD4-42E7-A59D-E9DCE0EF1445}">
      <dgm:prSet/>
      <dgm:spPr/>
      <dgm:t>
        <a:bodyPr/>
        <a:lstStyle/>
        <a:p>
          <a:endParaRPr lang="ru-RU"/>
        </a:p>
      </dgm:t>
    </dgm:pt>
    <dgm:pt modelId="{5E97C729-0C68-4BDB-8E6D-61D4D74D56F7}" type="sibTrans" cxnId="{B7B453B7-7FD4-42E7-A59D-E9DCE0EF1445}">
      <dgm:prSet/>
      <dgm:spPr/>
      <dgm:t>
        <a:bodyPr/>
        <a:lstStyle/>
        <a:p>
          <a:endParaRPr lang="ru-RU"/>
        </a:p>
      </dgm:t>
    </dgm:pt>
    <dgm:pt modelId="{37A9A099-3521-4E73-940D-E701984A2CE8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i="0" dirty="0" smtClean="0"/>
            <a:t>Проект</a:t>
          </a:r>
          <a:r>
            <a:rPr lang="ru-RU" sz="2000" b="1" i="0" baseline="0" dirty="0" smtClean="0"/>
            <a:t> Школы </a:t>
          </a:r>
          <a:r>
            <a:rPr lang="ru-RU" sz="2000" b="1" i="0" baseline="0" dirty="0" err="1" smtClean="0"/>
            <a:t>Минпросвещения+</a:t>
          </a:r>
          <a:endParaRPr lang="ru-RU" sz="2000" b="1" i="0" baseline="0" dirty="0" smtClean="0"/>
        </a:p>
        <a:p>
          <a:r>
            <a:rPr lang="ru-RU" sz="2000" b="1" i="0" baseline="0" dirty="0" smtClean="0"/>
            <a:t>мотивирующий мониторинг</a:t>
          </a:r>
          <a:endParaRPr lang="ru-RU" sz="2000" b="1" i="0" dirty="0"/>
        </a:p>
      </dgm:t>
    </dgm:pt>
    <dgm:pt modelId="{1AEBF434-0B6C-4492-83B2-5DFA636E4C1B}" type="parTrans" cxnId="{0303CEE6-CBDB-4605-B996-C8ECBC0C4D4B}">
      <dgm:prSet/>
      <dgm:spPr/>
      <dgm:t>
        <a:bodyPr/>
        <a:lstStyle/>
        <a:p>
          <a:endParaRPr lang="ru-RU"/>
        </a:p>
      </dgm:t>
    </dgm:pt>
    <dgm:pt modelId="{A7DFBCB2-237E-486C-A49D-DA4E0098D6A9}" type="sibTrans" cxnId="{0303CEE6-CBDB-4605-B996-C8ECBC0C4D4B}">
      <dgm:prSet/>
      <dgm:spPr/>
      <dgm:t>
        <a:bodyPr/>
        <a:lstStyle/>
        <a:p>
          <a:endParaRPr lang="ru-RU"/>
        </a:p>
      </dgm:t>
    </dgm:pt>
    <dgm:pt modelId="{425D42B3-8E9F-4331-A6F6-E583CF27759F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0" dirty="0" smtClean="0"/>
            <a:t>Создание 1000 маршрутов школьного образовательного туризма</a:t>
          </a:r>
          <a:endParaRPr lang="ru-RU" sz="1800" b="1" i="0" dirty="0"/>
        </a:p>
      </dgm:t>
    </dgm:pt>
    <dgm:pt modelId="{8FB3294F-2D42-499C-953C-7F405AD81A78}" type="parTrans" cxnId="{BCECC28F-27D0-4BE0-8ACB-A0792007FAE3}">
      <dgm:prSet/>
      <dgm:spPr/>
      <dgm:t>
        <a:bodyPr/>
        <a:lstStyle/>
        <a:p>
          <a:endParaRPr lang="ru-RU"/>
        </a:p>
      </dgm:t>
    </dgm:pt>
    <dgm:pt modelId="{5E5CB206-D632-42A2-9A99-EADABED06F2F}" type="sibTrans" cxnId="{BCECC28F-27D0-4BE0-8ACB-A0792007FAE3}">
      <dgm:prSet/>
      <dgm:spPr/>
      <dgm:t>
        <a:bodyPr/>
        <a:lstStyle/>
        <a:p>
          <a:endParaRPr lang="ru-RU"/>
        </a:p>
      </dgm:t>
    </dgm:pt>
    <dgm:pt modelId="{3664CA82-8A04-422B-A04A-5088CA8FD17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0" dirty="0" smtClean="0"/>
            <a:t>Педагогический ВУЗ – центр развития педагогического образования</a:t>
          </a:r>
          <a:endParaRPr lang="ru-RU" sz="1800" b="1" i="0" dirty="0"/>
        </a:p>
      </dgm:t>
    </dgm:pt>
    <dgm:pt modelId="{CC1A56F5-57FC-43DB-B7DC-8E3F720A7B85}" type="parTrans" cxnId="{C429326E-C009-4481-96A1-F3E825BCC8D0}">
      <dgm:prSet/>
      <dgm:spPr/>
      <dgm:t>
        <a:bodyPr/>
        <a:lstStyle/>
        <a:p>
          <a:endParaRPr lang="ru-RU"/>
        </a:p>
      </dgm:t>
    </dgm:pt>
    <dgm:pt modelId="{B08CA126-1F9F-4C9C-8EC8-F066DD703665}" type="sibTrans" cxnId="{C429326E-C009-4481-96A1-F3E825BCC8D0}">
      <dgm:prSet/>
      <dgm:spPr/>
      <dgm:t>
        <a:bodyPr/>
        <a:lstStyle/>
        <a:p>
          <a:endParaRPr lang="ru-RU"/>
        </a:p>
      </dgm:t>
    </dgm:pt>
    <dgm:pt modelId="{719BD4F4-FA6E-4890-81C5-BDB9B279AF9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0" dirty="0" smtClean="0"/>
            <a:t>Построение системы профориентации – основа технологического суверенитета</a:t>
          </a:r>
          <a:endParaRPr lang="ru-RU" sz="1800" b="1" i="0" dirty="0"/>
        </a:p>
      </dgm:t>
    </dgm:pt>
    <dgm:pt modelId="{1B2A8D38-6AB1-4FDD-AA5A-9AD0F162E65B}" type="parTrans" cxnId="{22729A32-CE35-4001-B24D-5A1AB3A47DDB}">
      <dgm:prSet/>
      <dgm:spPr/>
      <dgm:t>
        <a:bodyPr/>
        <a:lstStyle/>
        <a:p>
          <a:endParaRPr lang="ru-RU"/>
        </a:p>
      </dgm:t>
    </dgm:pt>
    <dgm:pt modelId="{5DA7BB4C-BDFE-46F0-9B4E-4AA5698B999F}" type="sibTrans" cxnId="{22729A32-CE35-4001-B24D-5A1AB3A47DDB}">
      <dgm:prSet/>
      <dgm:spPr/>
      <dgm:t>
        <a:bodyPr/>
        <a:lstStyle/>
        <a:p>
          <a:endParaRPr lang="ru-RU"/>
        </a:p>
      </dgm:t>
    </dgm:pt>
    <dgm:pt modelId="{C7AF6587-1356-460D-A6EF-FDDE78AC8D67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Новая философия воспитания (ФОП, РДДМ, советники..)</a:t>
          </a:r>
        </a:p>
      </dgm:t>
    </dgm:pt>
    <dgm:pt modelId="{7A07F400-C0F2-4AA3-BEBB-574C86D2C326}" type="parTrans" cxnId="{F4C7E9AF-FBFC-44C0-9C6C-B9F01175665E}">
      <dgm:prSet/>
      <dgm:spPr/>
      <dgm:t>
        <a:bodyPr/>
        <a:lstStyle/>
        <a:p>
          <a:endParaRPr lang="ru-RU"/>
        </a:p>
      </dgm:t>
    </dgm:pt>
    <dgm:pt modelId="{3C62ADB7-CD83-472A-8EEA-B477AFA90380}" type="sibTrans" cxnId="{F4C7E9AF-FBFC-44C0-9C6C-B9F01175665E}">
      <dgm:prSet/>
      <dgm:spPr/>
      <dgm:t>
        <a:bodyPr/>
        <a:lstStyle/>
        <a:p>
          <a:endParaRPr lang="ru-RU"/>
        </a:p>
      </dgm:t>
    </dgm:pt>
    <dgm:pt modelId="{C6FE2718-B627-418B-A2F2-74A04F27B21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Обновление исторического образования, программ по литературе</a:t>
          </a:r>
          <a:endParaRPr lang="ru-RU" sz="2000" b="1" dirty="0">
            <a:solidFill>
              <a:schemeClr val="tx1"/>
            </a:solidFill>
          </a:endParaRPr>
        </a:p>
      </dgm:t>
    </dgm:pt>
    <dgm:pt modelId="{7DCCC54F-DD46-4EE9-A55C-2B7D8C8A99A6}" type="parTrans" cxnId="{5CEDB2D9-B161-46D8-BCF8-FA11D8ACD3A1}">
      <dgm:prSet/>
      <dgm:spPr/>
      <dgm:t>
        <a:bodyPr/>
        <a:lstStyle/>
        <a:p>
          <a:endParaRPr lang="ru-RU"/>
        </a:p>
      </dgm:t>
    </dgm:pt>
    <dgm:pt modelId="{385B1256-AA87-45B4-B8EF-96F26D16AAB9}" type="sibTrans" cxnId="{5CEDB2D9-B161-46D8-BCF8-FA11D8ACD3A1}">
      <dgm:prSet/>
      <dgm:spPr/>
      <dgm:t>
        <a:bodyPr/>
        <a:lstStyle/>
        <a:p>
          <a:endParaRPr lang="ru-RU"/>
        </a:p>
      </dgm:t>
    </dgm:pt>
    <dgm:pt modelId="{5B1031E8-02BE-4B60-B785-8415F5842280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/>
            <a:t>Поставки оборудования в рамках нацпроекта «Образование»</a:t>
          </a:r>
          <a:endParaRPr lang="ru-RU" sz="2000" b="1" dirty="0"/>
        </a:p>
      </dgm:t>
    </dgm:pt>
    <dgm:pt modelId="{6DD6EB13-C34D-49E5-B6AE-64412D13060F}" type="parTrans" cxnId="{4929DACE-7204-4F7C-BE51-0D7CCAF5F13F}">
      <dgm:prSet/>
      <dgm:spPr/>
      <dgm:t>
        <a:bodyPr/>
        <a:lstStyle/>
        <a:p>
          <a:endParaRPr lang="ru-RU"/>
        </a:p>
      </dgm:t>
    </dgm:pt>
    <dgm:pt modelId="{38D6461A-9809-4D49-909C-FDA125F01141}" type="sibTrans" cxnId="{4929DACE-7204-4F7C-BE51-0D7CCAF5F13F}">
      <dgm:prSet/>
      <dgm:spPr/>
      <dgm:t>
        <a:bodyPr/>
        <a:lstStyle/>
        <a:p>
          <a:endParaRPr lang="ru-RU"/>
        </a:p>
      </dgm:t>
    </dgm:pt>
    <dgm:pt modelId="{C68F8109-BE80-40D9-AA96-8E23CC2933FE}" type="pres">
      <dgm:prSet presAssocID="{0BF1F1CB-3A4A-43A2-A130-9E68A31ADB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BBBAF2-4889-4839-95B3-BE70D08BDAE3}" type="pres">
      <dgm:prSet presAssocID="{D8D181BE-1FA8-4D5C-8125-94B4E4C62EA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F7553-5687-4C67-B149-529B378CB2CA}" type="pres">
      <dgm:prSet presAssocID="{5E97C729-0C68-4BDB-8E6D-61D4D74D56F7}" presName="sibTrans" presStyleCnt="0"/>
      <dgm:spPr/>
    </dgm:pt>
    <dgm:pt modelId="{33DCB65D-0E6E-451D-A75B-D4A6DDD1F817}" type="pres">
      <dgm:prSet presAssocID="{C6FE2718-B627-418B-A2F2-74A04F27B21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6C38B-86E3-452D-BAF7-284F571B7535}" type="pres">
      <dgm:prSet presAssocID="{385B1256-AA87-45B4-B8EF-96F26D16AAB9}" presName="sibTrans" presStyleCnt="0"/>
      <dgm:spPr/>
    </dgm:pt>
    <dgm:pt modelId="{9047FB30-A4B1-4376-A93B-FC364CD581C0}" type="pres">
      <dgm:prSet presAssocID="{37A9A099-3521-4E73-940D-E701984A2CE8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A44A53-3525-4B13-A5FB-E2D3F5578E04}" type="pres">
      <dgm:prSet presAssocID="{A7DFBCB2-237E-486C-A49D-DA4E0098D6A9}" presName="sibTrans" presStyleCnt="0"/>
      <dgm:spPr/>
    </dgm:pt>
    <dgm:pt modelId="{BAD0AC13-3B5D-4CC6-B73C-ABCC04CA441C}" type="pres">
      <dgm:prSet presAssocID="{425D42B3-8E9F-4331-A6F6-E583CF27759F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77699-4AA4-4937-A832-C81B2A4581CF}" type="pres">
      <dgm:prSet presAssocID="{5E5CB206-D632-42A2-9A99-EADABED06F2F}" presName="sibTrans" presStyleCnt="0"/>
      <dgm:spPr/>
    </dgm:pt>
    <dgm:pt modelId="{48E1C22E-8963-4CEA-8B8E-9FEB26BBD8D2}" type="pres">
      <dgm:prSet presAssocID="{5B1031E8-02BE-4B60-B785-8415F5842280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1B75F-22ED-49DC-8E33-89FCCA18E2BC}" type="pres">
      <dgm:prSet presAssocID="{38D6461A-9809-4D49-909C-FDA125F01141}" presName="sibTrans" presStyleCnt="0"/>
      <dgm:spPr/>
    </dgm:pt>
    <dgm:pt modelId="{40C70930-F84B-4D97-A72F-C87ABFBCDEAF}" type="pres">
      <dgm:prSet presAssocID="{3664CA82-8A04-422B-A04A-5088CA8FD17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61E3B-279F-4F89-8C2D-51D5ACF32E6F}" type="pres">
      <dgm:prSet presAssocID="{B08CA126-1F9F-4C9C-8EC8-F066DD703665}" presName="sibTrans" presStyleCnt="0"/>
      <dgm:spPr/>
    </dgm:pt>
    <dgm:pt modelId="{3F606077-3AC7-4CB2-A0C5-8A8FD01A364F}" type="pres">
      <dgm:prSet presAssocID="{C7AF6587-1356-460D-A6EF-FDDE78AC8D6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DA552-ECEA-4A91-ACC0-62DDC880789F}" type="pres">
      <dgm:prSet presAssocID="{3C62ADB7-CD83-472A-8EEA-B477AFA90380}" presName="sibTrans" presStyleCnt="0"/>
      <dgm:spPr/>
    </dgm:pt>
    <dgm:pt modelId="{9EC2A4A0-63A4-4D52-A493-98CA6878B3C9}" type="pres">
      <dgm:prSet presAssocID="{719BD4F4-FA6E-4890-81C5-BDB9B279AF9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1B974A-FDD1-462A-80F1-6613597412DA}" type="presOf" srcId="{5B1031E8-02BE-4B60-B785-8415F5842280}" destId="{48E1C22E-8963-4CEA-8B8E-9FEB26BBD8D2}" srcOrd="0" destOrd="0" presId="urn:microsoft.com/office/officeart/2005/8/layout/default#1"/>
    <dgm:cxn modelId="{22729A32-CE35-4001-B24D-5A1AB3A47DDB}" srcId="{0BF1F1CB-3A4A-43A2-A130-9E68A31ADB18}" destId="{719BD4F4-FA6E-4890-81C5-BDB9B279AF97}" srcOrd="7" destOrd="0" parTransId="{1B2A8D38-6AB1-4FDD-AA5A-9AD0F162E65B}" sibTransId="{5DA7BB4C-BDFE-46F0-9B4E-4AA5698B999F}"/>
    <dgm:cxn modelId="{11A1540D-C162-4844-B144-2339830931A0}" type="presOf" srcId="{D8D181BE-1FA8-4D5C-8125-94B4E4C62EAE}" destId="{1DBBBAF2-4889-4839-95B3-BE70D08BDAE3}" srcOrd="0" destOrd="0" presId="urn:microsoft.com/office/officeart/2005/8/layout/default#1"/>
    <dgm:cxn modelId="{B7B453B7-7FD4-42E7-A59D-E9DCE0EF1445}" srcId="{0BF1F1CB-3A4A-43A2-A130-9E68A31ADB18}" destId="{D8D181BE-1FA8-4D5C-8125-94B4E4C62EAE}" srcOrd="0" destOrd="0" parTransId="{2434B36E-2C53-45C1-B0D1-82D5596496DF}" sibTransId="{5E97C729-0C68-4BDB-8E6D-61D4D74D56F7}"/>
    <dgm:cxn modelId="{0303CEE6-CBDB-4605-B996-C8ECBC0C4D4B}" srcId="{0BF1F1CB-3A4A-43A2-A130-9E68A31ADB18}" destId="{37A9A099-3521-4E73-940D-E701984A2CE8}" srcOrd="2" destOrd="0" parTransId="{1AEBF434-0B6C-4492-83B2-5DFA636E4C1B}" sibTransId="{A7DFBCB2-237E-486C-A49D-DA4E0098D6A9}"/>
    <dgm:cxn modelId="{C429326E-C009-4481-96A1-F3E825BCC8D0}" srcId="{0BF1F1CB-3A4A-43A2-A130-9E68A31ADB18}" destId="{3664CA82-8A04-422B-A04A-5088CA8FD178}" srcOrd="5" destOrd="0" parTransId="{CC1A56F5-57FC-43DB-B7DC-8E3F720A7B85}" sibTransId="{B08CA126-1F9F-4C9C-8EC8-F066DD703665}"/>
    <dgm:cxn modelId="{2EFB8F8A-28D5-42ED-B597-DF064D7AEDA6}" type="presOf" srcId="{37A9A099-3521-4E73-940D-E701984A2CE8}" destId="{9047FB30-A4B1-4376-A93B-FC364CD581C0}" srcOrd="0" destOrd="0" presId="urn:microsoft.com/office/officeart/2005/8/layout/default#1"/>
    <dgm:cxn modelId="{87C100A4-A785-4E32-A8F7-B91235F0D77D}" type="presOf" srcId="{3664CA82-8A04-422B-A04A-5088CA8FD178}" destId="{40C70930-F84B-4D97-A72F-C87ABFBCDEAF}" srcOrd="0" destOrd="0" presId="urn:microsoft.com/office/officeart/2005/8/layout/default#1"/>
    <dgm:cxn modelId="{A07E2BDD-4BFC-4A5B-AACA-3A3CCE0E29DB}" type="presOf" srcId="{C6FE2718-B627-418B-A2F2-74A04F27B212}" destId="{33DCB65D-0E6E-451D-A75B-D4A6DDD1F817}" srcOrd="0" destOrd="0" presId="urn:microsoft.com/office/officeart/2005/8/layout/default#1"/>
    <dgm:cxn modelId="{74C8C471-172E-4D59-B005-C82AB3205EEC}" type="presOf" srcId="{425D42B3-8E9F-4331-A6F6-E583CF27759F}" destId="{BAD0AC13-3B5D-4CC6-B73C-ABCC04CA441C}" srcOrd="0" destOrd="0" presId="urn:microsoft.com/office/officeart/2005/8/layout/default#1"/>
    <dgm:cxn modelId="{5CEDB2D9-B161-46D8-BCF8-FA11D8ACD3A1}" srcId="{0BF1F1CB-3A4A-43A2-A130-9E68A31ADB18}" destId="{C6FE2718-B627-418B-A2F2-74A04F27B212}" srcOrd="1" destOrd="0" parTransId="{7DCCC54F-DD46-4EE9-A55C-2B7D8C8A99A6}" sibTransId="{385B1256-AA87-45B4-B8EF-96F26D16AAB9}"/>
    <dgm:cxn modelId="{4929DACE-7204-4F7C-BE51-0D7CCAF5F13F}" srcId="{0BF1F1CB-3A4A-43A2-A130-9E68A31ADB18}" destId="{5B1031E8-02BE-4B60-B785-8415F5842280}" srcOrd="4" destOrd="0" parTransId="{6DD6EB13-C34D-49E5-B6AE-64412D13060F}" sibTransId="{38D6461A-9809-4D49-909C-FDA125F01141}"/>
    <dgm:cxn modelId="{F4C7E9AF-FBFC-44C0-9C6C-B9F01175665E}" srcId="{0BF1F1CB-3A4A-43A2-A130-9E68A31ADB18}" destId="{C7AF6587-1356-460D-A6EF-FDDE78AC8D67}" srcOrd="6" destOrd="0" parTransId="{7A07F400-C0F2-4AA3-BEBB-574C86D2C326}" sibTransId="{3C62ADB7-CD83-472A-8EEA-B477AFA90380}"/>
    <dgm:cxn modelId="{DEDB64BA-119C-48A1-BF23-CFAE53CCB4DD}" type="presOf" srcId="{C7AF6587-1356-460D-A6EF-FDDE78AC8D67}" destId="{3F606077-3AC7-4CB2-A0C5-8A8FD01A364F}" srcOrd="0" destOrd="0" presId="urn:microsoft.com/office/officeart/2005/8/layout/default#1"/>
    <dgm:cxn modelId="{F6FD88E2-550D-4214-B52A-F0B26A5A5431}" type="presOf" srcId="{0BF1F1CB-3A4A-43A2-A130-9E68A31ADB18}" destId="{C68F8109-BE80-40D9-AA96-8E23CC2933FE}" srcOrd="0" destOrd="0" presId="urn:microsoft.com/office/officeart/2005/8/layout/default#1"/>
    <dgm:cxn modelId="{BCECC28F-27D0-4BE0-8ACB-A0792007FAE3}" srcId="{0BF1F1CB-3A4A-43A2-A130-9E68A31ADB18}" destId="{425D42B3-8E9F-4331-A6F6-E583CF27759F}" srcOrd="3" destOrd="0" parTransId="{8FB3294F-2D42-499C-953C-7F405AD81A78}" sibTransId="{5E5CB206-D632-42A2-9A99-EADABED06F2F}"/>
    <dgm:cxn modelId="{0672AFEB-63FB-4643-8F22-CE96DB3E22B3}" type="presOf" srcId="{719BD4F4-FA6E-4890-81C5-BDB9B279AF97}" destId="{9EC2A4A0-63A4-4D52-A493-98CA6878B3C9}" srcOrd="0" destOrd="0" presId="urn:microsoft.com/office/officeart/2005/8/layout/default#1"/>
    <dgm:cxn modelId="{B520478B-28A9-4D6B-BF8D-3389AC9EB76D}" type="presParOf" srcId="{C68F8109-BE80-40D9-AA96-8E23CC2933FE}" destId="{1DBBBAF2-4889-4839-95B3-BE70D08BDAE3}" srcOrd="0" destOrd="0" presId="urn:microsoft.com/office/officeart/2005/8/layout/default#1"/>
    <dgm:cxn modelId="{C99C3872-0054-488F-BBD1-9347BB322437}" type="presParOf" srcId="{C68F8109-BE80-40D9-AA96-8E23CC2933FE}" destId="{846F7553-5687-4C67-B149-529B378CB2CA}" srcOrd="1" destOrd="0" presId="urn:microsoft.com/office/officeart/2005/8/layout/default#1"/>
    <dgm:cxn modelId="{4AFB8EC7-3F67-4BBD-A56A-F4A385E2A812}" type="presParOf" srcId="{C68F8109-BE80-40D9-AA96-8E23CC2933FE}" destId="{33DCB65D-0E6E-451D-A75B-D4A6DDD1F817}" srcOrd="2" destOrd="0" presId="urn:microsoft.com/office/officeart/2005/8/layout/default#1"/>
    <dgm:cxn modelId="{F26C77CC-BC82-4E88-A6DF-A152F18FDE2E}" type="presParOf" srcId="{C68F8109-BE80-40D9-AA96-8E23CC2933FE}" destId="{25F6C38B-86E3-452D-BAF7-284F571B7535}" srcOrd="3" destOrd="0" presId="urn:microsoft.com/office/officeart/2005/8/layout/default#1"/>
    <dgm:cxn modelId="{C22100CF-A2E9-4FDE-965D-A70154FCD2D3}" type="presParOf" srcId="{C68F8109-BE80-40D9-AA96-8E23CC2933FE}" destId="{9047FB30-A4B1-4376-A93B-FC364CD581C0}" srcOrd="4" destOrd="0" presId="urn:microsoft.com/office/officeart/2005/8/layout/default#1"/>
    <dgm:cxn modelId="{AA633733-F96C-4399-A301-3E9716B71E25}" type="presParOf" srcId="{C68F8109-BE80-40D9-AA96-8E23CC2933FE}" destId="{B5A44A53-3525-4B13-A5FB-E2D3F5578E04}" srcOrd="5" destOrd="0" presId="urn:microsoft.com/office/officeart/2005/8/layout/default#1"/>
    <dgm:cxn modelId="{14F69AAA-5757-4F92-B445-7E11E4BE888E}" type="presParOf" srcId="{C68F8109-BE80-40D9-AA96-8E23CC2933FE}" destId="{BAD0AC13-3B5D-4CC6-B73C-ABCC04CA441C}" srcOrd="6" destOrd="0" presId="urn:microsoft.com/office/officeart/2005/8/layout/default#1"/>
    <dgm:cxn modelId="{E868F593-33D5-426B-B8FF-6DEF97320B1A}" type="presParOf" srcId="{C68F8109-BE80-40D9-AA96-8E23CC2933FE}" destId="{BAE77699-4AA4-4937-A832-C81B2A4581CF}" srcOrd="7" destOrd="0" presId="urn:microsoft.com/office/officeart/2005/8/layout/default#1"/>
    <dgm:cxn modelId="{82977192-22BC-4D3F-895A-43FF9751185A}" type="presParOf" srcId="{C68F8109-BE80-40D9-AA96-8E23CC2933FE}" destId="{48E1C22E-8963-4CEA-8B8E-9FEB26BBD8D2}" srcOrd="8" destOrd="0" presId="urn:microsoft.com/office/officeart/2005/8/layout/default#1"/>
    <dgm:cxn modelId="{8695E404-8238-4BC7-AC52-C07E4865B33D}" type="presParOf" srcId="{C68F8109-BE80-40D9-AA96-8E23CC2933FE}" destId="{D671B75F-22ED-49DC-8E33-89FCCA18E2BC}" srcOrd="9" destOrd="0" presId="urn:microsoft.com/office/officeart/2005/8/layout/default#1"/>
    <dgm:cxn modelId="{6146B451-57C9-44A4-A1DB-40A4095EA81A}" type="presParOf" srcId="{C68F8109-BE80-40D9-AA96-8E23CC2933FE}" destId="{40C70930-F84B-4D97-A72F-C87ABFBCDEAF}" srcOrd="10" destOrd="0" presId="urn:microsoft.com/office/officeart/2005/8/layout/default#1"/>
    <dgm:cxn modelId="{50F9F416-71BB-42BA-89FD-B021CC6CE799}" type="presParOf" srcId="{C68F8109-BE80-40D9-AA96-8E23CC2933FE}" destId="{38B61E3B-279F-4F89-8C2D-51D5ACF32E6F}" srcOrd="11" destOrd="0" presId="urn:microsoft.com/office/officeart/2005/8/layout/default#1"/>
    <dgm:cxn modelId="{A780BD09-D513-47B6-8020-57693333A852}" type="presParOf" srcId="{C68F8109-BE80-40D9-AA96-8E23CC2933FE}" destId="{3F606077-3AC7-4CB2-A0C5-8A8FD01A364F}" srcOrd="12" destOrd="0" presId="urn:microsoft.com/office/officeart/2005/8/layout/default#1"/>
    <dgm:cxn modelId="{89BDD4F9-3DFA-46F3-99A5-4A72B00995BE}" type="presParOf" srcId="{C68F8109-BE80-40D9-AA96-8E23CC2933FE}" destId="{E49DA552-ECEA-4A91-ACC0-62DDC880789F}" srcOrd="13" destOrd="0" presId="urn:microsoft.com/office/officeart/2005/8/layout/default#1"/>
    <dgm:cxn modelId="{220A56B7-DBAE-4C21-95EA-C032C8328BA8}" type="presParOf" srcId="{C68F8109-BE80-40D9-AA96-8E23CC2933FE}" destId="{9EC2A4A0-63A4-4D52-A493-98CA6878B3C9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BBAF2-4889-4839-95B3-BE70D08BDAE3}">
      <dsp:nvSpPr>
        <dsp:cNvPr id="0" name=""/>
        <dsp:cNvSpPr/>
      </dsp:nvSpPr>
      <dsp:spPr>
        <a:xfrm>
          <a:off x="3382" y="242031"/>
          <a:ext cx="2683727" cy="1610236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Преемственность и доступность всех уровнях образования</a:t>
          </a:r>
          <a:endParaRPr lang="ru-RU" sz="2000" b="1" kern="1200" dirty="0"/>
        </a:p>
      </dsp:txBody>
      <dsp:txXfrm>
        <a:off x="3382" y="242031"/>
        <a:ext cx="2683727" cy="1610236"/>
      </dsp:txXfrm>
    </dsp:sp>
    <dsp:sp modelId="{33DCB65D-0E6E-451D-A75B-D4A6DDD1F817}">
      <dsp:nvSpPr>
        <dsp:cNvPr id="0" name=""/>
        <dsp:cNvSpPr/>
      </dsp:nvSpPr>
      <dsp:spPr>
        <a:xfrm>
          <a:off x="2955483" y="242031"/>
          <a:ext cx="2683727" cy="161023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Обновление исторического образования, программ по литературе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955483" y="242031"/>
        <a:ext cx="2683727" cy="1610236"/>
      </dsp:txXfrm>
    </dsp:sp>
    <dsp:sp modelId="{9047FB30-A4B1-4376-A93B-FC364CD581C0}">
      <dsp:nvSpPr>
        <dsp:cNvPr id="0" name=""/>
        <dsp:cNvSpPr/>
      </dsp:nvSpPr>
      <dsp:spPr>
        <a:xfrm>
          <a:off x="5907583" y="242031"/>
          <a:ext cx="2683727" cy="1610236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Проект</a:t>
          </a:r>
          <a:r>
            <a:rPr lang="ru-RU" sz="2000" b="1" i="0" kern="1200" baseline="0" dirty="0" smtClean="0"/>
            <a:t> Школы </a:t>
          </a:r>
          <a:r>
            <a:rPr lang="ru-RU" sz="2000" b="1" i="0" kern="1200" baseline="0" dirty="0" err="1" smtClean="0"/>
            <a:t>Минпросвещения+</a:t>
          </a:r>
          <a:endParaRPr lang="ru-RU" sz="2000" b="1" i="0" kern="1200" baseline="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dirty="0" smtClean="0"/>
            <a:t>мотивирующий мониторинг</a:t>
          </a:r>
          <a:endParaRPr lang="ru-RU" sz="2000" b="1" i="0" kern="1200" dirty="0"/>
        </a:p>
      </dsp:txBody>
      <dsp:txXfrm>
        <a:off x="5907583" y="242031"/>
        <a:ext cx="2683727" cy="1610236"/>
      </dsp:txXfrm>
    </dsp:sp>
    <dsp:sp modelId="{BAD0AC13-3B5D-4CC6-B73C-ABCC04CA441C}">
      <dsp:nvSpPr>
        <dsp:cNvPr id="0" name=""/>
        <dsp:cNvSpPr/>
      </dsp:nvSpPr>
      <dsp:spPr>
        <a:xfrm>
          <a:off x="8859683" y="242031"/>
          <a:ext cx="2683727" cy="161023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Создание 1000 маршрутов школьного образовательного туризма</a:t>
          </a:r>
          <a:endParaRPr lang="ru-RU" sz="1800" b="1" i="0" kern="1200" dirty="0"/>
        </a:p>
      </dsp:txBody>
      <dsp:txXfrm>
        <a:off x="8859683" y="242031"/>
        <a:ext cx="2683727" cy="1610236"/>
      </dsp:txXfrm>
    </dsp:sp>
    <dsp:sp modelId="{48E1C22E-8963-4CEA-8B8E-9FEB26BBD8D2}">
      <dsp:nvSpPr>
        <dsp:cNvPr id="0" name=""/>
        <dsp:cNvSpPr/>
      </dsp:nvSpPr>
      <dsp:spPr>
        <a:xfrm>
          <a:off x="3382" y="2120640"/>
          <a:ext cx="2683727" cy="1610236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Поставки оборудования в рамках нацпроекта «Образование»</a:t>
          </a:r>
          <a:endParaRPr lang="ru-RU" sz="2000" b="1" kern="1200" dirty="0"/>
        </a:p>
      </dsp:txBody>
      <dsp:txXfrm>
        <a:off x="3382" y="2120640"/>
        <a:ext cx="2683727" cy="1610236"/>
      </dsp:txXfrm>
    </dsp:sp>
    <dsp:sp modelId="{40C70930-F84B-4D97-A72F-C87ABFBCDEAF}">
      <dsp:nvSpPr>
        <dsp:cNvPr id="0" name=""/>
        <dsp:cNvSpPr/>
      </dsp:nvSpPr>
      <dsp:spPr>
        <a:xfrm>
          <a:off x="2955483" y="2120640"/>
          <a:ext cx="2683727" cy="1610236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Педагогический ВУЗ – центр развития педагогического образования</a:t>
          </a:r>
          <a:endParaRPr lang="ru-RU" sz="1800" b="1" i="0" kern="1200" dirty="0"/>
        </a:p>
      </dsp:txBody>
      <dsp:txXfrm>
        <a:off x="2955483" y="2120640"/>
        <a:ext cx="2683727" cy="1610236"/>
      </dsp:txXfrm>
    </dsp:sp>
    <dsp:sp modelId="{3F606077-3AC7-4CB2-A0C5-8A8FD01A364F}">
      <dsp:nvSpPr>
        <dsp:cNvPr id="0" name=""/>
        <dsp:cNvSpPr/>
      </dsp:nvSpPr>
      <dsp:spPr>
        <a:xfrm>
          <a:off x="5907583" y="2120640"/>
          <a:ext cx="2683727" cy="1610236"/>
        </a:xfrm>
        <a:prstGeom prst="rect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Новая философия воспитания (ФОП, РДДМ, советники..)</a:t>
          </a:r>
        </a:p>
      </dsp:txBody>
      <dsp:txXfrm>
        <a:off x="5907583" y="2120640"/>
        <a:ext cx="2683727" cy="1610236"/>
      </dsp:txXfrm>
    </dsp:sp>
    <dsp:sp modelId="{9EC2A4A0-63A4-4D52-A493-98CA6878B3C9}">
      <dsp:nvSpPr>
        <dsp:cNvPr id="0" name=""/>
        <dsp:cNvSpPr/>
      </dsp:nvSpPr>
      <dsp:spPr>
        <a:xfrm>
          <a:off x="8859683" y="2120640"/>
          <a:ext cx="2683727" cy="1610236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Построение системы профориентации – основа технологического суверенитета</a:t>
          </a:r>
          <a:endParaRPr lang="ru-RU" sz="1800" b="1" i="0" kern="1200" dirty="0"/>
        </a:p>
      </dsp:txBody>
      <dsp:txXfrm>
        <a:off x="8859683" y="2120640"/>
        <a:ext cx="2683727" cy="1610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693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613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6276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9EE90A6E-B26F-5AD8-0CC5-B318395E1EF3}"/>
              </a:ext>
            </a:extLst>
          </p:cNvPr>
          <p:cNvSpPr/>
          <p:nvPr userDrawn="1"/>
        </p:nvSpPr>
        <p:spPr>
          <a:xfrm>
            <a:off x="708613" y="333311"/>
            <a:ext cx="10093158" cy="1442720"/>
          </a:xfrm>
          <a:prstGeom prst="rect">
            <a:avLst/>
          </a:prstGeom>
          <a:gradFill>
            <a:gsLst>
              <a:gs pos="0">
                <a:srgbClr val="0199DA"/>
              </a:gs>
              <a:gs pos="46000">
                <a:srgbClr val="3B6CD3"/>
              </a:gs>
              <a:gs pos="64000">
                <a:srgbClr val="644FD0"/>
              </a:gs>
              <a:gs pos="93000">
                <a:srgbClr val="A61CC8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Параллелограмм 6">
            <a:extLst>
              <a:ext uri="{FF2B5EF4-FFF2-40B4-BE49-F238E27FC236}">
                <a16:creationId xmlns="" xmlns:a16="http://schemas.microsoft.com/office/drawing/2014/main" id="{C1BFF493-8B5D-B24E-696E-D631CD0151A1}"/>
              </a:ext>
            </a:extLst>
          </p:cNvPr>
          <p:cNvSpPr/>
          <p:nvPr userDrawn="1"/>
        </p:nvSpPr>
        <p:spPr>
          <a:xfrm>
            <a:off x="-2233033" y="333929"/>
            <a:ext cx="4703304" cy="2585103"/>
          </a:xfrm>
          <a:prstGeom prst="parallelogram">
            <a:avLst>
              <a:gd name="adj" fmla="val 98998"/>
            </a:avLst>
          </a:prstGeom>
          <a:gradFill flip="none" rotWithShape="1">
            <a:gsLst>
              <a:gs pos="37000">
                <a:srgbClr val="408ADC"/>
              </a:gs>
              <a:gs pos="54000">
                <a:srgbClr val="4563D1"/>
              </a:gs>
            </a:gsLst>
            <a:lin ang="2700000" scaled="1"/>
            <a:tileRect/>
          </a:gradFill>
          <a:ln>
            <a:noFill/>
          </a:ln>
          <a:effectLst>
            <a:outerShdw blurRad="177800" dist="38100" dir="9480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Параллелограмм 16">
            <a:extLst>
              <a:ext uri="{FF2B5EF4-FFF2-40B4-BE49-F238E27FC236}">
                <a16:creationId xmlns="" xmlns:a16="http://schemas.microsoft.com/office/drawing/2014/main" id="{56E21E34-359A-7F78-5FA9-01F0A538C1FB}"/>
              </a:ext>
            </a:extLst>
          </p:cNvPr>
          <p:cNvSpPr/>
          <p:nvPr userDrawn="1"/>
        </p:nvSpPr>
        <p:spPr>
          <a:xfrm>
            <a:off x="9008108" y="-2009511"/>
            <a:ext cx="5914479" cy="3785542"/>
          </a:xfrm>
          <a:prstGeom prst="parallelogram">
            <a:avLst>
              <a:gd name="adj" fmla="val 98998"/>
            </a:avLst>
          </a:prstGeom>
          <a:gradFill>
            <a:gsLst>
              <a:gs pos="44000">
                <a:srgbClr val="6C2DA8"/>
              </a:gs>
              <a:gs pos="26000">
                <a:srgbClr val="8A20B1"/>
              </a:gs>
              <a:gs pos="68000">
                <a:srgbClr val="6231A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C94A8DC-1B7E-523F-5E02-6D8ADF2433C3}"/>
              </a:ext>
            </a:extLst>
          </p:cNvPr>
          <p:cNvSpPr txBox="1"/>
          <p:nvPr userDrawn="1"/>
        </p:nvSpPr>
        <p:spPr>
          <a:xfrm>
            <a:off x="11277599" y="1395647"/>
            <a:ext cx="789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6CBA965-582B-40F8-A653-4281B1ECBD15}" type="slidenum">
              <a:rPr lang="ru-RU" sz="2400" b="1" kern="12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pPr algn="r"/>
              <a:t>‹#›</a:t>
            </a:fld>
            <a:endParaRPr lang="ru-RU" sz="2400" b="1" kern="1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75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EE90A6E-B26F-5AD8-0CC5-B318395E1EF3}"/>
              </a:ext>
            </a:extLst>
          </p:cNvPr>
          <p:cNvSpPr/>
          <p:nvPr userDrawn="1"/>
        </p:nvSpPr>
        <p:spPr>
          <a:xfrm>
            <a:off x="708613" y="333311"/>
            <a:ext cx="10093158" cy="1442720"/>
          </a:xfrm>
          <a:prstGeom prst="rect">
            <a:avLst/>
          </a:prstGeom>
          <a:gradFill>
            <a:gsLst>
              <a:gs pos="0">
                <a:srgbClr val="0199DA"/>
              </a:gs>
              <a:gs pos="46000">
                <a:srgbClr val="3B6CD3"/>
              </a:gs>
              <a:gs pos="64000">
                <a:srgbClr val="644FD0"/>
              </a:gs>
              <a:gs pos="93000">
                <a:srgbClr val="A61CC8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xmlns="" id="{C1BFF493-8B5D-B24E-696E-D631CD0151A1}"/>
              </a:ext>
            </a:extLst>
          </p:cNvPr>
          <p:cNvSpPr/>
          <p:nvPr userDrawn="1"/>
        </p:nvSpPr>
        <p:spPr>
          <a:xfrm>
            <a:off x="-2233033" y="333929"/>
            <a:ext cx="4703304" cy="2585103"/>
          </a:xfrm>
          <a:prstGeom prst="parallelogram">
            <a:avLst>
              <a:gd name="adj" fmla="val 98998"/>
            </a:avLst>
          </a:prstGeom>
          <a:gradFill flip="none" rotWithShape="1">
            <a:gsLst>
              <a:gs pos="37000">
                <a:srgbClr val="408ADC"/>
              </a:gs>
              <a:gs pos="54000">
                <a:srgbClr val="4563D1"/>
              </a:gs>
            </a:gsLst>
            <a:lin ang="2700000" scaled="1"/>
            <a:tileRect/>
          </a:gradFill>
          <a:ln>
            <a:noFill/>
          </a:ln>
          <a:effectLst>
            <a:outerShdw blurRad="177800" dist="38100" dir="9480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xmlns="" id="{56E21E34-359A-7F78-5FA9-01F0A538C1FB}"/>
              </a:ext>
            </a:extLst>
          </p:cNvPr>
          <p:cNvSpPr/>
          <p:nvPr userDrawn="1"/>
        </p:nvSpPr>
        <p:spPr>
          <a:xfrm>
            <a:off x="9008108" y="-2009511"/>
            <a:ext cx="5914479" cy="3785542"/>
          </a:xfrm>
          <a:prstGeom prst="parallelogram">
            <a:avLst>
              <a:gd name="adj" fmla="val 98998"/>
            </a:avLst>
          </a:prstGeom>
          <a:gradFill>
            <a:gsLst>
              <a:gs pos="44000">
                <a:srgbClr val="6C2DA8"/>
              </a:gs>
              <a:gs pos="26000">
                <a:srgbClr val="8A20B1"/>
              </a:gs>
              <a:gs pos="68000">
                <a:srgbClr val="6231A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94A8DC-1B7E-523F-5E02-6D8ADF2433C3}"/>
              </a:ext>
            </a:extLst>
          </p:cNvPr>
          <p:cNvSpPr txBox="1"/>
          <p:nvPr userDrawn="1"/>
        </p:nvSpPr>
        <p:spPr>
          <a:xfrm>
            <a:off x="11277599" y="1395647"/>
            <a:ext cx="789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6CBA965-582B-40F8-A653-4281B1ECBD15}" type="slidenum">
              <a:rPr lang="ru-RU" sz="2400" b="1" kern="12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pPr algn="r"/>
              <a:t>‹#›</a:t>
            </a:fld>
            <a:endParaRPr lang="ru-RU" sz="2400" b="1" kern="1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756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EE90A6E-B26F-5AD8-0CC5-B318395E1EF3}"/>
              </a:ext>
            </a:extLst>
          </p:cNvPr>
          <p:cNvSpPr/>
          <p:nvPr userDrawn="1"/>
        </p:nvSpPr>
        <p:spPr>
          <a:xfrm>
            <a:off x="708613" y="333311"/>
            <a:ext cx="10093158" cy="1442720"/>
          </a:xfrm>
          <a:prstGeom prst="rect">
            <a:avLst/>
          </a:prstGeom>
          <a:gradFill>
            <a:gsLst>
              <a:gs pos="0">
                <a:srgbClr val="0199DA"/>
              </a:gs>
              <a:gs pos="46000">
                <a:srgbClr val="3B6CD3"/>
              </a:gs>
              <a:gs pos="64000">
                <a:srgbClr val="644FD0"/>
              </a:gs>
              <a:gs pos="93000">
                <a:srgbClr val="A61CC8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xmlns="" id="{C1BFF493-8B5D-B24E-696E-D631CD0151A1}"/>
              </a:ext>
            </a:extLst>
          </p:cNvPr>
          <p:cNvSpPr/>
          <p:nvPr userDrawn="1"/>
        </p:nvSpPr>
        <p:spPr>
          <a:xfrm>
            <a:off x="-2233033" y="333929"/>
            <a:ext cx="4703304" cy="2585103"/>
          </a:xfrm>
          <a:prstGeom prst="parallelogram">
            <a:avLst>
              <a:gd name="adj" fmla="val 98998"/>
            </a:avLst>
          </a:prstGeom>
          <a:gradFill flip="none" rotWithShape="1">
            <a:gsLst>
              <a:gs pos="37000">
                <a:srgbClr val="408ADC"/>
              </a:gs>
              <a:gs pos="54000">
                <a:srgbClr val="4563D1"/>
              </a:gs>
            </a:gsLst>
            <a:lin ang="2700000" scaled="1"/>
            <a:tileRect/>
          </a:gradFill>
          <a:ln>
            <a:noFill/>
          </a:ln>
          <a:effectLst>
            <a:outerShdw blurRad="177800" dist="38100" dir="9480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xmlns="" id="{56E21E34-359A-7F78-5FA9-01F0A538C1FB}"/>
              </a:ext>
            </a:extLst>
          </p:cNvPr>
          <p:cNvSpPr/>
          <p:nvPr userDrawn="1"/>
        </p:nvSpPr>
        <p:spPr>
          <a:xfrm>
            <a:off x="9008108" y="-2009511"/>
            <a:ext cx="5914479" cy="3785542"/>
          </a:xfrm>
          <a:prstGeom prst="parallelogram">
            <a:avLst>
              <a:gd name="adj" fmla="val 98998"/>
            </a:avLst>
          </a:prstGeom>
          <a:gradFill>
            <a:gsLst>
              <a:gs pos="44000">
                <a:srgbClr val="6C2DA8"/>
              </a:gs>
              <a:gs pos="26000">
                <a:srgbClr val="8A20B1"/>
              </a:gs>
              <a:gs pos="68000">
                <a:srgbClr val="6231A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94A8DC-1B7E-523F-5E02-6D8ADF2433C3}"/>
              </a:ext>
            </a:extLst>
          </p:cNvPr>
          <p:cNvSpPr txBox="1"/>
          <p:nvPr userDrawn="1"/>
        </p:nvSpPr>
        <p:spPr>
          <a:xfrm>
            <a:off x="11277599" y="1395647"/>
            <a:ext cx="789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6CBA965-582B-40F8-A653-4281B1ECBD15}" type="slidenum">
              <a:rPr lang="ru-RU" sz="2400" b="1" kern="12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pPr algn="r"/>
              <a:t>‹#›</a:t>
            </a:fld>
            <a:endParaRPr lang="ru-RU" sz="2400" b="1" kern="1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75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748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671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522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300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531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336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499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289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D4F94-DFCB-432D-A504-C2A6D50249FF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465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8.png"/><Relationship Id="rId7" Type="http://schemas.openxmlformats.org/officeDocument/2006/relationships/diagramData" Target="../diagrams/data1.xml"/><Relationship Id="rId12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9.png"/><Relationship Id="rId9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8.png"/><Relationship Id="rId7" Type="http://schemas.openxmlformats.org/officeDocument/2006/relationships/image" Target="../media/image3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8.png"/><Relationship Id="rId7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8.png"/><Relationship Id="rId7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8.png"/><Relationship Id="rId7" Type="http://schemas.openxmlformats.org/officeDocument/2006/relationships/chart" Target="../charts/chart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8.pn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40.jpeg"/><Relationship Id="rId5" Type="http://schemas.openxmlformats.org/officeDocument/2006/relationships/image" Target="../media/image3.png"/><Relationship Id="rId10" Type="http://schemas.openxmlformats.org/officeDocument/2006/relationships/image" Target="../media/image39.jpeg"/><Relationship Id="rId4" Type="http://schemas.openxmlformats.org/officeDocument/2006/relationships/image" Target="../media/image9.png"/><Relationship Id="rId9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8.png"/><Relationship Id="rId7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8.png"/><Relationship Id="rId7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8.png"/><Relationship Id="rId7" Type="http://schemas.openxmlformats.org/officeDocument/2006/relationships/image" Target="../media/image2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835573" y="1749972"/>
            <a:ext cx="10200290" cy="47296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7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Межмуниципальный форум классных руководителей и специалистов в области воспитания </a:t>
            </a:r>
          </a:p>
          <a:p>
            <a:r>
              <a:rPr lang="ru-RU" sz="77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«Открытое пространство воспитания: ресурсы и возможности образовательной организации»</a:t>
            </a:r>
          </a:p>
          <a:p>
            <a:endParaRPr lang="ru-RU" sz="9800" dirty="0" smtClean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27 августа 2024, г. Чусовой</a:t>
            </a:r>
            <a:endParaRPr lang="ru-RU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0439" y="351676"/>
            <a:ext cx="3810844" cy="893799"/>
          </a:xfrm>
          <a:prstGeom prst="rect">
            <a:avLst/>
          </a:prstGeom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0661" y="220717"/>
            <a:ext cx="1114371" cy="1114371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2127" y="388924"/>
            <a:ext cx="1119844" cy="96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249" y="299546"/>
            <a:ext cx="2951915" cy="1008992"/>
          </a:xfrm>
          <a:prstGeom prst="rect">
            <a:avLst/>
          </a:prstGeom>
          <a:noFill/>
        </p:spPr>
      </p:pic>
      <p:pic>
        <p:nvPicPr>
          <p:cNvPr id="13" name="Рисунок 12" descr="Picture background"/>
          <p:cNvPicPr/>
          <p:nvPr/>
        </p:nvPicPr>
        <p:blipFill>
          <a:blip r:embed="rId7" cstate="print"/>
          <a:srcRect l="18000" t="4699" r="16000" b="13158"/>
          <a:stretch>
            <a:fillRect/>
          </a:stretch>
        </p:blipFill>
        <p:spPr bwMode="auto">
          <a:xfrm>
            <a:off x="6889532" y="409903"/>
            <a:ext cx="709448" cy="89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748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835573" y="1749972"/>
            <a:ext cx="10200290" cy="47296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9800" dirty="0" smtClean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27 августа 2024, г. Чусовой</a:t>
            </a:r>
            <a:endParaRPr lang="ru-RU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0439" y="351676"/>
            <a:ext cx="3810844" cy="893799"/>
          </a:xfrm>
          <a:prstGeom prst="rect">
            <a:avLst/>
          </a:prstGeom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0661" y="220717"/>
            <a:ext cx="1114371" cy="1114371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2127" y="388924"/>
            <a:ext cx="1119844" cy="96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249" y="299546"/>
            <a:ext cx="2951915" cy="1008992"/>
          </a:xfrm>
          <a:prstGeom prst="rect">
            <a:avLst/>
          </a:prstGeom>
          <a:noFill/>
        </p:spPr>
      </p:pic>
      <p:pic>
        <p:nvPicPr>
          <p:cNvPr id="13" name="Рисунок 12" descr="Picture background"/>
          <p:cNvPicPr/>
          <p:nvPr/>
        </p:nvPicPr>
        <p:blipFill>
          <a:blip r:embed="rId7" cstate="print"/>
          <a:srcRect l="18000" t="4699" r="16000" b="13158"/>
          <a:stretch>
            <a:fillRect/>
          </a:stretch>
        </p:blipFill>
        <p:spPr bwMode="auto">
          <a:xfrm>
            <a:off x="6889532" y="409903"/>
            <a:ext cx="709448" cy="89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88276" y="2967335"/>
            <a:ext cx="10263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Магистральные направления воспитания проекта «Школа </a:t>
            </a:r>
            <a:r>
              <a:rPr lang="ru-RU" sz="4000" b="1" dirty="0" err="1" smtClean="0">
                <a:solidFill>
                  <a:schemeClr val="bg1"/>
                </a:solidFill>
              </a:rPr>
              <a:t>Минпросвещения</a:t>
            </a:r>
            <a:r>
              <a:rPr lang="ru-RU" sz="4000" b="1" dirty="0" smtClean="0">
                <a:solidFill>
                  <a:schemeClr val="bg1"/>
                </a:solidFill>
              </a:rPr>
              <a:t> России»: результаты и ключевые задачи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8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312" y="1198179"/>
            <a:ext cx="9814560" cy="69368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</a:rPr>
              <a:t>Заголовок слайда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58277" y="189186"/>
            <a:ext cx="1114371" cy="1114371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93481" y="394137"/>
            <a:ext cx="1025250" cy="89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842867287"/>
              </p:ext>
            </p:extLst>
          </p:nvPr>
        </p:nvGraphicFramePr>
        <p:xfrm>
          <a:off x="236483" y="2885091"/>
          <a:ext cx="11546794" cy="3972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1"/>
          <a:srcRect l="5095" r="4804" b="48783"/>
          <a:stretch>
            <a:fillRect/>
          </a:stretch>
        </p:blipFill>
        <p:spPr bwMode="auto">
          <a:xfrm>
            <a:off x="189186" y="0"/>
            <a:ext cx="9758855" cy="305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9995338" y="2396359"/>
            <a:ext cx="1765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2022 г.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5093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s\Dremina-IA\Desktop\август 2023\2023-08-21_22-44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401"/>
            <a:ext cx="12192000" cy="679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2869" y="5707117"/>
            <a:ext cx="2270234" cy="738660"/>
          </a:xfrm>
          <a:prstGeom prst="rect">
            <a:avLst/>
          </a:prstGeom>
          <a:solidFill>
            <a:srgbClr val="00277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Партнерство и сотрудничество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34523" y="2000241"/>
            <a:ext cx="2571768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2400" dirty="0" smtClean="0">
                <a:solidFill>
                  <a:schemeClr val="bg2"/>
                </a:solidFill>
              </a:rPr>
              <a:t>«Россия – мои горизонты»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11" y="2476493"/>
            <a:ext cx="3143272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Дни единых действий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89186"/>
            <a:ext cx="1481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2023 г.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06195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F3EDA55-AEAF-B9C2-41AB-5193D2D62A87}"/>
              </a:ext>
            </a:extLst>
          </p:cNvPr>
          <p:cNvSpPr/>
          <p:nvPr/>
        </p:nvSpPr>
        <p:spPr>
          <a:xfrm>
            <a:off x="690749" y="1949723"/>
            <a:ext cx="11408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4CD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Цель: обеспечение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4CD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единого образовательного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4CD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пространства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674CD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07CFB63-9C43-922D-9ECC-5F185C839C6E}"/>
              </a:ext>
            </a:extLst>
          </p:cNvPr>
          <p:cNvSpPr txBox="1"/>
          <p:nvPr/>
        </p:nvSpPr>
        <p:spPr>
          <a:xfrm>
            <a:off x="1372015" y="2716638"/>
            <a:ext cx="8686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CD0"/>
              </a:buClr>
              <a:buSzPct val="150000"/>
              <a:tabLst/>
              <a:defRPr/>
            </a:pPr>
            <a:r>
              <a:rPr lang="ru-RU" sz="2000" b="1" dirty="0">
                <a:latin typeface="Arial" panose="020B0604020202020204" pitchFamily="34" charset="0"/>
              </a:rPr>
              <a:t>ф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ормирование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благоприятного школьного климата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056A6A-2367-04F5-888D-9C4D67A76D0A}"/>
              </a:ext>
            </a:extLst>
          </p:cNvPr>
          <p:cNvSpPr txBox="1"/>
          <p:nvPr/>
        </p:nvSpPr>
        <p:spPr>
          <a:xfrm>
            <a:off x="1372015" y="3386533"/>
            <a:ext cx="8686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CD0"/>
              </a:buClr>
              <a:buSzPct val="150000"/>
              <a:tabLst/>
              <a:defRPr/>
            </a:pPr>
            <a:r>
              <a:rPr lang="ru-RU" sz="2000" b="1" noProof="0" dirty="0">
                <a:latin typeface="Arial" panose="020B0604020202020204" pitchFamily="34" charset="0"/>
              </a:rPr>
              <a:t>р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азвитие образовательной и воспитывающей среды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6082D14-777D-F371-A098-6BA612B5204F}"/>
              </a:ext>
            </a:extLst>
          </p:cNvPr>
          <p:cNvSpPr txBox="1"/>
          <p:nvPr/>
        </p:nvSpPr>
        <p:spPr>
          <a:xfrm>
            <a:off x="1372015" y="4100763"/>
            <a:ext cx="8686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CD0"/>
              </a:buClr>
              <a:buSzPct val="150000"/>
              <a:tabLst/>
              <a:defRPr/>
            </a:pPr>
            <a:r>
              <a:rPr lang="ru-RU" sz="2000" b="1" dirty="0">
                <a:latin typeface="Arial" panose="020B0604020202020204" pitchFamily="34" charset="0"/>
              </a:rPr>
              <a:t>а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ктивизация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деятельности для качественного образования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8398787-364A-BB16-6132-BBB018D20778}"/>
              </a:ext>
            </a:extLst>
          </p:cNvPr>
          <p:cNvSpPr txBox="1"/>
          <p:nvPr/>
        </p:nvSpPr>
        <p:spPr>
          <a:xfrm>
            <a:off x="1401830" y="4774268"/>
            <a:ext cx="8686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CD0"/>
              </a:buClr>
              <a:buSzPct val="150000"/>
              <a:tabLst/>
              <a:defRPr/>
            </a:pPr>
            <a:r>
              <a:rPr lang="ru-RU" sz="2000" b="1" dirty="0">
                <a:latin typeface="Arial" panose="020B0604020202020204" pitchFamily="34" charset="0"/>
              </a:rPr>
              <a:t>ф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ормирование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традиционных духовно-нравственных ценностей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8201BDF-8A01-E748-D970-C8D7F8CE770B}"/>
              </a:ext>
            </a:extLst>
          </p:cNvPr>
          <p:cNvSpPr txBox="1"/>
          <p:nvPr/>
        </p:nvSpPr>
        <p:spPr>
          <a:xfrm>
            <a:off x="1431968" y="5511033"/>
            <a:ext cx="8686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CD0"/>
              </a:buClr>
              <a:buSzPct val="150000"/>
              <a:tabLst/>
              <a:defRPr/>
            </a:pPr>
            <a:r>
              <a:rPr lang="ru-RU" sz="2000" b="1" dirty="0" smtClean="0">
                <a:latin typeface="Arial" panose="020B0604020202020204" pitchFamily="34" charset="0"/>
              </a:rPr>
              <a:t>сохранение образовательного суверенитета страны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808BF989-AD51-FB9E-B98F-CC5EFD0F7D56}"/>
              </a:ext>
            </a:extLst>
          </p:cNvPr>
          <p:cNvSpPr/>
          <p:nvPr/>
        </p:nvSpPr>
        <p:spPr>
          <a:xfrm>
            <a:off x="690749" y="419100"/>
            <a:ext cx="10722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Проект 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«Школа </a:t>
            </a:r>
            <a:r>
              <a:rPr lang="ru-RU" sz="36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Минпросвещения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России»: региональный 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аспект</a:t>
            </a:r>
            <a:endParaRPr lang="ru-RU" sz="36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62" descr="Выпускников бесплатно иконка">
            <a:extLst>
              <a:ext uri="{FF2B5EF4-FFF2-40B4-BE49-F238E27FC236}">
                <a16:creationId xmlns:a16="http://schemas.microsoft.com/office/drawing/2014/main" xmlns="" id="{77A91377-FBE8-0B4E-0940-44DCDB940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645" y="2561208"/>
            <a:ext cx="643185" cy="64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Делиться бесплатно иконка">
            <a:extLst>
              <a:ext uri="{FF2B5EF4-FFF2-40B4-BE49-F238E27FC236}">
                <a16:creationId xmlns:a16="http://schemas.microsoft.com/office/drawing/2014/main" xmlns="" id="{936CDCC1-B99C-E7A6-6C91-6C5375B84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645" y="3270980"/>
            <a:ext cx="613370" cy="61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Через некоторое время бесплатно иконка">
            <a:extLst>
              <a:ext uri="{FF2B5EF4-FFF2-40B4-BE49-F238E27FC236}">
                <a16:creationId xmlns:a16="http://schemas.microsoft.com/office/drawing/2014/main" xmlns="" id="{8FD438D3-B122-47A8-3E3E-61723AAF9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392" y="3942282"/>
            <a:ext cx="635623" cy="63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Подготовка бесплатно иконка">
            <a:extLst>
              <a:ext uri="{FF2B5EF4-FFF2-40B4-BE49-F238E27FC236}">
                <a16:creationId xmlns:a16="http://schemas.microsoft.com/office/drawing/2014/main" xmlns="" id="{F61E3CBF-6FA6-98D3-913C-FE62F65E9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208" y="4656512"/>
            <a:ext cx="635622" cy="63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4B58811A-837C-9F29-8A8B-D3229E796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208" y="5398536"/>
            <a:ext cx="665760" cy="6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07CFB63-9C43-922D-9ECC-5F185C839C6E}"/>
              </a:ext>
            </a:extLst>
          </p:cNvPr>
          <p:cNvSpPr txBox="1"/>
          <p:nvPr/>
        </p:nvSpPr>
        <p:spPr>
          <a:xfrm>
            <a:off x="690749" y="6045410"/>
            <a:ext cx="113376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CD0"/>
              </a:buClr>
              <a:buSzPct val="150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694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B572F39-4BA0-2A2C-57A3-4ED02B4A61EC}"/>
              </a:ext>
            </a:extLst>
          </p:cNvPr>
          <p:cNvSpPr/>
          <p:nvPr/>
        </p:nvSpPr>
        <p:spPr>
          <a:xfrm>
            <a:off x="695939" y="1210976"/>
            <a:ext cx="93251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Цель: обеспечение единого образовательного пространства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D78A6439-0EA9-1D58-28DE-C9E2134CBA61}"/>
              </a:ext>
            </a:extLst>
          </p:cNvPr>
          <p:cNvSpPr/>
          <p:nvPr/>
        </p:nvSpPr>
        <p:spPr>
          <a:xfrm>
            <a:off x="6228522" y="1958719"/>
            <a:ext cx="195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225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Задачи 2024 г.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225CB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E32FE4F-F537-2AAB-BCD3-F792650A2273}"/>
              </a:ext>
            </a:extLst>
          </p:cNvPr>
          <p:cNvSpPr txBox="1"/>
          <p:nvPr/>
        </p:nvSpPr>
        <p:spPr>
          <a:xfrm>
            <a:off x="690749" y="1971510"/>
            <a:ext cx="42222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225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Самодиагностика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4CD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2023</a:t>
            </a:r>
            <a:r>
              <a:rPr lang="ru-RU" sz="2000" noProof="0" dirty="0" smtClean="0">
                <a:latin typeface="Arial" panose="020B0604020202020204" pitchFamily="34" charset="0"/>
              </a:rPr>
              <a:t> г. – 98%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2024</a:t>
            </a:r>
            <a:r>
              <a:rPr kumimoji="0" lang="ru-RU" sz="20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г. – 100%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DBE3549-63D5-03BE-284D-1BA3D3BE17E0}"/>
              </a:ext>
            </a:extLst>
          </p:cNvPr>
          <p:cNvSpPr/>
          <p:nvPr/>
        </p:nvSpPr>
        <p:spPr>
          <a:xfrm>
            <a:off x="283779" y="439118"/>
            <a:ext cx="113669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Школа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Минпросвещения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России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(центр образования, воспитания и просвещения)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96C2FE0-0FCD-F124-806F-966FCA06FE35}"/>
              </a:ext>
            </a:extLst>
          </p:cNvPr>
          <p:cNvSpPr txBox="1"/>
          <p:nvPr/>
        </p:nvSpPr>
        <p:spPr>
          <a:xfrm>
            <a:off x="6398214" y="2408980"/>
            <a:ext cx="41030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dirty="0">
                <a:gradFill flip="none" rotWithShape="1">
                  <a:gsLst>
                    <a:gs pos="25000">
                      <a:srgbClr val="0296D8"/>
                    </a:gs>
                    <a:gs pos="57000">
                      <a:srgbClr val="7225CB"/>
                    </a:gs>
                    <a:gs pos="100000">
                      <a:srgbClr val="B90EC6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96C2FE0-0FCD-F124-806F-966FCA06FE35}"/>
              </a:ext>
            </a:extLst>
          </p:cNvPr>
          <p:cNvSpPr txBox="1"/>
          <p:nvPr/>
        </p:nvSpPr>
        <p:spPr>
          <a:xfrm>
            <a:off x="6419481" y="2974287"/>
            <a:ext cx="41030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dirty="0" smtClean="0">
                <a:gradFill flip="none" rotWithShape="1">
                  <a:gsLst>
                    <a:gs pos="25000">
                      <a:srgbClr val="0296D8"/>
                    </a:gs>
                    <a:gs pos="57000">
                      <a:srgbClr val="7225CB"/>
                    </a:gs>
                    <a:gs pos="100000">
                      <a:srgbClr val="B90EC6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</a:rPr>
              <a:t>2</a:t>
            </a:r>
            <a:endParaRPr lang="ru-RU" sz="3600" dirty="0">
              <a:gradFill flip="none" rotWithShape="1">
                <a:gsLst>
                  <a:gs pos="25000">
                    <a:srgbClr val="0296D8"/>
                  </a:gs>
                  <a:gs pos="57000">
                    <a:srgbClr val="7225CB"/>
                  </a:gs>
                  <a:gs pos="100000">
                    <a:srgbClr val="B90EC6"/>
                  </a:gs>
                </a:gsLst>
                <a:lin ang="5400000" scaled="1"/>
                <a:tileRect/>
              </a:gradFill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96C2FE0-0FCD-F124-806F-966FCA06FE35}"/>
              </a:ext>
            </a:extLst>
          </p:cNvPr>
          <p:cNvSpPr txBox="1"/>
          <p:nvPr/>
        </p:nvSpPr>
        <p:spPr>
          <a:xfrm>
            <a:off x="6462015" y="4611229"/>
            <a:ext cx="41030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dirty="0" smtClean="0">
                <a:gradFill flip="none" rotWithShape="1">
                  <a:gsLst>
                    <a:gs pos="25000">
                      <a:srgbClr val="0296D8"/>
                    </a:gs>
                    <a:gs pos="57000">
                      <a:srgbClr val="7225CB"/>
                    </a:gs>
                    <a:gs pos="100000">
                      <a:srgbClr val="B90EC6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</a:rPr>
              <a:t>5</a:t>
            </a:r>
            <a:endParaRPr lang="ru-RU" sz="3600" dirty="0">
              <a:gradFill flip="none" rotWithShape="1">
                <a:gsLst>
                  <a:gs pos="25000">
                    <a:srgbClr val="0296D8"/>
                  </a:gs>
                  <a:gs pos="57000">
                    <a:srgbClr val="7225CB"/>
                  </a:gs>
                  <a:gs pos="100000">
                    <a:srgbClr val="B90EC6"/>
                  </a:gs>
                </a:gsLst>
                <a:lin ang="5400000" scaled="1"/>
                <a:tileRect/>
              </a:gradFill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96C2FE0-0FCD-F124-806F-966FCA06FE35}"/>
              </a:ext>
            </a:extLst>
          </p:cNvPr>
          <p:cNvSpPr txBox="1"/>
          <p:nvPr/>
        </p:nvSpPr>
        <p:spPr>
          <a:xfrm>
            <a:off x="6419479" y="4029790"/>
            <a:ext cx="41030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dirty="0" smtClean="0">
                <a:gradFill flip="none" rotWithShape="1">
                  <a:gsLst>
                    <a:gs pos="25000">
                      <a:srgbClr val="0296D8"/>
                    </a:gs>
                    <a:gs pos="57000">
                      <a:srgbClr val="7225CB"/>
                    </a:gs>
                    <a:gs pos="100000">
                      <a:srgbClr val="B90EC6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</a:rPr>
              <a:t>4</a:t>
            </a:r>
            <a:endParaRPr lang="ru-RU" sz="3600" dirty="0">
              <a:gradFill flip="none" rotWithShape="1">
                <a:gsLst>
                  <a:gs pos="25000">
                    <a:srgbClr val="0296D8"/>
                  </a:gs>
                  <a:gs pos="57000">
                    <a:srgbClr val="7225CB"/>
                  </a:gs>
                  <a:gs pos="100000">
                    <a:srgbClr val="B90EC6"/>
                  </a:gs>
                </a:gsLst>
                <a:lin ang="5400000" scaled="1"/>
                <a:tileRect/>
              </a:gradFill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96C2FE0-0FCD-F124-806F-966FCA06FE35}"/>
              </a:ext>
            </a:extLst>
          </p:cNvPr>
          <p:cNvSpPr txBox="1"/>
          <p:nvPr/>
        </p:nvSpPr>
        <p:spPr>
          <a:xfrm>
            <a:off x="6440748" y="3459340"/>
            <a:ext cx="41030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dirty="0" smtClean="0">
                <a:gradFill flip="none" rotWithShape="1">
                  <a:gsLst>
                    <a:gs pos="25000">
                      <a:srgbClr val="0296D8"/>
                    </a:gs>
                    <a:gs pos="57000">
                      <a:srgbClr val="7225CB"/>
                    </a:gs>
                    <a:gs pos="100000">
                      <a:srgbClr val="B90EC6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</a:rPr>
              <a:t>3</a:t>
            </a:r>
            <a:endParaRPr lang="ru-RU" sz="3600" dirty="0">
              <a:gradFill flip="none" rotWithShape="1">
                <a:gsLst>
                  <a:gs pos="25000">
                    <a:srgbClr val="0296D8"/>
                  </a:gs>
                  <a:gs pos="57000">
                    <a:srgbClr val="7225CB"/>
                  </a:gs>
                  <a:gs pos="100000">
                    <a:srgbClr val="B90EC6"/>
                  </a:gs>
                </a:gsLst>
                <a:lin ang="5400000" scaled="1"/>
                <a:tileRect/>
              </a:gradFill>
              <a:latin typeface="Arial" panose="020B0604020202020204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2471211721"/>
              </p:ext>
            </p:extLst>
          </p:nvPr>
        </p:nvGraphicFramePr>
        <p:xfrm>
          <a:off x="0" y="2794372"/>
          <a:ext cx="6228522" cy="2932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E32FE4F-F537-2AAB-BCD3-F792650A2273}"/>
              </a:ext>
            </a:extLst>
          </p:cNvPr>
          <p:cNvSpPr txBox="1"/>
          <p:nvPr/>
        </p:nvSpPr>
        <p:spPr>
          <a:xfrm>
            <a:off x="6761871" y="2442145"/>
            <a:ext cx="4222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100%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школ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– </a:t>
            </a:r>
            <a:r>
              <a:rPr lang="ru-RU" sz="2000" dirty="0" smtClean="0">
                <a:solidFill>
                  <a:srgbClr val="7225CB"/>
                </a:solidFill>
                <a:latin typeface="Arial" panose="020B0604020202020204" pitchFamily="34" charset="0"/>
              </a:rPr>
              <a:t>с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74CD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амодиагностика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E32FE4F-F537-2AAB-BCD3-F792650A2273}"/>
              </a:ext>
            </a:extLst>
          </p:cNvPr>
          <p:cNvSpPr txBox="1"/>
          <p:nvPr/>
        </p:nvSpPr>
        <p:spPr>
          <a:xfrm>
            <a:off x="6897693" y="2947999"/>
            <a:ext cx="48341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Все школы выше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базового уровня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E32FE4F-F537-2AAB-BCD3-F792650A2273}"/>
              </a:ext>
            </a:extLst>
          </p:cNvPr>
          <p:cNvSpPr txBox="1"/>
          <p:nvPr/>
        </p:nvSpPr>
        <p:spPr>
          <a:xfrm>
            <a:off x="6872316" y="3437158"/>
            <a:ext cx="49401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 школ в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225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«Наставнической лиги»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E32FE4F-F537-2AAB-BCD3-F792650A2273}"/>
              </a:ext>
            </a:extLst>
          </p:cNvPr>
          <p:cNvSpPr txBox="1"/>
          <p:nvPr/>
        </p:nvSpPr>
        <p:spPr>
          <a:xfrm>
            <a:off x="6872316" y="3920883"/>
            <a:ext cx="51341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Опыт школ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 альманахе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225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«ШМПР: вчера, сегодня, завтра»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E32FE4F-F537-2AAB-BCD3-F792650A2273}"/>
              </a:ext>
            </a:extLst>
          </p:cNvPr>
          <p:cNvSpPr txBox="1"/>
          <p:nvPr/>
        </p:nvSpPr>
        <p:spPr>
          <a:xfrm>
            <a:off x="6897692" y="4579834"/>
            <a:ext cx="51513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Опыт школ – в федеральных </a:t>
            </a:r>
            <a:r>
              <a:rPr kumimoji="0" lang="ru-RU" sz="2000" b="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вебинарах</a:t>
            </a:r>
            <a:r>
              <a:rPr kumimoji="0" lang="ru-RU" sz="20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dirty="0" smtClean="0">
                <a:ln>
                  <a:noFill/>
                </a:ln>
                <a:solidFill>
                  <a:srgbClr val="7225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«Строим ШМПР»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225C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D78A6439-0EA9-1D58-28DE-C9E2134CBA61}"/>
              </a:ext>
            </a:extLst>
          </p:cNvPr>
          <p:cNvSpPr/>
          <p:nvPr/>
        </p:nvSpPr>
        <p:spPr>
          <a:xfrm>
            <a:off x="679332" y="5654145"/>
            <a:ext cx="11480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225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Регионы-лидеры: </a:t>
            </a:r>
            <a:r>
              <a:rPr lang="ru-RU" sz="2000" dirty="0">
                <a:latin typeface="Arial" panose="020B0604020202020204" pitchFamily="34" charset="0"/>
                <a:cs typeface="Times New Roman" panose="02020603050405020304" pitchFamily="18" charset="0"/>
              </a:rPr>
              <a:t>Л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ипецкая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, Новосибирская, Вологодская, Калининградская, Свердловская, Челябинская, Тамбовская, </a:t>
            </a:r>
            <a:r>
              <a:rPr lang="ru-RU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Ку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рская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области,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225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Пермский край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, Республика Бурятия, Республика </a:t>
            </a:r>
            <a:r>
              <a:rPr lang="ru-RU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Х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акасия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417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82" y="366384"/>
            <a:ext cx="7129035" cy="693683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latin typeface="+mn-lt"/>
                <a:ea typeface="Calibri" panose="020F0502020204030204" pitchFamily="34" charset="0"/>
              </a:rPr>
              <a:t>Школа </a:t>
            </a:r>
            <a:r>
              <a:rPr lang="ru-RU" sz="4000" b="1" dirty="0" err="1" smtClean="0">
                <a:latin typeface="+mn-lt"/>
                <a:ea typeface="Calibri" panose="020F0502020204030204" pitchFamily="34" charset="0"/>
              </a:rPr>
              <a:t>Минпросвещения</a:t>
            </a:r>
            <a:r>
              <a:rPr lang="ru-RU" sz="4000" b="1" dirty="0" smtClean="0">
                <a:latin typeface="+mn-lt"/>
                <a:ea typeface="Calibri" panose="020F0502020204030204" pitchFamily="34" charset="0"/>
              </a:rPr>
              <a:t> России </a:t>
            </a:r>
            <a:r>
              <a:rPr lang="ru-RU" sz="36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3600" b="1" dirty="0" smtClean="0"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6440" y="0"/>
            <a:ext cx="1114371" cy="1114371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58363" y="0"/>
            <a:ext cx="1104078" cy="104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Андрей\Desktop\Чусовой_форум 2024\копия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786" y="1269242"/>
            <a:ext cx="3749805" cy="539769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052" name="Picture 4" descr="C:\Users\A4F7~1\AppData\Local\Temp\Rar$DIa7376.25896\Проект_Школа Минпросвещения России_page-000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67276" y="1277007"/>
            <a:ext cx="3856231" cy="558099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051738" y="1844095"/>
            <a:ext cx="37206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Школа </a:t>
            </a:r>
            <a:r>
              <a:rPr lang="ru-RU" sz="2000" b="1" dirty="0" err="1" smtClean="0"/>
              <a:t>Минпросвещения</a:t>
            </a:r>
            <a:r>
              <a:rPr lang="ru-RU" sz="2000" b="1" dirty="0" smtClean="0"/>
              <a:t> России – центр образования, воспитания и просвещения, объединяющий территориально и духовно детей и взрослых, разные поколения, разные профессии, разные социальные группы для обретения смысла жизни через познание, созидание, нравственные ценности для творческого построения будущего каждого и всех в России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5093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209E3F4-1BF8-3AB5-F94A-B6387EBBF41F}"/>
              </a:ext>
            </a:extLst>
          </p:cNvPr>
          <p:cNvSpPr txBox="1"/>
          <p:nvPr/>
        </p:nvSpPr>
        <p:spPr>
          <a:xfrm>
            <a:off x="9291275" y="2133875"/>
            <a:ext cx="988617" cy="200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3800" dirty="0">
                <a:gradFill flip="none" rotWithShape="1">
                  <a:gsLst>
                    <a:gs pos="25000">
                      <a:srgbClr val="0296D8"/>
                    </a:gs>
                    <a:gs pos="57000">
                      <a:srgbClr val="7225CB"/>
                    </a:gs>
                    <a:gs pos="100000">
                      <a:srgbClr val="B90EC6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96C2FE0-0FCD-F124-806F-966FCA06FE35}"/>
              </a:ext>
            </a:extLst>
          </p:cNvPr>
          <p:cNvSpPr txBox="1"/>
          <p:nvPr/>
        </p:nvSpPr>
        <p:spPr>
          <a:xfrm>
            <a:off x="1383632" y="2133876"/>
            <a:ext cx="988617" cy="200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3800" dirty="0">
                <a:gradFill flip="none" rotWithShape="1">
                  <a:gsLst>
                    <a:gs pos="25000">
                      <a:srgbClr val="0296D8"/>
                    </a:gs>
                    <a:gs pos="57000">
                      <a:srgbClr val="7225CB"/>
                    </a:gs>
                    <a:gs pos="100000">
                      <a:srgbClr val="B90EC6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F92E48D-89B6-62ED-C7FB-53BDF8ECF65B}"/>
              </a:ext>
            </a:extLst>
          </p:cNvPr>
          <p:cNvSpPr txBox="1"/>
          <p:nvPr/>
        </p:nvSpPr>
        <p:spPr>
          <a:xfrm>
            <a:off x="5302634" y="2133876"/>
            <a:ext cx="988617" cy="200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3800" dirty="0">
                <a:gradFill flip="none" rotWithShape="1">
                  <a:gsLst>
                    <a:gs pos="25000">
                      <a:srgbClr val="0296D8"/>
                    </a:gs>
                    <a:gs pos="57000">
                      <a:srgbClr val="7225CB"/>
                    </a:gs>
                    <a:gs pos="100000">
                      <a:srgbClr val="B90EC6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3BD7732-B309-5E3C-58A2-60D980340479}"/>
              </a:ext>
            </a:extLst>
          </p:cNvPr>
          <p:cNvSpPr txBox="1"/>
          <p:nvPr/>
        </p:nvSpPr>
        <p:spPr>
          <a:xfrm>
            <a:off x="695325" y="4725674"/>
            <a:ext cx="31242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Обеспечение обязательных минимальных требований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B1B09CF-A326-1DEB-248E-808F4A820E9F}"/>
              </a:ext>
            </a:extLst>
          </p:cNvPr>
          <p:cNvSpPr/>
          <p:nvPr/>
        </p:nvSpPr>
        <p:spPr>
          <a:xfrm>
            <a:off x="346841" y="776116"/>
            <a:ext cx="113827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Самодиагностика – средство определения уровня   </a:t>
            </a:r>
            <a:endParaRPr kumimoji="0" lang="ru-RU" sz="3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3BD7732-B309-5E3C-58A2-60D980340479}"/>
              </a:ext>
            </a:extLst>
          </p:cNvPr>
          <p:cNvSpPr txBox="1"/>
          <p:nvPr/>
        </p:nvSpPr>
        <p:spPr>
          <a:xfrm>
            <a:off x="4560551" y="3982343"/>
            <a:ext cx="271046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Средний уровень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BD7732-B309-5E3C-58A2-60D980340479}"/>
              </a:ext>
            </a:extLst>
          </p:cNvPr>
          <p:cNvSpPr txBox="1"/>
          <p:nvPr/>
        </p:nvSpPr>
        <p:spPr>
          <a:xfrm>
            <a:off x="8430354" y="3982343"/>
            <a:ext cx="271046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Высокий уровень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3BD7732-B309-5E3C-58A2-60D980340479}"/>
              </a:ext>
            </a:extLst>
          </p:cNvPr>
          <p:cNvSpPr txBox="1"/>
          <p:nvPr/>
        </p:nvSpPr>
        <p:spPr>
          <a:xfrm>
            <a:off x="914404" y="4134743"/>
            <a:ext cx="271046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Базовый уровень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3BD7732-B309-5E3C-58A2-60D980340479}"/>
              </a:ext>
            </a:extLst>
          </p:cNvPr>
          <p:cNvSpPr txBox="1"/>
          <p:nvPr/>
        </p:nvSpPr>
        <p:spPr>
          <a:xfrm>
            <a:off x="4353681" y="4725673"/>
            <a:ext cx="3124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Обеспечение обязательных минимальных и повышенных требований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3BD7732-B309-5E3C-58A2-60D980340479}"/>
              </a:ext>
            </a:extLst>
          </p:cNvPr>
          <p:cNvSpPr txBox="1"/>
          <p:nvPr/>
        </p:nvSpPr>
        <p:spPr>
          <a:xfrm>
            <a:off x="8206698" y="4753374"/>
            <a:ext cx="31242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Обеспечение обязательных минимальных, повышенных и высоких требований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07CFB63-9C43-922D-9ECC-5F185C839C6E}"/>
              </a:ext>
            </a:extLst>
          </p:cNvPr>
          <p:cNvSpPr txBox="1"/>
          <p:nvPr/>
        </p:nvSpPr>
        <p:spPr>
          <a:xfrm>
            <a:off x="695325" y="6053959"/>
            <a:ext cx="113376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CD0"/>
              </a:buClr>
              <a:buSzPct val="150000"/>
              <a:tabLst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Задача: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CD0"/>
              </a:buClr>
              <a:buSzPct val="150000"/>
              <a:tabLst/>
              <a:defRPr/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</a:rPr>
              <a:t>Отсутствие школ с характеристикой «ниже базового» уровня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421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917" y="315311"/>
            <a:ext cx="7614745" cy="126124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Магистральное направление ВОСПИТАНИЕ </a:t>
            </a:r>
            <a:endParaRPr lang="ru-RU" sz="3600" b="1" dirty="0"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6440" y="0"/>
            <a:ext cx="1114371" cy="1114371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58363" y="0"/>
            <a:ext cx="1104078" cy="104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49298583"/>
              </p:ext>
            </p:extLst>
          </p:nvPr>
        </p:nvGraphicFramePr>
        <p:xfrm>
          <a:off x="273657" y="1552354"/>
          <a:ext cx="10036745" cy="5178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19539395"/>
              </p:ext>
            </p:extLst>
          </p:nvPr>
        </p:nvGraphicFramePr>
        <p:xfrm>
          <a:off x="7790485" y="1114371"/>
          <a:ext cx="4572000" cy="3255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5093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560" y="252249"/>
            <a:ext cx="6984124" cy="80404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Магистральное направление</a:t>
            </a:r>
            <a:br>
              <a:rPr lang="ru-RU" sz="3600" b="1" dirty="0" smtClean="0"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ТВОРЧЕСТВО</a:t>
            </a:r>
            <a:endParaRPr lang="ru-RU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6440" y="0"/>
            <a:ext cx="1114371" cy="1114371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58363" y="0"/>
            <a:ext cx="1104078" cy="104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1074"/>
              </p:ext>
            </p:extLst>
          </p:nvPr>
        </p:nvGraphicFramePr>
        <p:xfrm>
          <a:off x="-144874" y="1307805"/>
          <a:ext cx="10628576" cy="5076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73861165"/>
              </p:ext>
            </p:extLst>
          </p:nvPr>
        </p:nvGraphicFramePr>
        <p:xfrm>
          <a:off x="8211880" y="1281223"/>
          <a:ext cx="3856073" cy="3014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5093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669" y="299545"/>
            <a:ext cx="7015655" cy="119817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Магистральное направление</a:t>
            </a:r>
            <a:br>
              <a:rPr lang="ru-RU" sz="3600" b="1" dirty="0" smtClean="0"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ПРОФОРИЕНТАЦИЯ</a:t>
            </a:r>
            <a:endParaRPr lang="ru-RU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6440" y="0"/>
            <a:ext cx="1114371" cy="1114371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58363" y="0"/>
            <a:ext cx="1104078" cy="104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22316856"/>
              </p:ext>
            </p:extLst>
          </p:nvPr>
        </p:nvGraphicFramePr>
        <p:xfrm>
          <a:off x="-159488" y="1450790"/>
          <a:ext cx="10304278" cy="5092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07396955"/>
              </p:ext>
            </p:extLst>
          </p:nvPr>
        </p:nvGraphicFramePr>
        <p:xfrm>
          <a:off x="7631383" y="124932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5093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312" y="1198179"/>
            <a:ext cx="9814560" cy="69368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</a:rPr>
              <a:t>Заголовок слайда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6440" y="0"/>
            <a:ext cx="1114371" cy="1114371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58363" y="0"/>
            <a:ext cx="1104078" cy="104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7" cstate="print"/>
          <a:srcRect t="21442" b="28169"/>
          <a:stretch>
            <a:fillRect/>
          </a:stretch>
        </p:blipFill>
        <p:spPr bwMode="auto">
          <a:xfrm>
            <a:off x="575901" y="457200"/>
            <a:ext cx="6314103" cy="157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185" y="2416446"/>
            <a:ext cx="6202284" cy="396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299433" y="1497724"/>
            <a:ext cx="428822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dirty="0" smtClean="0"/>
              <a:t>Быстрые знакомства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/>
              <a:t>Полезные связи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/>
              <a:t>Круг друзей 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/>
              <a:t>Обмен контактами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/>
              <a:t>Открытость 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/>
              <a:t>Дружба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err="1" smtClean="0"/>
              <a:t>Взаимовыгода</a:t>
            </a:r>
            <a:endParaRPr lang="ru-RU" sz="3200" b="1" dirty="0" smtClean="0"/>
          </a:p>
          <a:p>
            <a:pPr>
              <a:buFont typeface="Wingdings" pitchFamily="2" charset="2"/>
              <a:buChar char="ü"/>
            </a:pPr>
            <a:r>
              <a:rPr lang="ru-RU" sz="3200" b="1" dirty="0" smtClean="0"/>
              <a:t>Поддержка 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/>
              <a:t>Сотрудничество </a:t>
            </a:r>
            <a:endParaRPr lang="ru-RU" sz="3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9333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910" y="218365"/>
            <a:ext cx="6892120" cy="80521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Задачи воспитания РФ</a:t>
            </a:r>
            <a:endParaRPr lang="ru-RU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6440" y="0"/>
            <a:ext cx="1114371" cy="1114371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58363" y="0"/>
            <a:ext cx="1104078" cy="104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50626" y="1187357"/>
            <a:ext cx="1079537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Реализация единых механизмов новой философии воспитания на основе традиционных духовно-нравственных ценностей России как нравственных ориентиров, которые передаются от поколения к поколению и лежат в основе общероссийской гражданской идентичности:</a:t>
            </a:r>
          </a:p>
          <a:p>
            <a:r>
              <a:rPr lang="ru-RU" sz="2400" b="1" dirty="0" smtClean="0"/>
              <a:t> 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" name="Picture 12" descr="https://pobedarf.ru/wp-content/uploads/2020/08/yunarmiya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54390" y="2853542"/>
            <a:ext cx="2633719" cy="1849282"/>
          </a:xfrm>
          <a:prstGeom prst="rect">
            <a:avLst/>
          </a:prstGeom>
          <a:noFill/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98596" y="4856411"/>
            <a:ext cx="2646293" cy="1757579"/>
          </a:xfrm>
          <a:prstGeom prst="rect">
            <a:avLst/>
          </a:prstGeom>
          <a:noFill/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5572" y="2842924"/>
            <a:ext cx="2611053" cy="1746505"/>
          </a:xfrm>
          <a:prstGeom prst="rect">
            <a:avLst/>
          </a:prstGeom>
          <a:noFill/>
        </p:spPr>
      </p:pic>
      <p:pic>
        <p:nvPicPr>
          <p:cNvPr id="12" name="Picture 10" descr="https://xtv.lv/uploads/cache/large/f8/4e/f84e4c9810df3a34bb5539a69355f1a2b0b0e41101d16f2f9598685ba529c4de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3625" y="4918354"/>
            <a:ext cx="2475010" cy="1703163"/>
          </a:xfrm>
          <a:prstGeom prst="rect">
            <a:avLst/>
          </a:prstGeom>
          <a:noFill/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718332" y="4875881"/>
            <a:ext cx="2601309" cy="1729871"/>
          </a:xfrm>
          <a:prstGeom prst="rect">
            <a:avLst/>
          </a:prstGeom>
          <a:noFill/>
        </p:spPr>
      </p:pic>
      <p:pic>
        <p:nvPicPr>
          <p:cNvPr id="14" name="Picture 4" descr="Picture background"/>
          <p:cNvPicPr>
            <a:picLocks noChangeAspect="1" noChangeArrowheads="1"/>
          </p:cNvPicPr>
          <p:nvPr/>
        </p:nvPicPr>
        <p:blipFill>
          <a:blip r:embed="rId12" cstate="print"/>
          <a:srcRect t="12040"/>
          <a:stretch>
            <a:fillRect/>
          </a:stretch>
        </p:blipFill>
        <p:spPr bwMode="auto">
          <a:xfrm>
            <a:off x="4650826" y="2953640"/>
            <a:ext cx="2632843" cy="1681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93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910" y="218365"/>
            <a:ext cx="6892120" cy="80521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Задачи воспитания РФ</a:t>
            </a:r>
            <a:endParaRPr lang="ru-RU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6440" y="0"/>
            <a:ext cx="1114371" cy="1114371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58363" y="0"/>
            <a:ext cx="1104078" cy="104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50626" y="1187357"/>
            <a:ext cx="10795379" cy="849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Реализация единых механизмов новой философии воспитания на основе традиционных духовно-нравственных ценностей России как нравственных ориентиров, которые передаются от поколения к поколению и лежат в основе общероссийской гражданской идентичности:</a:t>
            </a:r>
          </a:p>
          <a:p>
            <a:r>
              <a:rPr lang="ru-RU" sz="2400" b="1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2774"/>
                </a:solidFill>
              </a:rPr>
              <a:t>Жизнь, достоинство, права и свободы человека.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2774"/>
                </a:solidFill>
              </a:rPr>
              <a:t>Патриотизм, гражданственность, служение Отечеству и ответственность за его судьбу.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2774"/>
                </a:solidFill>
              </a:rPr>
              <a:t>Высокие нравственные идеалы, крепкая семья, созидательный труд.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2774"/>
                </a:solidFill>
              </a:rPr>
              <a:t>Приоритет духовного над материальным, гуманизм, милосердие, справедливость.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2774"/>
                </a:solidFill>
              </a:rPr>
              <a:t>Коллективизм, взаимопомощь и взаимоуважение.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2774"/>
                </a:solidFill>
              </a:rPr>
              <a:t>Историческая память и преемственность поколений, а также единство народов России.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93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656" y="378372"/>
            <a:ext cx="6137467" cy="69368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latin typeface="+mn-lt"/>
                <a:cs typeface="Arial" pitchFamily="34" charset="0"/>
              </a:rPr>
              <a:t>Настрой на работу! </a:t>
            </a:r>
            <a:r>
              <a:rPr lang="ru-RU" sz="4800" b="1" dirty="0" smtClean="0">
                <a:latin typeface="Georgia" pitchFamily="18" charset="0"/>
              </a:rPr>
              <a:t/>
            </a:r>
            <a:br>
              <a:rPr lang="ru-RU" sz="4800" b="1" dirty="0" smtClean="0">
                <a:latin typeface="Georgia" pitchFamily="18" charset="0"/>
              </a:rPr>
            </a:br>
            <a:endParaRPr lang="ru-RU" sz="4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6440" y="0"/>
            <a:ext cx="1114371" cy="1114371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58363" y="0"/>
            <a:ext cx="1104078" cy="104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09448" y="1529255"/>
            <a:ext cx="69052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Принимай решения быстро </a:t>
            </a:r>
          </a:p>
          <a:p>
            <a:r>
              <a:rPr lang="ru-RU" sz="2800" b="1" dirty="0" smtClean="0"/>
              <a:t>Я буду задавать вам вопросы, на которые надо отвечать быстро, но не словом, а с помощью перемещения по аудитории.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 Например, вы – автомобиль:</a:t>
            </a:r>
          </a:p>
          <a:p>
            <a:r>
              <a:rPr lang="ru-RU" sz="2800" b="1" dirty="0" smtClean="0"/>
              <a:t>А) экономный «</a:t>
            </a:r>
            <a:r>
              <a:rPr lang="ru-RU" sz="2800" b="1" dirty="0" err="1" smtClean="0"/>
              <a:t>фольксваген</a:t>
            </a:r>
            <a:r>
              <a:rPr lang="ru-RU" sz="2800" b="1" dirty="0" smtClean="0"/>
              <a:t>» - справа</a:t>
            </a:r>
          </a:p>
          <a:p>
            <a:r>
              <a:rPr lang="ru-RU" sz="2800" b="1" dirty="0" smtClean="0"/>
              <a:t>Б) шикарный «роллс-ройс» – по центру</a:t>
            </a:r>
          </a:p>
          <a:p>
            <a:r>
              <a:rPr lang="ru-RU" sz="2800" b="1" dirty="0" smtClean="0"/>
              <a:t>В)</a:t>
            </a:r>
            <a:r>
              <a:rPr lang="ru-RU" sz="2800" b="1" dirty="0" err="1" smtClean="0"/>
              <a:t>высокопроходимый</a:t>
            </a:r>
            <a:r>
              <a:rPr lang="ru-RU" sz="2800" b="1" dirty="0" smtClean="0"/>
              <a:t> джип – слева </a:t>
            </a:r>
          </a:p>
        </p:txBody>
      </p:sp>
      <p:pic>
        <p:nvPicPr>
          <p:cNvPr id="10" name="Picture 4" descr="https://gas-kvas.com/uploads/posts/2023-01/1673459136_gas-kvas-com-p-detskii-risunok-mashinka-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3330" y="2396357"/>
            <a:ext cx="4203183" cy="29954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9333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250" y="457200"/>
            <a:ext cx="6232060" cy="69368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+mn-lt"/>
                <a:cs typeface="Arial" pitchFamily="34" charset="0"/>
              </a:rPr>
              <a:t>Настрой на работу!</a:t>
            </a:r>
            <a:endParaRPr lang="ru-RU" sz="4800" b="1" dirty="0"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6440" y="0"/>
            <a:ext cx="1114371" cy="1114371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58363" y="0"/>
            <a:ext cx="1104078" cy="104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82869" y="1781503"/>
            <a:ext cx="6574221" cy="429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4400" b="1" dirty="0" smtClean="0"/>
              <a:t>Игра «Кто я»</a:t>
            </a:r>
          </a:p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Вы - </a:t>
            </a:r>
          </a:p>
          <a:p>
            <a:r>
              <a:rPr lang="ru-RU" sz="4400" b="1" dirty="0" smtClean="0"/>
              <a:t>цветные карандаши</a:t>
            </a:r>
          </a:p>
          <a:p>
            <a:r>
              <a:rPr lang="ru-RU" sz="4400" b="1" dirty="0" smtClean="0"/>
              <a:t>золотая авторучка</a:t>
            </a:r>
          </a:p>
          <a:p>
            <a:r>
              <a:rPr lang="ru-RU" sz="4400" b="1" dirty="0" smtClean="0"/>
              <a:t>простой карандаш</a:t>
            </a:r>
          </a:p>
        </p:txBody>
      </p:sp>
      <p:pic>
        <p:nvPicPr>
          <p:cNvPr id="21506" name="Picture 2" descr="Picture backgroun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19436" y="1769842"/>
            <a:ext cx="4558315" cy="4460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9333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781" y="315310"/>
            <a:ext cx="6405481" cy="69368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+mn-lt"/>
                <a:cs typeface="Arial" pitchFamily="34" charset="0"/>
              </a:rPr>
              <a:t>Настрой на работу!</a:t>
            </a:r>
            <a:endParaRPr lang="ru-RU" sz="4800" b="1" dirty="0"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6440" y="0"/>
            <a:ext cx="1114371" cy="1114371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58363" y="0"/>
            <a:ext cx="1104078" cy="104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14400" y="1718441"/>
            <a:ext cx="59593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Вы – табличка с надписью </a:t>
            </a:r>
          </a:p>
          <a:p>
            <a:r>
              <a:rPr lang="ru-RU" sz="4400" b="1" dirty="0" smtClean="0"/>
              <a:t>«Открыто»</a:t>
            </a:r>
          </a:p>
          <a:p>
            <a:r>
              <a:rPr lang="ru-RU" sz="4400" b="1" dirty="0" smtClean="0"/>
              <a:t> «Вход воспрещен»</a:t>
            </a:r>
          </a:p>
          <a:p>
            <a:r>
              <a:rPr lang="ru-RU" sz="4400" b="1" dirty="0" smtClean="0"/>
              <a:t> «Скоро вернусь»</a:t>
            </a:r>
          </a:p>
        </p:txBody>
      </p:sp>
      <p:pic>
        <p:nvPicPr>
          <p:cNvPr id="10" name="Picture 2" descr="https://na-dache.pro/uploads/posts/2021-11/1638245102_2-na-dache-pro-p-devushka-ok-foto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58910" y="1957585"/>
            <a:ext cx="5395100" cy="35445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933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445" y="614855"/>
            <a:ext cx="10177427" cy="127700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+mn-lt"/>
              </a:rPr>
              <a:t>Будем знакомы:</a:t>
            </a:r>
            <a:br>
              <a:rPr lang="ru-RU" sz="4000" b="1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>посмотрите направо, посмотрите налево. </a:t>
            </a:r>
            <a:br>
              <a:rPr lang="ru-RU" sz="4000" b="1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>Кого вы видите? </a:t>
            </a:r>
            <a:endParaRPr lang="ru-RU" sz="4000" b="1" dirty="0"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6440" y="0"/>
            <a:ext cx="1114371" cy="1114371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58363" y="0"/>
            <a:ext cx="1104078" cy="104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educomm.iro.perm.ru/storage/publications/image/1b/6645da6be2dd6.jpg"/>
          <p:cNvPicPr>
            <a:picLocks noChangeAspect="1" noChangeArrowheads="1"/>
          </p:cNvPicPr>
          <p:nvPr/>
        </p:nvPicPr>
        <p:blipFill>
          <a:blip r:embed="rId7"/>
          <a:srcRect t="14192" b="15601"/>
          <a:stretch>
            <a:fillRect/>
          </a:stretch>
        </p:blipFill>
        <p:spPr bwMode="auto">
          <a:xfrm>
            <a:off x="736979" y="2388358"/>
            <a:ext cx="5745708" cy="3586773"/>
          </a:xfrm>
          <a:prstGeom prst="rect">
            <a:avLst/>
          </a:prstGeom>
          <a:noFill/>
        </p:spPr>
      </p:pic>
      <p:pic>
        <p:nvPicPr>
          <p:cNvPr id="11" name="Picture 8" descr="Picture background"/>
          <p:cNvPicPr>
            <a:picLocks noChangeAspect="1" noChangeArrowheads="1"/>
          </p:cNvPicPr>
          <p:nvPr/>
        </p:nvPicPr>
        <p:blipFill>
          <a:blip r:embed="rId8"/>
          <a:srcRect t="18586"/>
          <a:stretch>
            <a:fillRect/>
          </a:stretch>
        </p:blipFill>
        <p:spPr bwMode="auto">
          <a:xfrm>
            <a:off x="6922017" y="4367973"/>
            <a:ext cx="4783197" cy="2190482"/>
          </a:xfrm>
          <a:prstGeom prst="rect">
            <a:avLst/>
          </a:prstGeom>
          <a:noFill/>
        </p:spPr>
      </p:pic>
      <p:pic>
        <p:nvPicPr>
          <p:cNvPr id="19458" name="Picture 2" descr="Picture background"/>
          <p:cNvPicPr>
            <a:picLocks noChangeAspect="1" noChangeArrowheads="1"/>
          </p:cNvPicPr>
          <p:nvPr/>
        </p:nvPicPr>
        <p:blipFill>
          <a:blip r:embed="rId9" cstate="print"/>
          <a:srcRect t="17532"/>
          <a:stretch>
            <a:fillRect/>
          </a:stretch>
        </p:blipFill>
        <p:spPr bwMode="auto">
          <a:xfrm>
            <a:off x="6918125" y="1633291"/>
            <a:ext cx="4637999" cy="2513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93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312" y="331077"/>
            <a:ext cx="9814560" cy="156078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+mn-lt"/>
                <a:ea typeface="Verdana" panose="020B0604030504040204" pitchFamily="34" charset="0"/>
              </a:rPr>
              <a:t>Капельки счастья </a:t>
            </a:r>
            <a:br>
              <a:rPr lang="ru-RU" sz="4800" b="1" dirty="0" smtClean="0">
                <a:latin typeface="+mn-lt"/>
                <a:ea typeface="Verdana" panose="020B0604030504040204" pitchFamily="34" charset="0"/>
              </a:rPr>
            </a:br>
            <a:r>
              <a:rPr lang="ru-RU" sz="4800" b="1" dirty="0" smtClean="0">
                <a:latin typeface="+mn-lt"/>
                <a:ea typeface="Verdana" panose="020B0604030504040204" pitchFamily="34" charset="0"/>
              </a:rPr>
              <a:t>или комплимент-момент</a:t>
            </a:r>
            <a:endParaRPr lang="ru-RU" sz="4800" b="1" dirty="0"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23227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6440" y="0"/>
            <a:ext cx="1114371" cy="1114371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58363" y="0"/>
            <a:ext cx="1104078" cy="104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3325" y="5324805"/>
            <a:ext cx="1792011" cy="134400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77462" y="1813035"/>
            <a:ext cx="61012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У вас в руках </a:t>
            </a:r>
            <a:r>
              <a:rPr lang="ru-RU" sz="3600" dirty="0" err="1" smtClean="0"/>
              <a:t>стик-солнышко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Напишите одним словом пожелание коллегам по профессии и обменяйтесь капельками счастья с незнакомым человеком. </a:t>
            </a:r>
          </a:p>
          <a:p>
            <a:endParaRPr lang="ru-RU" dirty="0"/>
          </a:p>
        </p:txBody>
      </p:sp>
      <p:pic>
        <p:nvPicPr>
          <p:cNvPr id="18436" name="Picture 4" descr="Picture backgroun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08950" y="2343807"/>
            <a:ext cx="4946869" cy="3710152"/>
          </a:xfrm>
          <a:prstGeom prst="rect">
            <a:avLst/>
          </a:prstGeom>
          <a:noFill/>
        </p:spPr>
      </p:pic>
      <p:pic>
        <p:nvPicPr>
          <p:cNvPr id="18438" name="Picture 6" descr="Picture backgroun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3823" y="5265684"/>
            <a:ext cx="1592316" cy="1592316"/>
          </a:xfrm>
          <a:prstGeom prst="rect">
            <a:avLst/>
          </a:prstGeom>
          <a:noFill/>
        </p:spPr>
      </p:pic>
      <p:pic>
        <p:nvPicPr>
          <p:cNvPr id="18440" name="Picture 8" descr="Picture backgroun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01016" y="5234152"/>
            <a:ext cx="1623848" cy="1623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93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312" y="409903"/>
            <a:ext cx="9814560" cy="1277007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+mn-lt"/>
                <a:ea typeface="Verdana" panose="020B0604030504040204" pitchFamily="34" charset="0"/>
                <a:cs typeface="Arial" pitchFamily="34" charset="0"/>
              </a:rPr>
              <a:t>Хотим познакомить </a:t>
            </a:r>
            <a:br>
              <a:rPr lang="ru-RU" sz="4800" b="1" dirty="0" smtClean="0">
                <a:latin typeface="+mn-lt"/>
                <a:ea typeface="Verdana" panose="020B0604030504040204" pitchFamily="34" charset="0"/>
                <a:cs typeface="Arial" pitchFamily="34" charset="0"/>
              </a:rPr>
            </a:br>
            <a:r>
              <a:rPr lang="ru-RU" sz="4800" b="1" dirty="0" smtClean="0">
                <a:latin typeface="+mn-lt"/>
                <a:ea typeface="Verdana" panose="020B0604030504040204" pitchFamily="34" charset="0"/>
                <a:cs typeface="Arial" pitchFamily="34" charset="0"/>
              </a:rPr>
              <a:t>вас с замечательным человеком</a:t>
            </a:r>
            <a:endParaRPr lang="ru-RU" sz="4800" b="1" dirty="0">
              <a:latin typeface="+mn-lt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6440" y="0"/>
            <a:ext cx="1114371" cy="1114371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58363" y="0"/>
            <a:ext cx="1104078" cy="104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7"/>
          <a:srcRect l="18816" t="6019" r="19506" b="6115"/>
          <a:stretch>
            <a:fillRect/>
          </a:stretch>
        </p:blipFill>
        <p:spPr bwMode="auto">
          <a:xfrm>
            <a:off x="10042634" y="1103586"/>
            <a:ext cx="1891862" cy="2992164"/>
          </a:xfrm>
          <a:prstGeom prst="rect">
            <a:avLst/>
          </a:prstGeom>
          <a:noFill/>
        </p:spPr>
      </p:pic>
      <p:pic>
        <p:nvPicPr>
          <p:cNvPr id="17412" name="Picture 4" descr="Picture background"/>
          <p:cNvPicPr>
            <a:picLocks noChangeAspect="1" noChangeArrowheads="1"/>
          </p:cNvPicPr>
          <p:nvPr/>
        </p:nvPicPr>
        <p:blipFill>
          <a:blip r:embed="rId8" cstate="print"/>
          <a:srcRect l="16565" t="5560" r="6807"/>
          <a:stretch>
            <a:fillRect/>
          </a:stretch>
        </p:blipFill>
        <p:spPr bwMode="auto">
          <a:xfrm>
            <a:off x="7099288" y="2002222"/>
            <a:ext cx="2533444" cy="4162342"/>
          </a:xfrm>
          <a:prstGeom prst="rect">
            <a:avLst/>
          </a:prstGeom>
          <a:noFill/>
        </p:spPr>
      </p:pic>
      <p:pic>
        <p:nvPicPr>
          <p:cNvPr id="17416" name="Picture 8" descr="Picture background"/>
          <p:cNvPicPr>
            <a:picLocks noChangeAspect="1" noChangeArrowheads="1"/>
          </p:cNvPicPr>
          <p:nvPr/>
        </p:nvPicPr>
        <p:blipFill>
          <a:blip r:embed="rId9" cstate="print"/>
          <a:srcRect l="20869" r="12112" b="-2113"/>
          <a:stretch>
            <a:fillRect/>
          </a:stretch>
        </p:blipFill>
        <p:spPr bwMode="auto">
          <a:xfrm>
            <a:off x="9982200" y="4038599"/>
            <a:ext cx="1943100" cy="234108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162050" y="2171700"/>
            <a:ext cx="55816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b="1" dirty="0" smtClean="0"/>
              <a:t>Повернитесь друг к другу, образуя группу.</a:t>
            </a:r>
          </a:p>
          <a:p>
            <a:pPr>
              <a:buFont typeface="Wingdings" pitchFamily="2" charset="2"/>
              <a:buChar char="ü"/>
            </a:pPr>
            <a:r>
              <a:rPr lang="ru-RU" sz="3600" b="1" dirty="0" smtClean="0"/>
              <a:t>За 1 минуту в своей группе определите самого замечательного человека.</a:t>
            </a:r>
          </a:p>
          <a:p>
            <a:pPr>
              <a:buFont typeface="Wingdings" pitchFamily="2" charset="2"/>
              <a:buChar char="ü"/>
            </a:pPr>
            <a:r>
              <a:rPr lang="ru-RU" sz="3600" b="1" dirty="0" smtClean="0"/>
              <a:t>Представьте его всему сообществу классных!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25093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312" y="283779"/>
            <a:ext cx="10520938" cy="1608084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+mn-lt"/>
                <a:ea typeface="Verdana" panose="020B0604030504040204" pitchFamily="34" charset="0"/>
              </a:rPr>
              <a:t>Встречаем активистов </a:t>
            </a:r>
            <a:br>
              <a:rPr lang="ru-RU" b="1" dirty="0" smtClean="0">
                <a:latin typeface="+mn-lt"/>
                <a:ea typeface="Verdana" panose="020B0604030504040204" pitchFamily="34" charset="0"/>
              </a:rPr>
            </a:br>
            <a:r>
              <a:rPr lang="ru-RU" b="1" dirty="0" smtClean="0">
                <a:latin typeface="+mn-lt"/>
                <a:ea typeface="Verdana" panose="020B0604030504040204" pitchFamily="34" charset="0"/>
              </a:rPr>
              <a:t>Движения Первых </a:t>
            </a:r>
            <a:r>
              <a:rPr lang="ru-RU" b="1" dirty="0" err="1" smtClean="0">
                <a:latin typeface="+mn-lt"/>
                <a:ea typeface="Verdana" panose="020B0604030504040204" pitchFamily="34" charset="0"/>
              </a:rPr>
              <a:t>Чусового</a:t>
            </a:r>
            <a:endParaRPr lang="ru-RU" b="1" dirty="0"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6440" y="0"/>
            <a:ext cx="1114371" cy="1114371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58363" y="0"/>
            <a:ext cx="1104078" cy="104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66991" y="2355819"/>
            <a:ext cx="3263464" cy="3729671"/>
          </a:xfrm>
          <a:prstGeom prst="rect">
            <a:avLst/>
          </a:prstGeom>
          <a:noFill/>
        </p:spPr>
      </p:pic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3193" y="1945467"/>
            <a:ext cx="7421000" cy="4475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93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577</Words>
  <Application>Microsoft Office PowerPoint</Application>
  <PresentationFormat>Произвольный</PresentationFormat>
  <Paragraphs>139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Заголовок слайда</vt:lpstr>
      <vt:lpstr> Настрой на работу!  </vt:lpstr>
      <vt:lpstr>Настрой на работу!</vt:lpstr>
      <vt:lpstr>Настрой на работу!</vt:lpstr>
      <vt:lpstr>Будем знакомы: посмотрите направо, посмотрите налево.  Кого вы видите? </vt:lpstr>
      <vt:lpstr>Капельки счастья  или комплимент-момент</vt:lpstr>
      <vt:lpstr>Хотим познакомить  вас с замечательным человеком</vt:lpstr>
      <vt:lpstr>Встречаем активистов  Движения Первых Чусового</vt:lpstr>
      <vt:lpstr>Слайд 10</vt:lpstr>
      <vt:lpstr>Заголовок слайда</vt:lpstr>
      <vt:lpstr>Слайд 12</vt:lpstr>
      <vt:lpstr>Слайд 13</vt:lpstr>
      <vt:lpstr>Слайд 14</vt:lpstr>
      <vt:lpstr>Школа Минпросвещения России  </vt:lpstr>
      <vt:lpstr>Слайд 16</vt:lpstr>
      <vt:lpstr>Магистральное направление ВОСПИТАНИЕ </vt:lpstr>
      <vt:lpstr>Магистральное направление ТВОРЧЕСТВО</vt:lpstr>
      <vt:lpstr>Магистральное направление ПРОФОРИЕНТАЦИЯ</vt:lpstr>
      <vt:lpstr>Задачи воспитания РФ</vt:lpstr>
      <vt:lpstr>Задачи воспитания РФ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Пользователь Windows</cp:lastModifiedBy>
  <cp:revision>43</cp:revision>
  <dcterms:created xsi:type="dcterms:W3CDTF">2023-09-18T13:34:31Z</dcterms:created>
  <dcterms:modified xsi:type="dcterms:W3CDTF">2024-08-26T15:44:32Z</dcterms:modified>
</cp:coreProperties>
</file>