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30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4" r:id="rId42"/>
    <p:sldId id="296" r:id="rId43"/>
    <p:sldId id="297" r:id="rId44"/>
    <p:sldId id="299" r:id="rId45"/>
    <p:sldId id="298" r:id="rId46"/>
  </p:sldIdLst>
  <p:sldSz cx="9144000" cy="5715000" type="screen16x10"/>
  <p:notesSz cx="6858000" cy="9144000"/>
  <p:defaultTextStyle>
    <a:defPPr lvl="0">
      <a:defRPr lang="ru-RU"/>
    </a:defPPr>
    <a:lvl1pPr marL="0" lvl="0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56607" lvl="1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13214" lvl="2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069821" lvl="3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26428" lvl="4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783036" lvl="5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139642" lvl="6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496250" lvl="7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852857" lvl="8" algn="l" defTabSz="7132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16" autoAdjust="0"/>
  </p:normalViewPr>
  <p:slideViewPr>
    <p:cSldViewPr snapToGrid="0">
      <p:cViewPr varScale="1">
        <p:scale>
          <a:sx n="119" d="100"/>
          <a:sy n="119" d="100"/>
        </p:scale>
        <p:origin x="1374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16EC7-1063-472E-8FEC-DF39D6E39DEE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A3AAE-46C4-4197-9201-621BD3527B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40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607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214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821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6428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36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42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250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857" algn="l" defTabSz="7132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E%D1%80%D0%BC%D0%B0%D1%82%D0%B8%D0%B2%D0%BD%D0%BE-%D0%BF%D1%80%D0%B0%D0%B2%D0%BE%D0%B2%D0%BE%D0%B9_%D0%B0%D0%BA%D1%82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97%D0%B0%D0%BA%D0%BE%D0%BD%D0%BE%D0%B4%D0%B0%D1%82%D0%B5%D0%BB%D1%8C%D1%81%D1%82%D0%B2%D0%BE_%D0%A0%D0%BE%D1%81%D1%81%D0%B8%D0%B9%D1%81%D0%BA%D0%BE%D0%B9_%D0%A4%D0%B5%D0%B4%D0%B5%D1%80%D0%B0%D1%86%D0%B8%D0%B8" TargetMode="External"/><Relationship Id="rId4" Type="http://schemas.openxmlformats.org/officeDocument/2006/relationships/hyperlink" Target="https://ru.wikipedia.org/wiki/%D0%A0%D0%BE%D1%81%D1%81%D0%B8%D1%8F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26_%D0%B8%D1%8E%D0%BD%D1%8F" TargetMode="External"/><Relationship Id="rId7" Type="http://schemas.openxmlformats.org/officeDocument/2006/relationships/hyperlink" Target="https://ru.wikipedia.org/wiki/%D0%9E%D0%BB%D1%8F%D0%BF%D0%BA%D0%B0_(%D0%B0%D0%BB%D1%8C%D0%BC%D0%B0%D0%BD%D0%B0%D1%85)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8%D0%B3%D1%83%D0%BC%D0%BD%D0%BE%D0%B2,_%D0%93%D0%B5%D0%BD%D0%BD%D0%B0%D0%B4%D0%B8%D0%B9_%D0%92%D1%8F%D1%87%D0%B5%D1%81%D0%BB%D0%B0%D0%B2%D0%BE%D0%B2%D0%B8%D1%87" TargetMode="External"/><Relationship Id="rId5" Type="http://schemas.openxmlformats.org/officeDocument/2006/relationships/hyperlink" Target="https://ru.wikipedia.org/wiki/%D0%9F%D0%B5%D1%80%D0%BC%D1%81%D0%BA%D0%B0%D1%8F_%D0%BE%D0%B1%D0%BB%D0%B0%D1%81%D1%82%D1%8C" TargetMode="External"/><Relationship Id="rId4" Type="http://schemas.openxmlformats.org/officeDocument/2006/relationships/hyperlink" Target="https://ru.wikipedia.org/wiki/1999_%D0%B3%D0%BE%D0%B4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75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1792 году увидело свет первое произведение пермских типографов – книга штаб-лекаря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Михайлы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Гамалеи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«О сибирской язве и 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народном лечении с прибавлением о скотском падеже и о осторожностях,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бываемых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 время падежа.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Экземпляр хранится в Государственной публичной библиотеке имени М.Е. Салтыкова-Щедрина в Санкт-Петербурге.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0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1796 году выходит сочинение Петра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Филипов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«Подробное описание типографских должностей с приложением о правописании объяснения, каким образом через которое время оному научиться можно». Это первая в стране книга, посвященная типографскому делу. В ней подробно рассказано о работе наборщика, печатника, корректора, дан ряд практических советов типа «сколько на лист потребно литер», и помещено приложение – предельно сжатое пособие по русскому языку.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Петр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Филипов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заседатель верхнего земского суда закупил в Москве для пермской типографии всё – от печатного станка «со всем прибором» до «сажи для делания чернил» и замка «для запирания типографии».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До сих пор историки и краеведы используют основной труд Дмитрия Дмитриевича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Смышляева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-библиографа «Источники и пособия для изучения Пермского края». Указатель включает 1386 названий.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Дмитрий Дмитриевич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Смышляев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завершит свой издательский путь тем, с чего блистательно начал, – краеведческими альманахами «Пермский край» (1892, 1893, 1895), продолжившими традиции «Пермских сборников». Эти книги словно приоткрыли клапан на пути мощного потока краеведческих изданий в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Прикамье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Одна за другой появляются книги Д. Д.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Смышляева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Н. К.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Чупина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В. Н.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Шишонко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М. В. Малахова, О. Е. Клера, Н. Н.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Новокрещенных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9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Первые пермские издания – поистине золотой запас фонда редкой книги краевой библиотеки имени А. М. Горького. Они и сегодня востребованы: это ценнейший материал для изучения истории Пермского края. Количество и качество изданий удивляет, если иметь в виду, что в губернии в ту пору не было ни высших учебных заведений, ни большого числа научной интеллигенции.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80-е годы XIX века В Пермской губернии печаталось до ста названий книг и брошюр ежегодно, а к концу первого десятилетия XX века – более трехсот. Продолжается издание разнообразных исследований Пермского губернского земства, выходят исторические и экономические обзоры и очерки губернии, ее городов, селений, заводов, культурных учреждений. Выпускалось немало справочной литературы, путеводителей, учебников и учебных пособий, книг, посвященных изучению и пропаганде творчества народов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Прикамья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даже серьезных литературоведческих исследований.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9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Книги первых лет Советской власти были скромно оформленными и непритязательными на вид, но страстными, нацеленными на активную пропаганду нового образа жизни были.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1920-е годы центрами литературной и издательской жизни были газета «Звезда», краеведческий музей, окружное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статбюро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университет, Пермское окружное общество краеведения.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Заметный след в истории местного книгоиздания оставили партийно-торговое издательство «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Пермкнига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Кунгурское окружное издательство «Искра». После их ликвидации начинают работать пермское отделение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ГИЗа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затем пермский филиал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Гостехиздата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Пермь, оставаясь крупным культурным центром с глубокими издательскими традициями, мечтает вернуть себе славу города книжников.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91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Конец 1930-х – начале 40-х, – очень сложное время для издательства: отсутствие профессионалов издательского дела, жуткая нехватка материалов и полиграфических мощностей. В 1941-м началась война. В Пермь (тогда Молотов) была эвакуирована большая группа ленинградских писателей и журналистов, среди них Ю. Тынянов, А. Первенцев, М. Слонимский, В. Бианки…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 делился с приехавшими всем, чем мог. В том числе предоставил писателям возможность издаваться. Если в 1941 году издательством было выпущено 25 книг общим тиражом 100 тысяч экземпляров, то в 1942-м вышло 50 названий тиражом 500 тысяч.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октября 1942 года в Пермь из блокадного Ленинграда прибыла последняя из трех партий оборудования знаменитого «Печатного двора» – Ленинградской типографии им. М. Горького. Были привезены 6 линотипов, 4 печатные машины. Вместе с оборудованием приехали около 200 специалистов.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типографию выделили помещение бывшего универмага. </a:t>
            </a:r>
          </a:p>
          <a:p>
            <a:endParaRPr lang="ru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декабря 1942 года типография (тогда она называлась типографией № 8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ОГИЗа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вступила в строй. Первой на новом месте выпустили книгу «Уральцы в боях за Родину». Таким было начало типографии № 2 на улице Петропавловской (тогда Коммунистическая), 57 – верного, доброжелательного, многолетнего партнера Пермского книжного издательства. </a:t>
            </a:r>
          </a:p>
          <a:p>
            <a:endParaRPr lang="ru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начале 1960-х годов в Перми вступил в строй полиграфический комбинат «Звезда», оснащенный самым передовым оборудованием. Пермские книги с маркой «Звезды» стали узнаваемы по отличной цветной печати,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целлофанированным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переплетам стотысячных тиражей.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9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годы маркой пермской книги был своеобразный парафраз герба Пермского края – распахнутый книжный разворот на спине медведя.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41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является автором эскиза современного герба Перми?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42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Художники-книжники Евгений Нестеров и заслуженный художник РСФСР Маргарита Тарасова и создадут признанный лучшим эскиз нового герба города Перми.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Приз: 3 тома БРП: Решетов, Гребнев, Телегина (Тропа).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Художник – оформитель серии: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М.В.Тарасова</a:t>
            </a:r>
            <a:endParaRPr lang="ru-R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1989 увидел свет очерк Н.Ф.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Авериной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«История пермской книги».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Издание освещает период развития книгоиздания в Перми, начиная с 1792. Представлена подробная информация об издательском деле до 1989 года.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эту книгу непременно ссылается любой книговед или библиограф как на образец, где обоснованный научный анализ подан богатым и доступным языком опытного литератора.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нет работ по периоду развития пермской книги с 1990 года. Мы решили рассказать о современных издательствах, продолжающих традиции высокой издательской культуры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37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60–80-е годы прошлого века – подлинный взлет пермской книги. Чудесным образом в Перми враз возникла замечательная детская литература.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(Лев Кузьмин, Ирина Христолюбова, Лев Давыдычев…)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Образовался круг даровитых художников-графиков. Зародилась и пережила свой расцвет пермская книжная миниатюра. Поднялась на качественно новую ступень пермская полиграфия, направляя все свои силы и передовые технологии на выпуск многотысячных тиражей и изящных книжных уникумов.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 вами помним время расцвета Пермского книжного издательства. Стотысячные тиражи Майн Рида, Жюля Верна, Александра Беляева. Очереди в книжных магазинах за томами «Юношеской библиотеки» и «Домашними вечерами».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Большая удача для любого гостя Перми получить на память изысканный томик пермской миниатюры. Блестящие альбомы по искусству, напечатанные на зарубежной полиграфической базе.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Многокрасочные книги сказок, веселый альманах «Оляпка», который зачитывали до дыр завсегдатаи детских библиотек.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Любители высокой поэзии носили в кармане малоформатные «кирпичики» стихов Пушкина и Цветаевой, Бунина, Мандельштама и других мастеров поэтического слова.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преувеличения: Пермское издательство вдумчиво и деловито формировало домашние библиотеки жителей края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39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феврале 1922 года на одном из поэтических вечеров в Перми впервые прозвучали стихи коми-пермяцких поэтов. Этой датой местные литературоведы отмечают начало коми-пермяцкой литературы. Создан алфавит, возникает письменность.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Подлинным событием в культурной жизни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Прикамья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стало рождение в 1930 году Коми-Пермяцкого окружного книжного издательства   – одного из первых национальных издательств в стране. Книги на коми-пермяцком языке начали и издавать, и печатать в Кудымкаре, в том числе – с 1935 года – школьные учебники. В этот период печатается переводная литература из русской классики и новинок советской литературы.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Укрепляются связи между писателями Перми и коми-пермяцкими писателями через Пермскую писательскую организацию, совместные издания, переводческую деятельность.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постановления Бюро ЦК КПСС по РСФСР и Совета Министров РСФСР от 16 октября 1963 года Пермское областное книжное издательство было преобразовано в Пермское укрупненное книжное издательство. В результате такой реорганизации Коми-Пермяцкое окружное издательство 12 мая 1964 года становится отделением Пермского книжного издательства.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1992 году Коми-Пермяцкое книжное издательство вновь становится самостоятельным и продолжает вносить значительный вклад в сохранение самобытной коми-пермяцкой культуры.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2010 году издательство переходит под юрисдикцию государственного краевого бюджетного учреждения культуры «Коми-Пермяцкий этнокультурный центр», став его отделом. 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годы своего существования издательство выпустило более 1800 наименований книжной продукции общим тиражом около трех с половиной миллионов экземпляров. Эти книги расширяют функции языка как средства общения, как инструмента, фиксирующего жизненный опыт, культуру и историю коми-пермяков.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09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Книжки-малютки стали своеобразной визитной карточкой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Прикамья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 не книжки-игрушки, не книги-забавы.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настоящие рабочие томики, красивые и удобные.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тематические и авторские сборники стихов, произведения русской и мировой классики, книги афоризмов, юбилейные и сувенирные издания, посвященные знаменательным событиям и датам.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Пермским книжным издательством выпущено более 120 книжек-малюток. Каждая стала воплощением творческого поиска и мастерства.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Новым </a:t>
            </a:r>
            <a:r>
              <a:rPr lang="ru-RU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ормативно-правовой акт"/>
              </a:rPr>
              <a:t>нормативно-правовым акт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ом, регулирующим отношения между участниками производства массовой информации в </a:t>
            </a:r>
            <a:r>
              <a:rPr lang="ru-RU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Россия"/>
              </a:rPr>
              <a:t>России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стал </a:t>
            </a:r>
          </a:p>
          <a:p>
            <a:pPr fontAlgn="base"/>
            <a:r>
              <a:rPr lang="ru-RU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Законодательство Российской Федерации"/>
              </a:rPr>
              <a:t>Новый закон Российской Федерации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«О средствах массовой информации» от 27 декабря 1991 года № 2124-1 отвечал развитию частной инициативы в области книгоиздания, а ускорившиеся технологические процессы позволяли в кратчайшие сроки выбрасывать на прилавки тиражи бестселлеров.</a:t>
            </a:r>
          </a:p>
          <a:p>
            <a:pPr fontAlgn="base"/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Государственное издательство, связанное по рукам и ногам административной и финансовой зависимостью от центра заметно уступало. На произвол судьбы была брошена книжная торговля, прежде полностью забиравшая на реализацию все тиражи. «Пермская книга» (так стало называться Пермское книжное в начале 1990-х) быстро утрачивала свою хозяйственную плавучесть и в середине 1990-х годов прекратила существование как государственное предприятие.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43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Обреченность государственного управления издательским делом была подтверждена и новой попыткой воссоздать Пермское книжное издательство в прежнем статусе: 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26 июня"/>
              </a:rPr>
              <a:t>26 июня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1999 год"/>
              </a:rPr>
              <a:t>1999 года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указом губернатора 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Пермская область"/>
              </a:rPr>
              <a:t>Пермской области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Игумнов, Геннадий Вячеславович"/>
              </a:rPr>
              <a:t>И. В. Игумнова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образовано государственное областное унитарное предприятие «Пермское книжное издательство».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Государственная поддержка практически отсутствовала, однако и без этого за непродолжительный срок удалось сделать ряд перспективных проектов: был возрожден </a:t>
            </a: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Оляпка (альманах)"/>
              </a:rPr>
              <a:t>альманах «Оляпка»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изданы и переизданы книги отечественных и зарубежных авторов, родилась серия книг-миниатюр «Пермский край». Некоторое время довольно активно издавались книги пермских авторов. В частности, именно ООО «Пермском книжном издательстве» началась работа над первыми книгами широко известного сегодня, российского прозаика Алексея Иванова.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Вскоре областная администрация окончательно отвернулась от своего унитарного предприятия.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под маркой «Пермское книжное издательство» начало существовать общество с ограниченной ответственностью, предоставляющее услуги по оперативной печати, изготовлению полиграфической продукции, печатей, визиток, календарей. От былой славы пермских книжников унаследовано только имя.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183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Попытка возрождения издательства произошла в год, когда Пермское книжное издательство должно было праздновать очередной юбилей – свое шестидесятилетие.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это празднование состоялось.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октябре 1999 года в малом зале Пермского академического драматического театра собрались писатели и художники, редакторы и технические сотрудники издательства разных лет его существования.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30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Алетейя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«Янус» «Урал-Пресс» «Юрятин»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Капик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«Здравствуй», «Книжный мир», «Пушка», «Титул», «Сенатор»,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Маматов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- издательства, сформировавшие современную яркую палитру пермской книги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14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Партнеры проекта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Государственный архив Пермского края (ГАПК)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Государственный архив социально-политической истории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ПермГАСПИ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 города Перми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Пермский краеведческий музей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Пермская художественная галерея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Пермская краевая библиотека имени А. М. Горького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Пермская краевая детская библиотека имени Л. И. Кузьмина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Объединение муниципальных библиотек города Перми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Центральная городская библиотека имени А. С. Пушкина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8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Города-издатели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Добрянка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Чусовой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Интенсивная издательская деятельность развернута в малых городах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Прикамья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 исторические исследования и журналистские очерки, учебники, сборники документов и статей, воспоминания, путеводители. Авторы и соавторы изданий  - профессиональные историки и педагоги, работники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музееев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журналисты, ветераны труда, краеведы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Книги выпускаются на средства заказчиков – руководства города, руководителей предприятий и организаций, 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бóльшая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часть – за счёт благотворителей.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498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Авторский коллектив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Дудкин В.А., директор типографии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Маматов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И.Ю., директор издательства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Маматов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Зебзеева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А.Г., редактор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Трушников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О.П., художник – дизайнер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Плотникова И.И., корректор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Черных Л.В., верстка, пре-пресс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Аликина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Е.В., художник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5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2025 году исполняется 20 лет издательству «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Маматов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30 лет типографии «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Астер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Юбилейный год отмечен совместной работой по подготовке и выпуску издания «Большая книга о пермской книге» с целью рассказать об истории пермского книгоиздания о богатейшей картине книжной культуры, созданной союзом и сотворчеством авторов, художников, издателей, полиграфистов. </a:t>
            </a:r>
          </a:p>
          <a:p>
            <a:endParaRPr lang="ru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книге идёт речь о литературе, оформительской культуре и технологических возможностях книги, как явления искусства.</a:t>
            </a:r>
          </a:p>
          <a:p>
            <a:endParaRPr lang="ru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Изданием книги мы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отдаем дань памяти многолетней истории пермского книгоиздания,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вспоминаем – пусть немногих, – тех, кто был в этой драматической истории действующим лицом;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коротко, обзорно смотрим на постсоветскую судьбу пермского книгоиздания и радуемся тому, как плодотворна она и разнообразна;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на пермском примере показываем, что возможности бумажной книги неисчерпаемы, что ее притягательность и присутствие в мире культуры сегодня так же правомерны и перспективны, как в докомпьютерную пору.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54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Искусство полиграфии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dirty="0"/>
              <a:t>Полиграфические технологии, примененные в книге:</a:t>
            </a:r>
          </a:p>
          <a:p>
            <a:r>
              <a:rPr lang="ru-RU" dirty="0"/>
              <a:t>Печать внутреннего блока: полноцветная офсетная, </a:t>
            </a:r>
            <a:r>
              <a:rPr lang="ru-RU" dirty="0" err="1"/>
              <a:t>линиатура</a:t>
            </a:r>
            <a:r>
              <a:rPr lang="ru-RU" dirty="0"/>
              <a:t> 175 </a:t>
            </a:r>
            <a:r>
              <a:rPr lang="ru-RU" dirty="0" err="1"/>
              <a:t>lpi</a:t>
            </a:r>
            <a:r>
              <a:rPr lang="ru-RU" dirty="0"/>
              <a:t>, матовый ВД-лак , мелованная матовая бумага «</a:t>
            </a:r>
            <a:r>
              <a:rPr lang="en-US" dirty="0" err="1"/>
              <a:t>Omela</a:t>
            </a:r>
            <a:r>
              <a:rPr lang="ru-RU" dirty="0"/>
              <a:t>», плотность 130 г/м</a:t>
            </a:r>
          </a:p>
          <a:p>
            <a:r>
              <a:rPr lang="ru-RU" dirty="0"/>
              <a:t>Разворотные вкладки</a:t>
            </a:r>
          </a:p>
          <a:p>
            <a:r>
              <a:rPr lang="ru-RU" dirty="0"/>
              <a:t>Переплет: комбинированный, крышка – «пивной» картон </a:t>
            </a:r>
            <a:r>
              <a:rPr lang="ru-RU" dirty="0" err="1"/>
              <a:t>кашировка</a:t>
            </a:r>
            <a:r>
              <a:rPr lang="ru-RU" dirty="0"/>
              <a:t>, лайнер тонированная в массе бумага, вклеенный блок с открытым корешком</a:t>
            </a:r>
          </a:p>
          <a:p>
            <a:r>
              <a:rPr lang="ru-RU" dirty="0"/>
              <a:t>Отделка крышки: высечка, </a:t>
            </a:r>
            <a:r>
              <a:rPr lang="ru-RU" dirty="0" err="1"/>
              <a:t>блинтовое</a:t>
            </a:r>
            <a:r>
              <a:rPr lang="ru-RU" dirty="0"/>
              <a:t> тиснение</a:t>
            </a:r>
          </a:p>
          <a:p>
            <a:r>
              <a:rPr lang="ru-RU" dirty="0"/>
              <a:t>Форзац: тонированная в массе бумага, трафаретная печать</a:t>
            </a:r>
          </a:p>
          <a:p>
            <a:r>
              <a:rPr lang="ru-RU" dirty="0"/>
              <a:t>Титульный лист: горячие тиснение золотой и черной фольгой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89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издании «Большая книга о пермской книге» представлен наш взгляд на книгоиздательское пространство постсоветского времени. Это не исследование и не каталог. В книге нет аналитики и всеохватности, однако и из коротких заметок о новых книжниках нашего века, видно, что пермская книга благополучно живет и развивается. И что ее ведущей, неиссякаемой темой остается пристальный и всесторонний интерес к истории Пермского края: уж в этом-то она не изменилась со времен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Смышляева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Чупина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Шишонко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 краеведов прошлого.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книге идет рассказ о том, какой разнообразной и современной стала издательская деятельность культурных учреждений края, о том, как в эти годы родилась или возродилась издательская активность его малых городов.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культура пермского книгоиздания, благодаря современным полиграфическим технологиям и мастерству тех, кто ими владеет.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«Большая книга о пермской книге» дополняет и систематизирует весь период развития книжного дела в Пермском крае с 1792 до 2025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05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 одному источнику энергии не удалось создать такого света, который исходит порой от маленького томика, и никогда электрический ток не будет обладать такой силой, которой обладает электричество, заложенное в печатном слове. Нестареющая и несокрушимая, неподвластная времени, самая концентрированная сила в самой насыщенной и многообразной форме – вот что такое книга, так ей ли бояться техники, разве не с помощью тех же книг техника совершенствуется и распространяется?..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Стефан Цвейг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48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конференции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Смышляевские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чтения» можно сделать заказ литерной книги с уникальным номером (начиная с № 10)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Контактная информация: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Номер моб. тел.: +7 911 237 99 21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Группа </a:t>
            </a:r>
            <a:r>
              <a:rPr lang="ru-RU" dirty="0" err="1"/>
              <a:t>ВКонтакте</a:t>
            </a:r>
            <a:r>
              <a:rPr lang="ru-RU" dirty="0"/>
              <a:t> «»Издательство «</a:t>
            </a:r>
            <a:r>
              <a:rPr lang="ru-RU" dirty="0" err="1"/>
              <a:t>Маматов</a:t>
            </a:r>
            <a:r>
              <a:rPr lang="ru-RU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Заказать книгу можно в типографии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54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483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655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Сказы народов Пермского края, 2015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https://tmatic.travel/ru/view/institution/skazy-narodov-permskogo-kraa_xD0ZmtQ/ru?center=56.142610,57.995090,16.00 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65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679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67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с участниками </a:t>
            </a:r>
            <a:r>
              <a:rPr lang="ru-RU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книжного клуба в школе.</a:t>
            </a:r>
            <a:r>
              <a:rPr lang="ru-R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качестве примера можно взять для оформления книгу сказок, чтобы не было усложнения с авторскими правами.</a:t>
            </a:r>
          </a:p>
          <a:p>
            <a:r>
              <a:rPr lang="ru-R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Предложение: взять тему "</a:t>
            </a:r>
            <a:r>
              <a:rPr lang="ru-RU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Бабиновская</a:t>
            </a:r>
            <a:r>
              <a:rPr lang="ru-R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дорога", оформить сказов, собранных в городах, селах, деревнях на дороге от Соликамска до Верхотурья,</a:t>
            </a:r>
            <a:r>
              <a:rPr lang="ru-RU" sz="9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стиле лубок </a:t>
            </a:r>
          </a:p>
          <a:p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аудиогид (более тщательная работа с текстами), пример: https://tmatic.travel/ru/view/institution/skazy-narodov-permskogo-kraa_xD0ZmtQ/ru?center=56.142610,57.995090,16.00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электронная книга, пример: https://mamatov.ru/archive/catalogbook.php?list=102&amp;all=no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8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понятие «пермская книга» мы вкладываем следующее содержание: книга – пермская, если принадлежит перу пермского автора, или если задумана и организована на пермской земле, или если трудились над ней пермские художники и специалисты-издатели, или, наконец, если эту книгу печатали в Перми.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840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46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кого книга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ИЗДАНИЕ ДЛЯ ТЕХ,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ЛЮБИТ КНИГУ,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КОМУ ИНТЕРЕСНА ИСТОРИЯ ПЕРМСКОЙ КНИГИ,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ТЕХ,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ЗАДУМЫВАЕТСЯ, О ТОМ, ЧТОБЫ ИЗДАТЬ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 КНИГУ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70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Целевая аудитория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Библиотеки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Музеи, галереи, архивы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Учебные заведения Пермского края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Библиофилы, книголюбы (любители книги)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Книгочеи, читатели (любители читать)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Подарочное издание - презентация Пермского края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Российская книжная палата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40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Комментарии: В издании – 27 000 слов о легендарной истории пермской книги, много репродукций и иллюстраций. Текст набран лицензионным шрифтом …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напечатана в Перми с применением самых современных полиграфических технологий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5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издании обозначена хронология и раскрыта полнокровность создания, оформления, печатания и бытования пермской книги в трех разделах: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Минувшая эпоха 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Сюжеты из истории пермской книги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Новое время. Новые книжники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5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книги. Дореволюционный период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(изображение страницы содержания книги)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Провести мини-викторину. Приз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миникниги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Возрождение традиций Пермской книги – издание миниатюрных книг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Видеоролик «Точка на карте»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3AAE-46C4-4197-9201-621BD3527B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83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07" indent="0" algn="ctr">
              <a:buNone/>
              <a:defRPr sz="1600"/>
            </a:lvl2pPr>
            <a:lvl3pPr marL="713214" indent="0" algn="ctr">
              <a:buNone/>
              <a:defRPr sz="1500"/>
            </a:lvl3pPr>
            <a:lvl4pPr marL="1069821" indent="0" algn="ctr">
              <a:buNone/>
              <a:defRPr sz="1200"/>
            </a:lvl4pPr>
            <a:lvl5pPr marL="1426428" indent="0" algn="ctr">
              <a:buNone/>
              <a:defRPr sz="1200"/>
            </a:lvl5pPr>
            <a:lvl6pPr marL="1783036" indent="0" algn="ctr">
              <a:buNone/>
              <a:defRPr sz="1200"/>
            </a:lvl6pPr>
            <a:lvl7pPr marL="2139642" indent="0" algn="ctr">
              <a:buNone/>
              <a:defRPr sz="1200"/>
            </a:lvl7pPr>
            <a:lvl8pPr marL="2496250" indent="0" algn="ctr">
              <a:buNone/>
              <a:defRPr sz="1200"/>
            </a:lvl8pPr>
            <a:lvl9pPr marL="2852857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32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4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04272"/>
            <a:ext cx="5800725" cy="48431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49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5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698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2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4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6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7" indent="0">
              <a:buNone/>
              <a:defRPr sz="1600" b="1"/>
            </a:lvl2pPr>
            <a:lvl3pPr marL="713214" indent="0">
              <a:buNone/>
              <a:defRPr sz="1500" b="1"/>
            </a:lvl3pPr>
            <a:lvl4pPr marL="1069821" indent="0">
              <a:buNone/>
              <a:defRPr sz="1200" b="1"/>
            </a:lvl4pPr>
            <a:lvl5pPr marL="1426428" indent="0">
              <a:buNone/>
              <a:defRPr sz="1200" b="1"/>
            </a:lvl5pPr>
            <a:lvl6pPr marL="1783036" indent="0">
              <a:buNone/>
              <a:defRPr sz="1200" b="1"/>
            </a:lvl6pPr>
            <a:lvl7pPr marL="2139642" indent="0">
              <a:buNone/>
              <a:defRPr sz="1200" b="1"/>
            </a:lvl7pPr>
            <a:lvl8pPr marL="2496250" indent="0">
              <a:buNone/>
              <a:defRPr sz="1200" b="1"/>
            </a:lvl8pPr>
            <a:lvl9pPr marL="285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7" indent="0">
              <a:buNone/>
              <a:defRPr sz="1600" b="1"/>
            </a:lvl2pPr>
            <a:lvl3pPr marL="713214" indent="0">
              <a:buNone/>
              <a:defRPr sz="1500" b="1"/>
            </a:lvl3pPr>
            <a:lvl4pPr marL="1069821" indent="0">
              <a:buNone/>
              <a:defRPr sz="1200" b="1"/>
            </a:lvl4pPr>
            <a:lvl5pPr marL="1426428" indent="0">
              <a:buNone/>
              <a:defRPr sz="1200" b="1"/>
            </a:lvl5pPr>
            <a:lvl6pPr marL="1783036" indent="0">
              <a:buNone/>
              <a:defRPr sz="1200" b="1"/>
            </a:lvl6pPr>
            <a:lvl7pPr marL="2139642" indent="0">
              <a:buNone/>
              <a:defRPr sz="1200" b="1"/>
            </a:lvl7pPr>
            <a:lvl8pPr marL="2496250" indent="0">
              <a:buNone/>
              <a:defRPr sz="1200" b="1"/>
            </a:lvl8pPr>
            <a:lvl9pPr marL="285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0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76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8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7" indent="0">
              <a:buNone/>
              <a:defRPr sz="1200"/>
            </a:lvl2pPr>
            <a:lvl3pPr marL="713214" indent="0">
              <a:buNone/>
              <a:defRPr sz="900"/>
            </a:lvl3pPr>
            <a:lvl4pPr marL="1069821" indent="0">
              <a:buNone/>
              <a:defRPr sz="900"/>
            </a:lvl4pPr>
            <a:lvl5pPr marL="1426428" indent="0">
              <a:buNone/>
              <a:defRPr sz="900"/>
            </a:lvl5pPr>
            <a:lvl6pPr marL="1783036" indent="0">
              <a:buNone/>
              <a:defRPr sz="900"/>
            </a:lvl6pPr>
            <a:lvl7pPr marL="2139642" indent="0">
              <a:buNone/>
              <a:defRPr sz="900"/>
            </a:lvl7pPr>
            <a:lvl8pPr marL="2496250" indent="0">
              <a:buNone/>
              <a:defRPr sz="900"/>
            </a:lvl8pPr>
            <a:lvl9pPr marL="285285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7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8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607" indent="0">
              <a:buNone/>
              <a:defRPr sz="2200"/>
            </a:lvl2pPr>
            <a:lvl3pPr marL="713214" indent="0">
              <a:buNone/>
              <a:defRPr sz="1900"/>
            </a:lvl3pPr>
            <a:lvl4pPr marL="1069821" indent="0">
              <a:buNone/>
              <a:defRPr sz="1600"/>
            </a:lvl4pPr>
            <a:lvl5pPr marL="1426428" indent="0">
              <a:buNone/>
              <a:defRPr sz="1600"/>
            </a:lvl5pPr>
            <a:lvl6pPr marL="1783036" indent="0">
              <a:buNone/>
              <a:defRPr sz="1600"/>
            </a:lvl6pPr>
            <a:lvl7pPr marL="2139642" indent="0">
              <a:buNone/>
              <a:defRPr sz="1600"/>
            </a:lvl7pPr>
            <a:lvl8pPr marL="2496250" indent="0">
              <a:buNone/>
              <a:defRPr sz="1600"/>
            </a:lvl8pPr>
            <a:lvl9pPr marL="2852857" indent="0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7" indent="0">
              <a:buNone/>
              <a:defRPr sz="1200"/>
            </a:lvl2pPr>
            <a:lvl3pPr marL="713214" indent="0">
              <a:buNone/>
              <a:defRPr sz="900"/>
            </a:lvl3pPr>
            <a:lvl4pPr marL="1069821" indent="0">
              <a:buNone/>
              <a:defRPr sz="900"/>
            </a:lvl4pPr>
            <a:lvl5pPr marL="1426428" indent="0">
              <a:buNone/>
              <a:defRPr sz="900"/>
            </a:lvl5pPr>
            <a:lvl6pPr marL="1783036" indent="0">
              <a:buNone/>
              <a:defRPr sz="900"/>
            </a:lvl6pPr>
            <a:lvl7pPr marL="2139642" indent="0">
              <a:buNone/>
              <a:defRPr sz="900"/>
            </a:lvl7pPr>
            <a:lvl8pPr marL="2496250" indent="0">
              <a:buNone/>
              <a:defRPr sz="900"/>
            </a:lvl8pPr>
            <a:lvl9pPr marL="285285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8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71322" tIns="35661" rIns="71322" bIns="3566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71322" tIns="35661" rIns="71322" bIns="3566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1B75-F1D7-4218-A6C4-BE42E0A1BBE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F200B-4E28-4BED-B1C6-BA2DF87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28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1321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3" indent="-178303" algn="l" defTabSz="71321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11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17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25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32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39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946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553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160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7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14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21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28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36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42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50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857" algn="l" defTabSz="71321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165" y="724287"/>
            <a:ext cx="7480496" cy="341396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5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sz="5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5200" b="1" dirty="0">
                <a:latin typeface="+mn-lt"/>
              </a:rPr>
              <a:t>ИСТОРИЯ ПЕРМСКОЙ КНИГИ</a:t>
            </a:r>
            <a:br>
              <a:rPr lang="ru-RU" sz="5200" b="1" dirty="0">
                <a:latin typeface="+mn-lt"/>
              </a:rPr>
            </a:br>
            <a:r>
              <a:rPr lang="ru-RU" sz="5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/>
            </a:r>
            <a:br>
              <a:rPr lang="ru-RU" sz="5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648590"/>
            <a:ext cx="6858000" cy="674913"/>
          </a:xfrm>
        </p:spPr>
        <p:txBody>
          <a:bodyPr>
            <a:noAutofit/>
          </a:bodyPr>
          <a:lstStyle/>
          <a:p>
            <a:r>
              <a:rPr lang="ru-RU" sz="2400" b="1" dirty="0"/>
              <a:t>Пермь</a:t>
            </a:r>
            <a:br>
              <a:rPr lang="ru-RU" sz="2400" b="1" dirty="0"/>
            </a:br>
            <a:r>
              <a:rPr lang="ru-RU" sz="2400" b="1" dirty="0"/>
              <a:t>2025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t="80255" r="29631" b="-1"/>
          <a:stretch/>
        </p:blipFill>
        <p:spPr>
          <a:xfrm>
            <a:off x="3964035" y="3418450"/>
            <a:ext cx="1184739" cy="7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36" y="134813"/>
            <a:ext cx="698299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" y="93787"/>
            <a:ext cx="7543800" cy="55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6" y="93787"/>
            <a:ext cx="7543800" cy="55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130" y="-326757"/>
            <a:ext cx="2637692" cy="4873333"/>
          </a:xfrm>
          <a:prstGeom prst="rect">
            <a:avLst/>
          </a:prstGeom>
          <a:noFill/>
        </p:spPr>
        <p:txBody>
          <a:bodyPr wrap="square" lIns="71322" tIns="35661" rIns="71322" bIns="35661" rtlCol="0">
            <a:spAutoFit/>
          </a:bodyPr>
          <a:lstStyle/>
          <a:p>
            <a:r>
              <a:rPr lang="ru-RU" sz="3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688125"/>
            <a:ext cx="7886700" cy="3459346"/>
          </a:xfrm>
        </p:spPr>
        <p:txBody>
          <a:bodyPr/>
          <a:lstStyle/>
          <a:p>
            <a:pPr marL="0" indent="0" algn="ctr">
              <a:buNone/>
            </a:pPr>
            <a:r>
              <a:rPr lang="ru-RU" sz="4700" dirty="0"/>
              <a:t>В каком году издана первая печатная книга в Перми?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1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4800" y="797169"/>
            <a:ext cx="3973809" cy="4351563"/>
          </a:xfrm>
        </p:spPr>
        <p:txBody>
          <a:bodyPr>
            <a:noAutofit/>
          </a:bodyPr>
          <a:lstStyle/>
          <a:p>
            <a:r>
              <a:rPr lang="ru-RU" sz="3000" b="1" dirty="0"/>
              <a:t>1792 году</a:t>
            </a:r>
            <a:r>
              <a:rPr lang="ru-RU" sz="3000" dirty="0"/>
              <a:t>, Михайла </a:t>
            </a:r>
            <a:r>
              <a:rPr lang="ru-RU" sz="3000" dirty="0" err="1"/>
              <a:t>Гамалей</a:t>
            </a:r>
            <a:r>
              <a:rPr lang="ru-RU" sz="3000" dirty="0"/>
              <a:t>, «О сибирской язве и о </a:t>
            </a:r>
            <a:r>
              <a:rPr lang="ru-RU" sz="3000" dirty="0" err="1"/>
              <a:t>ея</a:t>
            </a:r>
            <a:r>
              <a:rPr lang="ru-RU" sz="3000" dirty="0"/>
              <a:t> народном лечении </a:t>
            </a:r>
            <a:br>
              <a:rPr lang="ru-RU" sz="3000" dirty="0"/>
            </a:br>
            <a:r>
              <a:rPr lang="ru-RU" sz="3000" dirty="0"/>
              <a:t>с прибавлением </a:t>
            </a:r>
            <a:br>
              <a:rPr lang="ru-RU" sz="3000" dirty="0"/>
            </a:br>
            <a:r>
              <a:rPr lang="ru-RU" sz="3000" dirty="0"/>
              <a:t>о скотском падеже </a:t>
            </a:r>
            <a:br>
              <a:rPr lang="ru-RU" sz="3000" dirty="0"/>
            </a:br>
            <a:r>
              <a:rPr lang="ru-RU" sz="3000" dirty="0"/>
              <a:t>и о осторожностях, </a:t>
            </a:r>
            <a:r>
              <a:rPr lang="ru-RU" sz="3000" dirty="0" err="1"/>
              <a:t>бываемых</a:t>
            </a:r>
            <a:r>
              <a:rPr lang="ru-RU" sz="3000" dirty="0"/>
              <a:t> во время падежа».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97" y="253218"/>
            <a:ext cx="3291996" cy="53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44130" y="-326757"/>
            <a:ext cx="2637692" cy="4873333"/>
          </a:xfrm>
          <a:prstGeom prst="rect">
            <a:avLst/>
          </a:prstGeom>
          <a:noFill/>
        </p:spPr>
        <p:txBody>
          <a:bodyPr wrap="square" lIns="71322" tIns="35661" rIns="71322" bIns="35661" rtlCol="0">
            <a:spAutoFit/>
          </a:bodyPr>
          <a:lstStyle/>
          <a:p>
            <a:r>
              <a:rPr lang="ru-RU" sz="3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700" dirty="0"/>
              <a:t>Кто автор первой в России книги, посвященной типографскому делу?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9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36276" y="420274"/>
            <a:ext cx="6980781" cy="317632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Петр </a:t>
            </a:r>
            <a:r>
              <a:rPr lang="ru-RU" sz="3200" dirty="0" err="1"/>
              <a:t>Филипов</a:t>
            </a:r>
            <a:r>
              <a:rPr lang="ru-RU" sz="3200" dirty="0"/>
              <a:t>, «Подробное описание типографских должностей с приложением о правописании объяснения, каким образом через которое время оному научиться можно», 1796 год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3293815"/>
            <a:ext cx="5824025" cy="21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16" y="295422"/>
            <a:ext cx="3644518" cy="51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9" y="745586"/>
            <a:ext cx="2971533" cy="4304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738">
            <a:off x="3233139" y="400889"/>
            <a:ext cx="2632506" cy="4304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1" y="879191"/>
            <a:ext cx="2607078" cy="43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8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937149" y="604911"/>
            <a:ext cx="3809047" cy="5110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1824">
            <a:off x="3421528" y="633047"/>
            <a:ext cx="39890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3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8314" y="618981"/>
            <a:ext cx="4378066" cy="4642339"/>
          </a:xfrm>
        </p:spPr>
        <p:txBody>
          <a:bodyPr>
            <a:normAutofit/>
          </a:bodyPr>
          <a:lstStyle/>
          <a:p>
            <a:r>
              <a:rPr lang="ru-RU" sz="2500" dirty="0"/>
              <a:t>Пермское книгоиздание … имело неповторимые черты, что и дает ему право на собственную историю. </a:t>
            </a:r>
            <a:br>
              <a:rPr lang="ru-RU" sz="2500" dirty="0"/>
            </a:br>
            <a:r>
              <a:rPr lang="ru-RU" sz="2500" dirty="0"/>
              <a:t>О многих пермских книгах начиная с </a:t>
            </a:r>
            <a:r>
              <a:rPr lang="en-US" sz="2500" dirty="0"/>
              <a:t>XVIII</a:t>
            </a:r>
            <a:r>
              <a:rPr lang="ru-RU" sz="2500" dirty="0"/>
              <a:t> века и кончая сегодняшним днем можно сказать «первая в стране» или «лучшая».</a:t>
            </a:r>
          </a:p>
          <a:p>
            <a:r>
              <a:rPr lang="ru-RU" sz="2500" i="1" dirty="0"/>
              <a:t>Н.Ф. Аверина, «История пермской книги» (Пермь, 1989)</a:t>
            </a:r>
            <a:endParaRPr lang="ru-RU" sz="25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7" y="225083"/>
            <a:ext cx="2910883" cy="51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9" y="393895"/>
            <a:ext cx="2770254" cy="3938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983">
            <a:off x="2568343" y="1322363"/>
            <a:ext cx="3296165" cy="4280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81" y="287486"/>
            <a:ext cx="3665559" cy="47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45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225083"/>
            <a:ext cx="7501806" cy="52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5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09" y="829994"/>
            <a:ext cx="2799733" cy="4153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54880" y="829995"/>
            <a:ext cx="2940148" cy="41534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57" y="2062722"/>
            <a:ext cx="2594594" cy="29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4130" y="-326757"/>
            <a:ext cx="2637692" cy="4873333"/>
          </a:xfrm>
          <a:prstGeom prst="rect">
            <a:avLst/>
          </a:prstGeom>
          <a:noFill/>
        </p:spPr>
        <p:txBody>
          <a:bodyPr wrap="square" lIns="71322" tIns="35661" rIns="71322" bIns="35661" rtlCol="0">
            <a:spAutoFit/>
          </a:bodyPr>
          <a:lstStyle/>
          <a:p>
            <a:r>
              <a:rPr lang="ru-RU" sz="3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17784"/>
            <a:ext cx="7886700" cy="3529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/>
              <a:t>Кто является автором эскиза современного герба Перми?</a:t>
            </a:r>
          </a:p>
          <a:p>
            <a:pPr marL="0" indent="0" algn="ctr">
              <a:buNone/>
            </a:pP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16054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-36491" y="1855178"/>
            <a:ext cx="2949178" cy="3176323"/>
          </a:xfrm>
        </p:spPr>
        <p:txBody>
          <a:bodyPr/>
          <a:lstStyle/>
          <a:p>
            <a:r>
              <a:rPr lang="ru-RU" dirty="0"/>
              <a:t>Художники-книжники Евгений Нестеров и заслуженный художник РСФСР Маргарита Тарасова и создадут признанный лучшим эскиз нового герба города Перми.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-548" r="-22498" b="1504"/>
          <a:stretch/>
        </p:blipFill>
        <p:spPr>
          <a:xfrm>
            <a:off x="0" y="-362466"/>
            <a:ext cx="10004728" cy="64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>
          <a:xfrm>
            <a:off x="913262" y="237528"/>
            <a:ext cx="7611759" cy="5164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97" y="378205"/>
            <a:ext cx="2496008" cy="32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0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6" y="1404838"/>
            <a:ext cx="5724144" cy="3739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38" y="409369"/>
            <a:ext cx="3209544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" y="407961"/>
            <a:ext cx="6982917" cy="51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" y="464231"/>
            <a:ext cx="3620106" cy="4772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160">
            <a:off x="3572089" y="196951"/>
            <a:ext cx="433505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9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1" y="351693"/>
            <a:ext cx="3769499" cy="4969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90" y="351694"/>
            <a:ext cx="3769499" cy="496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90" y="2772238"/>
            <a:ext cx="1618488" cy="1618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8712" y="4508690"/>
            <a:ext cx="333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ИЗДАТЕЛЬСТВО</a:t>
            </a:r>
            <a:br>
              <a:rPr lang="ru-RU" sz="2400" dirty="0"/>
            </a:br>
            <a:r>
              <a:rPr lang="ru-RU" sz="2400" dirty="0"/>
              <a:t>«МАМАТОВ»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61" y="821201"/>
            <a:ext cx="230714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23647"/>
          <a:stretch/>
        </p:blipFill>
        <p:spPr>
          <a:xfrm>
            <a:off x="1224588" y="0"/>
            <a:ext cx="66673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5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4923" r="8787" b="44369"/>
          <a:stretch/>
        </p:blipFill>
        <p:spPr>
          <a:xfrm>
            <a:off x="984739" y="244606"/>
            <a:ext cx="6766560" cy="53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5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8914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300" dirty="0">
                <a:latin typeface="+mn-lt"/>
              </a:rPr>
              <a:t>ПАРТНЕРЫ ПРОЕКТА</a:t>
            </a:r>
            <a:r>
              <a:rPr lang="ru-RU" b="1" spc="300" dirty="0"/>
              <a:t/>
            </a:r>
            <a:br>
              <a:rPr lang="ru-RU" b="1" spc="300" dirty="0"/>
            </a:br>
            <a:endParaRPr lang="ru-RU" spc="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67618"/>
            <a:ext cx="7886700" cy="3979852"/>
          </a:xfrm>
        </p:spPr>
        <p:txBody>
          <a:bodyPr>
            <a:normAutofit/>
          </a:bodyPr>
          <a:lstStyle/>
          <a:p>
            <a:r>
              <a:rPr lang="ru-RU" dirty="0"/>
              <a:t>Государственный архив Пермского края (ГАПК)</a:t>
            </a:r>
          </a:p>
          <a:p>
            <a:r>
              <a:rPr lang="ru-RU" dirty="0"/>
              <a:t>Государственный архив социально-политической истории (</a:t>
            </a:r>
            <a:r>
              <a:rPr lang="ru-RU" dirty="0" err="1"/>
              <a:t>ПермГАСПИ</a:t>
            </a:r>
            <a:r>
              <a:rPr lang="ru-RU" dirty="0"/>
              <a:t>)</a:t>
            </a:r>
          </a:p>
          <a:p>
            <a:r>
              <a:rPr lang="ru-RU" dirty="0"/>
              <a:t>Архив города Перми</a:t>
            </a:r>
          </a:p>
          <a:p>
            <a:r>
              <a:rPr lang="ru-RU" dirty="0"/>
              <a:t>Пермский краеведческий музей </a:t>
            </a:r>
          </a:p>
          <a:p>
            <a:r>
              <a:rPr lang="ru-RU" dirty="0"/>
              <a:t>Пермская художественная галерея</a:t>
            </a:r>
          </a:p>
          <a:p>
            <a:r>
              <a:rPr lang="ru-RU" dirty="0"/>
              <a:t>Пермская краевая библиотека имени А. М. Горького</a:t>
            </a:r>
          </a:p>
          <a:p>
            <a:r>
              <a:rPr lang="ru-RU" dirty="0"/>
              <a:t>Пермская краевая детская библиотека имени Л. И. Кузьмина</a:t>
            </a:r>
          </a:p>
          <a:p>
            <a:r>
              <a:rPr lang="ru-RU" dirty="0"/>
              <a:t>Объединение муниципальных библиотек города Перми Центральная городская библиотека имени А. С. Пушкина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542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spc="300" dirty="0">
                <a:latin typeface="+mn-lt"/>
              </a:rPr>
              <a:t>ГОРОДА-ИЗДАТЕЛИ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206" y="1871002"/>
            <a:ext cx="6602143" cy="3276467"/>
          </a:xfrm>
        </p:spPr>
        <p:txBody>
          <a:bodyPr>
            <a:normAutofit/>
          </a:bodyPr>
          <a:lstStyle/>
          <a:p>
            <a:r>
              <a:rPr lang="ru-RU" sz="4000" b="1" dirty="0"/>
              <a:t>Добрянка</a:t>
            </a:r>
          </a:p>
          <a:p>
            <a:r>
              <a:rPr lang="ru-RU" sz="4000" b="1" dirty="0"/>
              <a:t>Оса</a:t>
            </a:r>
          </a:p>
          <a:p>
            <a:r>
              <a:rPr lang="ru-RU" sz="4000" b="1" dirty="0"/>
              <a:t>Чусовой</a:t>
            </a:r>
          </a:p>
        </p:txBody>
      </p:sp>
    </p:spTree>
    <p:extLst>
      <p:ext uri="{BB962C8B-B14F-4D97-AF65-F5344CB8AC3E}">
        <p14:creationId xmlns:p14="http://schemas.microsoft.com/office/powerpoint/2010/main" val="3103150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pc="300" dirty="0"/>
              <a:t>АВТОРСКИЙ КОЛЛЕКТИВ</a:t>
            </a:r>
            <a:r>
              <a:rPr lang="ru-RU" spc="3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2800" dirty="0"/>
              <a:t>Дудкин В.А., директор типографии «</a:t>
            </a:r>
            <a:r>
              <a:rPr lang="ru-RU" sz="2800" dirty="0" err="1"/>
              <a:t>Астер</a:t>
            </a:r>
            <a:r>
              <a:rPr lang="ru-RU" sz="2800" dirty="0"/>
              <a:t>»</a:t>
            </a:r>
          </a:p>
          <a:p>
            <a:pPr>
              <a:lnSpc>
                <a:spcPct val="110000"/>
              </a:lnSpc>
            </a:pPr>
            <a:r>
              <a:rPr lang="ru-RU" sz="2800" dirty="0" err="1"/>
              <a:t>Маматов</a:t>
            </a:r>
            <a:r>
              <a:rPr lang="ru-RU" sz="2800" dirty="0"/>
              <a:t> И.Ю., директор издательства «</a:t>
            </a:r>
            <a:r>
              <a:rPr lang="ru-RU" sz="2800" dirty="0" err="1"/>
              <a:t>Маматов</a:t>
            </a:r>
            <a:r>
              <a:rPr lang="ru-RU" sz="2800" dirty="0"/>
              <a:t>»</a:t>
            </a:r>
          </a:p>
          <a:p>
            <a:pPr>
              <a:lnSpc>
                <a:spcPct val="110000"/>
              </a:lnSpc>
            </a:pPr>
            <a:r>
              <a:rPr lang="ru-RU" sz="2800" dirty="0" err="1"/>
              <a:t>Зебзеева</a:t>
            </a:r>
            <a:r>
              <a:rPr lang="ru-RU" sz="2800" dirty="0"/>
              <a:t> А.Г., редактор</a:t>
            </a:r>
          </a:p>
          <a:p>
            <a:pPr>
              <a:lnSpc>
                <a:spcPct val="110000"/>
              </a:lnSpc>
            </a:pPr>
            <a:r>
              <a:rPr lang="ru-RU" sz="2800" dirty="0" err="1"/>
              <a:t>Трушников</a:t>
            </a:r>
            <a:r>
              <a:rPr lang="ru-RU" sz="2800" dirty="0"/>
              <a:t> О.П., художник – дизайнер</a:t>
            </a:r>
          </a:p>
          <a:p>
            <a:pPr>
              <a:lnSpc>
                <a:spcPct val="110000"/>
              </a:lnSpc>
            </a:pPr>
            <a:r>
              <a:rPr lang="ru-RU" sz="2800" dirty="0"/>
              <a:t>Плотникова И.И., корректор</a:t>
            </a:r>
          </a:p>
          <a:p>
            <a:pPr>
              <a:lnSpc>
                <a:spcPct val="110000"/>
              </a:lnSpc>
            </a:pPr>
            <a:r>
              <a:rPr lang="ru-RU" sz="2800" dirty="0"/>
              <a:t>Черных Л.В., верстка, пре-пресс</a:t>
            </a:r>
          </a:p>
          <a:p>
            <a:pPr>
              <a:lnSpc>
                <a:spcPct val="110000"/>
              </a:lnSpc>
            </a:pPr>
            <a:r>
              <a:rPr lang="ru-RU" sz="2800" dirty="0" err="1"/>
              <a:t>Аликина</a:t>
            </a:r>
            <a:r>
              <a:rPr lang="ru-RU" sz="2800" dirty="0"/>
              <a:t> Е.В., художник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377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50166"/>
            <a:ext cx="7886700" cy="6330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300" dirty="0">
                <a:latin typeface="+mn-lt"/>
              </a:rPr>
              <a:t>ИСКУССТВО ПОЛИГРАФИИ</a:t>
            </a:r>
            <a:r>
              <a:rPr lang="ru-RU" spc="300" dirty="0"/>
              <a:t/>
            </a:r>
            <a:br>
              <a:rPr lang="ru-RU" spc="300" dirty="0"/>
            </a:br>
            <a:r>
              <a:rPr lang="ru-RU" spc="300" dirty="0"/>
              <a:t/>
            </a:r>
            <a:br>
              <a:rPr lang="ru-RU" spc="300" dirty="0"/>
            </a:br>
            <a:endParaRPr lang="ru-RU" spc="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970671"/>
            <a:ext cx="8107387" cy="451572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Полиграфические технологии, примененные в книге:</a:t>
            </a:r>
          </a:p>
          <a:p>
            <a:r>
              <a:rPr lang="ru-RU" dirty="0"/>
              <a:t>Печать внутреннего блока: полноцветная офсетная, </a:t>
            </a:r>
            <a:r>
              <a:rPr lang="ru-RU" dirty="0" err="1"/>
              <a:t>линиатура</a:t>
            </a:r>
            <a:r>
              <a:rPr lang="ru-RU" dirty="0"/>
              <a:t> 175 </a:t>
            </a:r>
            <a:r>
              <a:rPr lang="ru-RU" dirty="0" err="1"/>
              <a:t>lpi</a:t>
            </a:r>
            <a:r>
              <a:rPr lang="ru-RU" dirty="0"/>
              <a:t>, матовый ВД-лак , мелованная матовая бумага «</a:t>
            </a:r>
            <a:r>
              <a:rPr lang="en-US" dirty="0" err="1"/>
              <a:t>Omela</a:t>
            </a:r>
            <a:r>
              <a:rPr lang="ru-RU" dirty="0"/>
              <a:t>», плотность 130 г/м</a:t>
            </a:r>
          </a:p>
          <a:p>
            <a:r>
              <a:rPr lang="ru-RU" dirty="0"/>
              <a:t>Разворотные вкладки</a:t>
            </a:r>
          </a:p>
          <a:p>
            <a:r>
              <a:rPr lang="ru-RU" dirty="0"/>
              <a:t>Переплет: комбинированный, крышка – «пивной» картон </a:t>
            </a:r>
            <a:r>
              <a:rPr lang="ru-RU" dirty="0" err="1"/>
              <a:t>кашировка</a:t>
            </a:r>
            <a:r>
              <a:rPr lang="ru-RU" dirty="0"/>
              <a:t>, лайнер тонированная в массе бумага, вклеенный блок с открытым корешком</a:t>
            </a:r>
          </a:p>
          <a:p>
            <a:r>
              <a:rPr lang="ru-RU" dirty="0"/>
              <a:t>Отделка крышки: высечка, </a:t>
            </a:r>
            <a:r>
              <a:rPr lang="ru-RU" dirty="0" err="1"/>
              <a:t>блинтовое</a:t>
            </a:r>
            <a:r>
              <a:rPr lang="ru-RU" dirty="0"/>
              <a:t> тиснение</a:t>
            </a:r>
          </a:p>
          <a:p>
            <a:r>
              <a:rPr lang="ru-RU" dirty="0"/>
              <a:t>Форзац: тонированная в массе бумага, трафаретная печать</a:t>
            </a:r>
          </a:p>
          <a:p>
            <a:r>
              <a:rPr lang="ru-RU" dirty="0"/>
              <a:t>Титульный лист: горячие тиснение золотой и черной фольгой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604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57" y="562709"/>
            <a:ext cx="3379099" cy="45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778" y="365760"/>
            <a:ext cx="6067572" cy="4781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Ни одному источнику энергии не удалось создать такого света, который исходит порой от маленького томика, и никогда электрический ток не будет обладать такой силой, которой обладает электричество, заложенное в печатном слове. Нестареющая и несокрушимая, неподвластная времени, самая концентрированная сила в самой насыщенной и многообразной форме – вот что такое книга, так ей ли бояться техники, разве не с помощью тех же книг техника совершенствуется и распространяется?..</a:t>
            </a:r>
          </a:p>
          <a:p>
            <a:pPr marL="0" indent="0" algn="r">
              <a:buNone/>
            </a:pPr>
            <a:r>
              <a:rPr lang="ru-RU" i="1" dirty="0"/>
              <a:t>Стефан Цвейг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615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Возможно сделать заказ литерной книги с уникальным номером</a:t>
            </a:r>
            <a:br>
              <a:rPr lang="ru-RU" dirty="0"/>
            </a:br>
            <a:r>
              <a:rPr lang="ru-RU" dirty="0"/>
              <a:t>сейчас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4264028" cy="3176323"/>
          </a:xfrm>
        </p:spPr>
        <p:txBody>
          <a:bodyPr/>
          <a:lstStyle/>
          <a:p>
            <a:pPr algn="ctr"/>
            <a:r>
              <a:rPr lang="ru-RU" dirty="0"/>
              <a:t>Контактная информация</a:t>
            </a:r>
          </a:p>
          <a:p>
            <a:pPr algn="ctr"/>
            <a:r>
              <a:rPr lang="ru-RU" sz="3600" b="1" dirty="0" smtClean="0"/>
              <a:t>+</a:t>
            </a:r>
            <a:r>
              <a:rPr lang="ru-RU" sz="3600" b="1" dirty="0"/>
              <a:t>7 911 237 99 21 </a:t>
            </a:r>
          </a:p>
          <a:p>
            <a:endParaRPr lang="ru-RU" dirty="0" smtClean="0"/>
          </a:p>
          <a:p>
            <a:pPr algn="ctr"/>
            <a:r>
              <a:rPr lang="ru-RU" sz="2400" b="1" dirty="0" smtClean="0"/>
              <a:t>Группа </a:t>
            </a:r>
            <a:r>
              <a:rPr lang="ru-RU" sz="2400" b="1" dirty="0" err="1"/>
              <a:t>ВКонтакте</a:t>
            </a:r>
            <a:r>
              <a:rPr lang="ru-RU" sz="2400" b="1" dirty="0"/>
              <a:t> </a:t>
            </a:r>
            <a:r>
              <a:rPr lang="ru-RU" sz="2400" b="1" dirty="0" smtClean="0"/>
              <a:t>«Издательство </a:t>
            </a:r>
            <a:r>
              <a:rPr lang="ru-RU" sz="2400" b="1" dirty="0"/>
              <a:t>«</a:t>
            </a:r>
            <a:r>
              <a:rPr lang="ru-RU" sz="2400" b="1" dirty="0" err="1"/>
              <a:t>Маматов</a:t>
            </a:r>
            <a:r>
              <a:rPr lang="ru-RU" sz="2400" b="1" dirty="0"/>
              <a:t>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57" y="134577"/>
            <a:ext cx="3011417" cy="52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2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20040" y="1171645"/>
            <a:ext cx="861409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«Большая книга» - </a:t>
            </a: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</a:t>
            </a:r>
            <a:r>
              <a:rPr kumimoji="0" lang="ru-RU" altLang="ru-RU" sz="3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предлагает проведение в библиотеках и школах 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курса комплексных практических занятий </a:t>
            </a: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дополнительному образованию в области книгоиздания и библиотечном деле</a:t>
            </a:r>
            <a:endParaRPr kumimoji="0" lang="ru-RU" altLang="ru-RU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7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9"/>
          <a:stretch/>
        </p:blipFill>
        <p:spPr>
          <a:xfrm>
            <a:off x="590843" y="-2"/>
            <a:ext cx="7906043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57397" y="1725643"/>
            <a:ext cx="835795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издательское и библиотечное дело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олиграфии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(экскурсии, </a:t>
            </a:r>
            <a:r>
              <a:rPr kumimoji="0" lang="ru-RU" altLang="ru-RU" sz="3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kumimoji="0" lang="ru-RU" alt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altLang="ru-RU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93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52401" y="340649"/>
            <a:ext cx="836295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 – 2025)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Легенды Урала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Сказы народов Пермского края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аудиогидов «Дом, в котором я живу»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издателей, авторов с читателями в библиотеках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6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98121" y="986979"/>
            <a:ext cx="831723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темы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Издательское дело: издатель, редактор,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бильд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-редактор, корректор, оператор верстки, художник-дизайнер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Писатели, поэты (написать авторские тексты)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Художники, фотографы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Типография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4511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64695" y="1479421"/>
            <a:ext cx="805065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(целевые) аудитории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– 10 лет (начальная школа)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– 14 лет («среднее звено»)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15 - 17 лет (старшие классы)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1256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594982"/>
            <a:ext cx="7886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участниками книжного клуба в школе </a:t>
            </a:r>
            <a:endParaRPr kumimoji="0" lang="ru-RU" altLang="ru-RU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60421" y="1349253"/>
            <a:ext cx="87188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курса по форматам (</a:t>
            </a:r>
            <a:r>
              <a:rPr kumimoji="0" lang="ru-RU" alt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простого к сложному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открытки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блокнот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Аудиогид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брошюра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электронная книга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печатная книга - раскраска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kumimoji="0" lang="ru-RU" alt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этнографическая экспедиция летом 2026 года по населенным</a:t>
            </a:r>
            <a:r>
              <a:rPr kumimoji="0" lang="ru-RU" alt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пунктам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Бабиновской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9186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778" y="365760"/>
            <a:ext cx="6067572" cy="4781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15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657" y="548641"/>
            <a:ext cx="7512148" cy="4257822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spc="234" dirty="0"/>
              <a:t>ЭТО ИЗДАНИЕ ДЛЯ ТЕХ, </a:t>
            </a:r>
          </a:p>
          <a:p>
            <a:pPr marL="0" indent="0" algn="ctr">
              <a:buNone/>
            </a:pPr>
            <a:r>
              <a:rPr lang="ru-RU" sz="3000" b="1" spc="234" dirty="0"/>
              <a:t>КТО ЛЮБИТ КНИГУ,</a:t>
            </a:r>
          </a:p>
          <a:p>
            <a:pPr marL="0" indent="0" algn="ctr">
              <a:buNone/>
            </a:pPr>
            <a:r>
              <a:rPr lang="ru-RU" sz="3000" b="1" spc="234" dirty="0"/>
              <a:t>КОМУ ИНТЕРЕСНА ИСТОРИЯ </a:t>
            </a:r>
          </a:p>
          <a:p>
            <a:pPr marL="0" indent="0" algn="ctr">
              <a:buNone/>
            </a:pPr>
            <a:r>
              <a:rPr lang="ru-RU" sz="3000" b="1" spc="234" dirty="0"/>
              <a:t>ПЕРМСКОЙ КНИГИ, </a:t>
            </a:r>
          </a:p>
          <a:p>
            <a:pPr marL="0" indent="0" algn="ctr">
              <a:buNone/>
            </a:pPr>
            <a:r>
              <a:rPr lang="ru-RU" sz="3000" b="1" spc="234" dirty="0"/>
              <a:t>И ТЕХ,</a:t>
            </a:r>
          </a:p>
          <a:p>
            <a:pPr marL="0" indent="0" algn="ctr">
              <a:buNone/>
            </a:pPr>
            <a:r>
              <a:rPr lang="ru-RU" sz="3000" b="1" spc="234" dirty="0"/>
              <a:t>КТО ЗАДУМЫВАЕТСЯ, О ТОМ, </a:t>
            </a:r>
          </a:p>
          <a:p>
            <a:pPr marL="0" indent="0" algn="ctr">
              <a:buNone/>
            </a:pPr>
            <a:r>
              <a:rPr lang="ru-RU" sz="3000" b="1" spc="234" dirty="0"/>
              <a:t>ЧТОБЫ ИЗДАТЬ СВОЮ КНИГУ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t="80255" r="29631" b="-1"/>
          <a:stretch/>
        </p:blipFill>
        <p:spPr>
          <a:xfrm>
            <a:off x="4048442" y="4403188"/>
            <a:ext cx="1184739" cy="7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9200" y="644772"/>
            <a:ext cx="7886700" cy="4618893"/>
          </a:xfrm>
        </p:spPr>
        <p:txBody>
          <a:bodyPr>
            <a:normAutofit fontScale="32500" lnSpcReduction="20000"/>
          </a:bodyPr>
          <a:lstStyle/>
          <a:p>
            <a:r>
              <a:rPr lang="ru-RU" sz="11900" dirty="0"/>
              <a:t>Библиотеки</a:t>
            </a:r>
          </a:p>
          <a:p>
            <a:r>
              <a:rPr lang="ru-RU" sz="11900" dirty="0"/>
              <a:t>Музеи, галереи, архивы</a:t>
            </a:r>
          </a:p>
          <a:p>
            <a:r>
              <a:rPr lang="ru-RU" sz="11900" dirty="0"/>
              <a:t>Учебные заведения Пермского края</a:t>
            </a:r>
          </a:p>
          <a:p>
            <a:r>
              <a:rPr lang="ru-RU" sz="11900" dirty="0"/>
              <a:t>Библиофилы, книголюбы </a:t>
            </a:r>
          </a:p>
          <a:p>
            <a:r>
              <a:rPr lang="ru-RU" sz="11900" dirty="0"/>
              <a:t>Книгочеи, читатели </a:t>
            </a:r>
          </a:p>
          <a:p>
            <a:r>
              <a:rPr lang="ru-RU" sz="11900" dirty="0"/>
              <a:t>Подарочное издание - презентация Пермского края</a:t>
            </a:r>
          </a:p>
          <a:p>
            <a:r>
              <a:rPr lang="ru-RU" sz="11900" dirty="0"/>
              <a:t>Российская книжная палата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4141" y="2273644"/>
            <a:ext cx="8806248" cy="2107858"/>
          </a:xfrm>
        </p:spPr>
        <p:txBody>
          <a:bodyPr>
            <a:normAutofit/>
          </a:bodyPr>
          <a:lstStyle/>
          <a:p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книгоздание и библиотечное дело</a:t>
            </a:r>
            <a:endParaRPr lang="ru-RU" sz="44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74141" y="960640"/>
            <a:ext cx="90698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просветительский курс </a:t>
            </a:r>
            <a:b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57" y="562709"/>
            <a:ext cx="3379099" cy="45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6108"/>
          <a:stretch/>
        </p:blipFill>
        <p:spPr>
          <a:xfrm>
            <a:off x="603448" y="0"/>
            <a:ext cx="79382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2244</Words>
  <Application>Microsoft Office PowerPoint</Application>
  <PresentationFormat>Экран (16:10)</PresentationFormat>
  <Paragraphs>306</Paragraphs>
  <Slides>45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Тема Office</vt:lpstr>
      <vt:lpstr>   ИСТОРИЯ ПЕРМСКОЙ КНИГИ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просветительский курс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ПАРТНЕРЫ ПРОЕКТА </vt:lpstr>
      <vt:lpstr>ГОРОДА-ИЗДАТЕЛИ </vt:lpstr>
      <vt:lpstr>АВТОРСКИЙ КОЛЛЕКТИВ  </vt:lpstr>
      <vt:lpstr>ИСКУССТВО ПОЛИГРАФИИ  </vt:lpstr>
      <vt:lpstr>Презентация PowerPoint</vt:lpstr>
      <vt:lpstr>Презентация PowerPoint</vt:lpstr>
      <vt:lpstr>Возможно сделать заказ литерной книги с уникальным номером сейчас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участниками книжного клуба в школе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ПЕРМСКОЙ КНИГИ</dc:title>
  <dc:creator>Huawei</dc:creator>
  <cp:lastModifiedBy>Учетная запись Майкрософт</cp:lastModifiedBy>
  <cp:revision>6</cp:revision>
  <dcterms:modified xsi:type="dcterms:W3CDTF">2025-10-26T19:37:57Z</dcterms:modified>
</cp:coreProperties>
</file>