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58" r:id="rId4"/>
    <p:sldId id="272" r:id="rId5"/>
    <p:sldId id="267" r:id="rId6"/>
    <p:sldId id="273" r:id="rId7"/>
    <p:sldId id="274" r:id="rId8"/>
    <p:sldId id="278" r:id="rId9"/>
    <p:sldId id="264" r:id="rId10"/>
    <p:sldId id="263" r:id="rId11"/>
    <p:sldId id="275" r:id="rId12"/>
    <p:sldId id="279" r:id="rId13"/>
    <p:sldId id="281" r:id="rId14"/>
    <p:sldId id="282" r:id="rId15"/>
    <p:sldId id="280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03A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56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8269298784460495E-2"/>
          <c:y val="2.7862767154105787E-2"/>
          <c:w val="0.88247006593976896"/>
          <c:h val="0.92560869706101623"/>
        </c:manualLayout>
      </c:layout>
      <c:barChart>
        <c:barDir val="col"/>
        <c:grouping val="clustered"/>
        <c:ser>
          <c:idx val="0"/>
          <c:order val="0"/>
          <c:tx>
            <c:strRef>
              <c:f>Лист1!$C$45</c:f>
              <c:strCache>
                <c:ptCount val="1"/>
                <c:pt idx="0">
                  <c:v>всего ОО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Лист1!$B$46:$B$55</c:f>
              <c:strCache>
                <c:ptCount val="10"/>
                <c:pt idx="0">
                  <c:v>Большая Соснова</c:v>
                </c:pt>
                <c:pt idx="1">
                  <c:v>Верещагино</c:v>
                </c:pt>
                <c:pt idx="2">
                  <c:v>Елово</c:v>
                </c:pt>
                <c:pt idx="3">
                  <c:v>Ильинский</c:v>
                </c:pt>
                <c:pt idx="4">
                  <c:v>Карагай</c:v>
                </c:pt>
                <c:pt idx="5">
                  <c:v>Нытва</c:v>
                </c:pt>
                <c:pt idx="6">
                  <c:v>Оханск</c:v>
                </c:pt>
                <c:pt idx="7">
                  <c:v>Очер</c:v>
                </c:pt>
                <c:pt idx="8">
                  <c:v>Сива</c:v>
                </c:pt>
                <c:pt idx="9">
                  <c:v>Частые</c:v>
                </c:pt>
              </c:strCache>
            </c:strRef>
          </c:cat>
          <c:val>
            <c:numRef>
              <c:f>Лист1!$C$46:$C$55</c:f>
              <c:numCache>
                <c:formatCode>General</c:formatCode>
                <c:ptCount val="10"/>
                <c:pt idx="0">
                  <c:v>10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Лист1!$D$45</c:f>
              <c:strCache>
                <c:ptCount val="1"/>
                <c:pt idx="0">
                  <c:v>БВБ-2023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Лист1!$B$46:$B$55</c:f>
              <c:strCache>
                <c:ptCount val="10"/>
                <c:pt idx="0">
                  <c:v>Большая Соснова</c:v>
                </c:pt>
                <c:pt idx="1">
                  <c:v>Верещагино</c:v>
                </c:pt>
                <c:pt idx="2">
                  <c:v>Елово</c:v>
                </c:pt>
                <c:pt idx="3">
                  <c:v>Ильинский</c:v>
                </c:pt>
                <c:pt idx="4">
                  <c:v>Карагай</c:v>
                </c:pt>
                <c:pt idx="5">
                  <c:v>Нытва</c:v>
                </c:pt>
                <c:pt idx="6">
                  <c:v>Оханск</c:v>
                </c:pt>
                <c:pt idx="7">
                  <c:v>Очер</c:v>
                </c:pt>
                <c:pt idx="8">
                  <c:v>Сива</c:v>
                </c:pt>
                <c:pt idx="9">
                  <c:v>Частые</c:v>
                </c:pt>
              </c:strCache>
            </c:strRef>
          </c:cat>
          <c:val>
            <c:numRef>
              <c:f>Лист1!$D$46:$D$55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  <c:pt idx="6">
                  <c:v>2</c:v>
                </c:pt>
                <c:pt idx="7">
                  <c:v>6</c:v>
                </c:pt>
                <c:pt idx="8">
                  <c:v>4</c:v>
                </c:pt>
                <c:pt idx="9">
                  <c:v>7</c:v>
                </c:pt>
              </c:numCache>
            </c:numRef>
          </c:val>
        </c:ser>
        <c:axId val="109909888"/>
        <c:axId val="109911424"/>
      </c:barChart>
      <c:catAx>
        <c:axId val="109909888"/>
        <c:scaling>
          <c:orientation val="minMax"/>
        </c:scaling>
        <c:axPos val="b"/>
        <c:tickLblPos val="nextTo"/>
        <c:crossAx val="109911424"/>
        <c:crosses val="autoZero"/>
        <c:auto val="1"/>
        <c:lblAlgn val="ctr"/>
        <c:lblOffset val="100"/>
      </c:catAx>
      <c:valAx>
        <c:axId val="109911424"/>
        <c:scaling>
          <c:orientation val="minMax"/>
        </c:scaling>
        <c:axPos val="l"/>
        <c:majorGridlines/>
        <c:numFmt formatCode="General" sourceLinked="1"/>
        <c:tickLblPos val="nextTo"/>
        <c:crossAx val="1099098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22702"/>
            <a:ext cx="2562860" cy="7736205"/>
          </a:xfrm>
          <a:custGeom>
            <a:avLst/>
            <a:gdLst/>
            <a:ahLst/>
            <a:cxnLst/>
            <a:rect l="l" t="t" r="r" b="b"/>
            <a:pathLst>
              <a:path w="2562860" h="7736205">
                <a:moveTo>
                  <a:pt x="0" y="0"/>
                </a:moveTo>
                <a:lnTo>
                  <a:pt x="2562742" y="0"/>
                </a:lnTo>
                <a:lnTo>
                  <a:pt x="2562742" y="7735596"/>
                </a:lnTo>
                <a:lnTo>
                  <a:pt x="0" y="7735596"/>
                </a:lnTo>
                <a:lnTo>
                  <a:pt x="0" y="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2702"/>
            <a:ext cx="2276474" cy="7238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028700"/>
            <a:ext cx="2524125" cy="8229600"/>
          </a:xfrm>
          <a:custGeom>
            <a:avLst/>
            <a:gdLst/>
            <a:ahLst/>
            <a:cxnLst/>
            <a:rect l="l" t="t" r="r" b="b"/>
            <a:pathLst>
              <a:path w="2524125" h="8229600">
                <a:moveTo>
                  <a:pt x="2523529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2523529" y="0"/>
                </a:lnTo>
                <a:lnTo>
                  <a:pt x="2523529" y="822960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3310" y="1028700"/>
            <a:ext cx="14015987" cy="724159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382136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976" y="1717079"/>
            <a:ext cx="12408535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ducomm.iro.perm.ru/groups/bilet-v-budushchee/news/bilet-v-budushchee-resursy-i-vozmozhnosti-v-postroenii-sistemy-proforientaci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comm.iro.perm.ru/groups/bilet-v-budushchee/news/proekt-bilet-v-budushchee-permskiy-kray-na-pedagogicheskom-forume-est-takaya-professiya-rodinu-zashchishchat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4"/>
          <p:cNvGrpSpPr/>
          <p:nvPr/>
        </p:nvGrpSpPr>
        <p:grpSpPr>
          <a:xfrm>
            <a:off x="14401800" y="0"/>
            <a:ext cx="3886200" cy="10287000"/>
            <a:chOff x="1444436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4436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61036" y="304800"/>
              <a:ext cx="2120599" cy="21336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61036" y="304800"/>
              <a:ext cx="2120598" cy="21336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571501"/>
            <a:ext cx="13868400" cy="2846290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 algn="ctr"/>
            <a:r>
              <a:rPr lang="ru-RU" sz="4400" b="1" dirty="0">
                <a:solidFill>
                  <a:schemeClr val="tx1"/>
                </a:solidFill>
                <a:latin typeface="Georgia" pitchFamily="18" charset="0"/>
                <a:cs typeface="Times New Roman"/>
              </a:rPr>
              <a:t>Межмуниципальный </a:t>
            </a:r>
            <a:r>
              <a:rPr lang="ru-RU" sz="4400" b="1" dirty="0" err="1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флеш</a:t>
            </a:r>
            <a:r>
              <a:rPr lang="ru-RU" sz="4400" b="1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-семинар</a:t>
            </a:r>
            <a:endParaRPr lang="ru-RU" sz="4400" b="1" dirty="0">
              <a:solidFill>
                <a:schemeClr val="tx1"/>
              </a:solidFill>
              <a:latin typeface="Georgia" pitchFamily="18" charset="0"/>
              <a:cs typeface="Times New Roman"/>
            </a:endParaRPr>
          </a:p>
          <a:p>
            <a:pPr marL="12699" algn="ctr"/>
            <a:r>
              <a:rPr lang="ru-RU" sz="4400" b="1" dirty="0">
                <a:solidFill>
                  <a:schemeClr val="tx1"/>
                </a:solidFill>
                <a:latin typeface="Georgia" pitchFamily="18" charset="0"/>
                <a:cs typeface="Times New Roman"/>
              </a:rPr>
              <a:t>«Навигаторы будущего в современном мире</a:t>
            </a:r>
            <a:r>
              <a:rPr lang="ru-RU" sz="4400" b="1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»</a:t>
            </a:r>
          </a:p>
          <a:p>
            <a:pPr marL="12699" algn="ctr"/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- форма интерактивного </a:t>
            </a:r>
            <a:r>
              <a:rPr lang="ru-RU" sz="3200" dirty="0">
                <a:solidFill>
                  <a:schemeClr val="tx1"/>
                </a:solidFill>
                <a:latin typeface="Georgia" pitchFamily="18" charset="0"/>
                <a:cs typeface="Times New Roman"/>
              </a:rPr>
              <a:t>обучения, обсуждения нововведений и обмен профессиональным опытом и способами решения сложных вопросов из личной </a:t>
            </a: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практики</a:t>
            </a:r>
            <a:endParaRPr lang="ru-RU" sz="3200" dirty="0">
              <a:solidFill>
                <a:schemeClr val="tx1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56" y="4023284"/>
            <a:ext cx="10036175" cy="1003935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7" y="6651711"/>
            <a:ext cx="6059805" cy="532130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699"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0242" y="2329915"/>
            <a:ext cx="2745758" cy="31756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70488" y="5505588"/>
            <a:ext cx="2210046" cy="15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722116" y="9563101"/>
            <a:ext cx="3114941" cy="461657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algn="r"/>
            <a:r>
              <a:rPr lang="ru-RU" sz="2400" dirty="0" smtClean="0">
                <a:latin typeface="Georgia" pitchFamily="18" charset="0"/>
              </a:rPr>
              <a:t>г. Верещагино</a:t>
            </a:r>
            <a:r>
              <a:rPr lang="ru-RU" sz="2400" dirty="0">
                <a:latin typeface="Georgia" pitchFamily="18" charset="0"/>
              </a:rPr>
              <a:t>, 2024</a:t>
            </a:r>
          </a:p>
        </p:txBody>
      </p:sp>
      <p:pic>
        <p:nvPicPr>
          <p:cNvPr id="1028" name="Picture 4" descr="https://fs02.rchuv.ru/rchuv23/chrio/activities/2023/329459ab-5559-4451-9993-5b151a930a1d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763" y="3543300"/>
            <a:ext cx="8563384" cy="57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1-94.userapi.com/s/v1/ig2/4pPjd3tenl12Ra4EEbC31ZnSKKtRcdPQA8nQ1gIbCaaBHJhOA7j7Bt3jS196NxsjMTQ0GMIoiPsyQ24_daoUTSlz.jpg?size=910x1473&amp;quality=95&amp;crop=0,0,910,1473&amp;ava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2402" y="7757612"/>
            <a:ext cx="1265315" cy="20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95300"/>
            <a:ext cx="14454484" cy="221599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Участие </a:t>
            </a:r>
            <a:r>
              <a:rPr lang="ru-RU" sz="4800" b="1" dirty="0">
                <a:solidFill>
                  <a:srgbClr val="007033"/>
                </a:solidFill>
                <a:latin typeface="Georgia" pitchFamily="18" charset="0"/>
              </a:rPr>
              <a:t>школ </a:t>
            </a: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ассоциации муниципальных </a:t>
            </a:r>
            <a:r>
              <a:rPr lang="ru-RU" sz="4800" b="1" dirty="0">
                <a:solidFill>
                  <a:srgbClr val="007033"/>
                </a:solidFill>
                <a:latin typeface="Georgia" pitchFamily="18" charset="0"/>
              </a:rPr>
              <a:t>образований Пермского края  </a:t>
            </a: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«Запад» в Федеральном проекте «Билет в будущее»</a:t>
            </a:r>
            <a:endParaRPr lang="ru-RU"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9"/>
            <a:ext cx="1999605" cy="199960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3</a:t>
            </a:r>
            <a:endParaRPr spc="-5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8092006"/>
              </p:ext>
            </p:extLst>
          </p:nvPr>
        </p:nvGraphicFramePr>
        <p:xfrm>
          <a:off x="2971800" y="2409504"/>
          <a:ext cx="107442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374631"/>
              </p:ext>
            </p:extLst>
          </p:nvPr>
        </p:nvGraphicFramePr>
        <p:xfrm>
          <a:off x="14211300" y="3162300"/>
          <a:ext cx="3200400" cy="5367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0"/>
              </a:tblGrid>
              <a:tr h="90773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Большая Соснова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Верещагино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Елово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Ильинский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Карагай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Нытва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Оханск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Очер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Сива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Частые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876300"/>
            <a:ext cx="15621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Задачи 2024 года: это возможность….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786019" y="2019300"/>
            <a:ext cx="1535917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Регистрация с апреля 2024 г. новых школ </a:t>
            </a:r>
            <a:r>
              <a:rPr lang="ru-RU" sz="3600" b="1" dirty="0">
                <a:latin typeface="Georgia" pitchFamily="18" charset="0"/>
              </a:rPr>
              <a:t>и </a:t>
            </a:r>
            <a:r>
              <a:rPr lang="ru-RU" sz="3600" b="1" dirty="0" smtClean="0">
                <a:latin typeface="Georgia" pitchFamily="18" charset="0"/>
              </a:rPr>
              <a:t>педагогов-навигаторов в проекте «Билет в будущее»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Обучение педагогов-навигаторов  на КПК 72 час/36 час. (требование основного уровня </a:t>
            </a:r>
            <a:r>
              <a:rPr lang="ru-RU" sz="3600" b="1" dirty="0" err="1" smtClean="0">
                <a:latin typeface="Georgia" pitchFamily="18" charset="0"/>
              </a:rPr>
              <a:t>профминимума</a:t>
            </a:r>
            <a:r>
              <a:rPr lang="ru-RU" sz="3600" b="1" dirty="0" smtClean="0">
                <a:latin typeface="Georgia" pitchFamily="18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Определение/обновление </a:t>
            </a:r>
            <a:r>
              <a:rPr lang="ru-RU" sz="3600" b="1" dirty="0">
                <a:latin typeface="Georgia" pitchFamily="18" charset="0"/>
              </a:rPr>
              <a:t>списка </a:t>
            </a:r>
            <a:r>
              <a:rPr lang="ru-RU" sz="3600" b="1" dirty="0" smtClean="0">
                <a:latin typeface="Georgia" pitchFamily="18" charset="0"/>
              </a:rPr>
              <a:t>учеников в закрытом контуре платформы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Обеспечение подвоза участников проекта на мероприятия партнеров проекта, </a:t>
            </a:r>
            <a:r>
              <a:rPr lang="ru-RU" sz="3600" b="1" dirty="0" err="1" smtClean="0">
                <a:latin typeface="Georgia" pitchFamily="18" charset="0"/>
              </a:rPr>
              <a:t>профпробы</a:t>
            </a:r>
            <a:r>
              <a:rPr lang="ru-RU" sz="3600" b="1" dirty="0" smtClean="0">
                <a:latin typeface="Georgia" pitchFamily="18" charset="0"/>
              </a:rPr>
              <a:t>, исторический парк «Россия  - моя история»: апрель-июнь, сентябрь-ноябрь 2024 г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Наполнение занятий «Россия – мои горизонты» региональным содержанием (до 50% от всех занятий)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Наполнение основного уровня </a:t>
            </a:r>
            <a:r>
              <a:rPr lang="ru-RU" sz="3600" b="1" dirty="0" err="1" smtClean="0">
                <a:latin typeface="Georgia" pitchFamily="18" charset="0"/>
              </a:rPr>
              <a:t>профминимума</a:t>
            </a:r>
            <a:r>
              <a:rPr lang="ru-RU" sz="3600" b="1" dirty="0" smtClean="0">
                <a:latin typeface="Georgia" pitchFamily="18" charset="0"/>
              </a:rPr>
              <a:t> муниципальными практиками профориентации 12/18 час.</a:t>
            </a:r>
          </a:p>
        </p:txBody>
      </p:sp>
    </p:spTree>
    <p:extLst>
      <p:ext uri="{BB962C8B-B14F-4D97-AF65-F5344CB8AC3E}">
        <p14:creationId xmlns:p14="http://schemas.microsoft.com/office/powerpoint/2010/main" xmlns="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0800" y="571500"/>
            <a:ext cx="14935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Проектные замыслы муниципальных практик профориентации: </a:t>
            </a:r>
            <a:b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новые смыслы -</a:t>
            </a: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10 </a:t>
            </a: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смелых решений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99031"/>
            <a:ext cx="156210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Для кого? Кто примет участие? </a:t>
            </a:r>
            <a:r>
              <a:rPr lang="ru-RU" sz="3200" dirty="0" smtClean="0">
                <a:latin typeface="Georgia" pitchFamily="18" charset="0"/>
              </a:rPr>
              <a:t>Например, 6-7, 9,10-11 классы</a:t>
            </a:r>
          </a:p>
          <a:p>
            <a:r>
              <a:rPr lang="ru-RU" sz="3200" b="1" dirty="0" smtClean="0">
                <a:latin typeface="Georgia" pitchFamily="18" charset="0"/>
              </a:rPr>
              <a:t>-Кто будет организатором?</a:t>
            </a:r>
          </a:p>
          <a:p>
            <a:r>
              <a:rPr lang="ru-RU" sz="3200" b="1" dirty="0" smtClean="0">
                <a:latin typeface="Georgia" pitchFamily="18" charset="0"/>
              </a:rPr>
              <a:t>- Какие социальные партнеры вам помогут?</a:t>
            </a:r>
          </a:p>
          <a:p>
            <a:r>
              <a:rPr lang="ru-RU" sz="3200" b="1" dirty="0" smtClean="0">
                <a:latin typeface="Georgia" pitchFamily="18" charset="0"/>
              </a:rPr>
              <a:t>-Формат совместной работы. </a:t>
            </a:r>
            <a:r>
              <a:rPr lang="ru-RU" sz="3200" dirty="0" smtClean="0">
                <a:latin typeface="Georgia" pitchFamily="18" charset="0"/>
              </a:rPr>
              <a:t>Например: проект, форум, фестиваль, игра, профильный лагерь, творческая/ремесленная мастерская, </a:t>
            </a:r>
            <a:r>
              <a:rPr lang="ru-RU" sz="3200" dirty="0" err="1" smtClean="0">
                <a:latin typeface="Georgia" pitchFamily="18" charset="0"/>
              </a:rPr>
              <a:t>мастерград</a:t>
            </a:r>
            <a:r>
              <a:rPr lang="ru-RU" sz="3200" dirty="0" smtClean="0">
                <a:latin typeface="Georgia" pitchFamily="18" charset="0"/>
              </a:rPr>
              <a:t>, музейные/социальные /вожатские практики..</a:t>
            </a:r>
          </a:p>
          <a:p>
            <a:r>
              <a:rPr lang="ru-RU" sz="3200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Яркое название </a:t>
            </a:r>
            <a:r>
              <a:rPr lang="ru-RU" sz="3200" dirty="0" smtClean="0">
                <a:latin typeface="Georgia" pitchFamily="18" charset="0"/>
              </a:rPr>
              <a:t>(притягивает как магнит)</a:t>
            </a:r>
          </a:p>
          <a:p>
            <a:r>
              <a:rPr lang="ru-RU" sz="3200" b="1" dirty="0" smtClean="0">
                <a:latin typeface="Georgia" pitchFamily="18" charset="0"/>
              </a:rPr>
              <a:t>-Для чего? Что хотим получить в результате? </a:t>
            </a:r>
            <a:r>
              <a:rPr lang="ru-RU" sz="3200" dirty="0" smtClean="0">
                <a:latin typeface="Georgia" pitchFamily="18" charset="0"/>
              </a:rPr>
              <a:t>Например: познакомиться, узнать, исследовать, обобщить, попробовать, изготовить, </a:t>
            </a:r>
          </a:p>
          <a:p>
            <a:r>
              <a:rPr lang="ru-RU" sz="3200" dirty="0" smtClean="0">
                <a:latin typeface="Georgia" pitchFamily="18" charset="0"/>
              </a:rPr>
              <a:t>представить, встретиться</a:t>
            </a:r>
          </a:p>
          <a:p>
            <a:r>
              <a:rPr lang="ru-RU" sz="3200" b="1" dirty="0" smtClean="0">
                <a:latin typeface="Georgia" pitchFamily="18" charset="0"/>
              </a:rPr>
              <a:t>-Как поймем, что практика прошла успешно? </a:t>
            </a:r>
            <a:r>
              <a:rPr lang="ru-RU" sz="3200" dirty="0" smtClean="0">
                <a:latin typeface="Georgia" pitchFamily="18" charset="0"/>
              </a:rPr>
              <a:t>Например: сколько участников? партнеров ? мастер-классов ? </a:t>
            </a:r>
          </a:p>
          <a:p>
            <a:r>
              <a:rPr lang="ru-RU" sz="3200" b="1" dirty="0" smtClean="0">
                <a:latin typeface="Georgia" pitchFamily="18" charset="0"/>
              </a:rPr>
              <a:t>- Почему </a:t>
            </a:r>
            <a:r>
              <a:rPr lang="ru-RU" sz="3200" b="1" dirty="0">
                <a:latin typeface="Georgia" pitchFamily="18" charset="0"/>
              </a:rPr>
              <a:t>вы получаете </a:t>
            </a:r>
            <a:r>
              <a:rPr lang="ru-RU" sz="3200" b="1" dirty="0" smtClean="0">
                <a:latin typeface="Georgia" pitchFamily="18" charset="0"/>
              </a:rPr>
              <a:t>много положительных отзывов </a:t>
            </a:r>
            <a:r>
              <a:rPr lang="ru-RU" sz="3200" b="1" dirty="0">
                <a:latin typeface="Georgia" pitchFamily="18" charset="0"/>
              </a:rPr>
              <a:t>по итогам</a:t>
            </a:r>
            <a:r>
              <a:rPr lang="ru-RU" sz="3200" b="1" dirty="0" smtClean="0">
                <a:latin typeface="Georgia" pitchFamily="18" charset="0"/>
              </a:rPr>
              <a:t>? </a:t>
            </a:r>
            <a:r>
              <a:rPr lang="ru-RU" sz="3200" dirty="0" smtClean="0">
                <a:latin typeface="Georgia" pitchFamily="18" charset="0"/>
              </a:rPr>
              <a:t>(ваша уникальность)</a:t>
            </a:r>
          </a:p>
          <a:p>
            <a:pPr marL="571500" indent="-571500">
              <a:buFontTx/>
              <a:buChar char="-"/>
            </a:pPr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5411806" cy="14773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Проектные замыслы муниципальных практик профориентации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28894" y="2071666"/>
            <a:ext cx="147162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dirty="0" err="1" smtClean="0"/>
              <a:t>Промтур</a:t>
            </a:r>
            <a:r>
              <a:rPr lang="ru-RU" sz="4000" b="1" dirty="0" smtClean="0"/>
              <a:t> и промышленные экскурсии  </a:t>
            </a:r>
            <a:r>
              <a:rPr lang="ru-RU" sz="4000" b="1" dirty="0" smtClean="0"/>
              <a:t>"От металла до фанеры" в </a:t>
            </a:r>
            <a:r>
              <a:rPr lang="ru-RU" sz="4000" b="1" dirty="0" smtClean="0"/>
              <a:t>Нытве</a:t>
            </a:r>
          </a:p>
          <a:p>
            <a:pPr marL="742950" indent="-742950">
              <a:buAutoNum type="arabicPeriod"/>
            </a:pPr>
            <a:r>
              <a:rPr lang="ru-RU" sz="4000" b="1" dirty="0" err="1" smtClean="0"/>
              <a:t>П</a:t>
            </a:r>
            <a:r>
              <a:rPr lang="ru-RU" sz="4000" b="1" dirty="0" err="1" smtClean="0"/>
              <a:t>рофмарафон</a:t>
            </a:r>
            <a:r>
              <a:rPr lang="ru-RU" sz="4000" b="1" dirty="0" smtClean="0"/>
              <a:t> профессий «Я знаю округ будет»  </a:t>
            </a:r>
            <a:r>
              <a:rPr lang="ru-RU" sz="4000" b="1" dirty="0" smtClean="0"/>
              <a:t>в </a:t>
            </a:r>
            <a:r>
              <a:rPr lang="ru-RU" sz="4000" b="1" dirty="0" smtClean="0"/>
              <a:t>Очере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Р</a:t>
            </a:r>
            <a:r>
              <a:rPr lang="ru-RU" sz="4000" b="1" dirty="0" smtClean="0"/>
              <a:t>одительская </a:t>
            </a:r>
            <a:r>
              <a:rPr lang="ru-RU" sz="4000" b="1" dirty="0" smtClean="0"/>
              <a:t>и ремесленная мастерская "Хочу и учу" в </a:t>
            </a:r>
            <a:r>
              <a:rPr lang="ru-RU" sz="4000" b="1" dirty="0" smtClean="0"/>
              <a:t>Верещагино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 </a:t>
            </a:r>
            <a:r>
              <a:rPr lang="ru-RU" sz="4000" b="1" dirty="0" err="1" smtClean="0"/>
              <a:t>Профориентационная</a:t>
            </a:r>
            <a:r>
              <a:rPr lang="ru-RU" sz="4000" b="1" dirty="0" smtClean="0"/>
              <a:t> игра « Мы в профессии!» в Оханске 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С</a:t>
            </a:r>
            <a:r>
              <a:rPr lang="ru-RU" sz="4000" b="1" dirty="0" smtClean="0"/>
              <a:t>вой </a:t>
            </a:r>
            <a:r>
              <a:rPr lang="ru-RU" sz="4000" b="1" dirty="0" smtClean="0"/>
              <a:t>Атлас профессий появится в </a:t>
            </a:r>
            <a:r>
              <a:rPr lang="ru-RU" sz="4000" b="1" dirty="0" smtClean="0"/>
              <a:t>Карагае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Фестивали </a:t>
            </a:r>
            <a:r>
              <a:rPr lang="ru-RU" sz="4000" b="1" dirty="0" smtClean="0"/>
              <a:t>профессии </a:t>
            </a:r>
            <a:r>
              <a:rPr lang="ru-RU" sz="4000" b="1" dirty="0" smtClean="0"/>
              <a:t>«Океан возможностей» в </a:t>
            </a:r>
            <a:r>
              <a:rPr lang="ru-RU" sz="4000" b="1" dirty="0" err="1" smtClean="0"/>
              <a:t>Сиве</a:t>
            </a:r>
            <a:r>
              <a:rPr lang="ru-RU" sz="4000" b="1" dirty="0" smtClean="0"/>
              <a:t>, Частых, Большой </a:t>
            </a:r>
            <a:r>
              <a:rPr lang="ru-RU" sz="4000" b="1" dirty="0" smtClean="0"/>
              <a:t>Соснове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С</a:t>
            </a:r>
            <a:r>
              <a:rPr lang="ru-RU" sz="4000" b="1" dirty="0" smtClean="0"/>
              <a:t>емейный </a:t>
            </a:r>
            <a:r>
              <a:rPr lang="ru-RU" sz="4000" b="1" dirty="0" smtClean="0"/>
              <a:t>форум в </a:t>
            </a:r>
            <a:r>
              <a:rPr lang="ru-RU" sz="4000" b="1" dirty="0" smtClean="0"/>
              <a:t>Ильинском «Профориентация: сила в единстве»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33"/>
                </a:solidFill>
              </a:rPr>
              <a:t>Выводы</a:t>
            </a:r>
            <a:r>
              <a:rPr lang="ru-RU" dirty="0" smtClean="0">
                <a:solidFill>
                  <a:srgbClr val="003A1A"/>
                </a:solidFill>
              </a:rPr>
              <a:t> </a:t>
            </a:r>
            <a:r>
              <a:rPr lang="ru-RU" b="1" dirty="0" smtClean="0">
                <a:solidFill>
                  <a:srgbClr val="007033"/>
                </a:solidFill>
              </a:rPr>
              <a:t>по итогам семинара</a:t>
            </a:r>
            <a:endParaRPr lang="ru-RU" b="1" dirty="0">
              <a:solidFill>
                <a:srgbClr val="007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1785914"/>
            <a:ext cx="1493054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Полезные и нужные муниципальные практики профориентации поддерживают главы администрации муниципальных образований.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 </a:t>
            </a:r>
            <a:r>
              <a:rPr lang="ru-RU" sz="3600" dirty="0" smtClean="0"/>
              <a:t>При содействии КГАУ «Центр опережающей профессиональной подготовки Пермского края</a:t>
            </a:r>
            <a:r>
              <a:rPr lang="ru-RU" sz="3600" dirty="0" smtClean="0"/>
              <a:t>» в рамках регионального проекта «Первая профессия» возможно профессиональное обучение школьников (это продвинутый уровень </a:t>
            </a:r>
            <a:r>
              <a:rPr lang="ru-RU" sz="3600" dirty="0" err="1" smtClean="0"/>
              <a:t>профминимума</a:t>
            </a:r>
            <a:r>
              <a:rPr lang="ru-RU" sz="3600" dirty="0" smtClean="0"/>
              <a:t>).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ГАУ ДПО ИРО ПК поддержит и поможет реализовать самый смелый межмуниципальный замысел практики профориентации.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Проект Билет будущего с его внутренним контуром  - это интересно и полезно для ребят (если, конечно, это понимает педагог-навигатор)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Встречи с профессионалами своего дела, экскурсии на местное производство, мастер-классы возможно рассматривать как часть регионального компонента занятий «Россия – мои горизонты».</a:t>
            </a:r>
          </a:p>
          <a:p>
            <a:pPr marL="742950" indent="-742950">
              <a:buAutoNum type="arabicPeriod"/>
            </a:pP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3200" y="876300"/>
            <a:ext cx="14935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Подводим итоги: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651234" y="1714500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8194" name="Picture 2" descr="https://fsd.multiurok.ru/html/2019/11/11/s_5dc97d9013b67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75"/>
          <a:stretch/>
        </p:blipFill>
        <p:spPr bwMode="auto">
          <a:xfrm>
            <a:off x="4572000" y="1787771"/>
            <a:ext cx="12649199" cy="81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88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401800" y="0"/>
            <a:ext cx="3886200" cy="10287000"/>
            <a:chOff x="1440180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0180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1400" y="4076700"/>
              <a:ext cx="2705100" cy="2705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00" y="4076700"/>
              <a:ext cx="2819400" cy="27432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1943100"/>
            <a:ext cx="13868400" cy="333873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/>
            <a:r>
              <a:rPr lang="ru-RU" sz="5400" b="1" dirty="0" smtClean="0">
                <a:solidFill>
                  <a:srgbClr val="007033"/>
                </a:solidFill>
                <a:latin typeface="Georgia" pitchFamily="18" charset="0"/>
                <a:cs typeface="Times New Roman"/>
              </a:rPr>
              <a:t>Единая </a:t>
            </a:r>
            <a:r>
              <a:rPr lang="ru-RU" sz="5400" b="1" dirty="0" err="1">
                <a:solidFill>
                  <a:srgbClr val="007033"/>
                </a:solidFill>
                <a:latin typeface="Georgia" pitchFamily="18" charset="0"/>
                <a:cs typeface="Times New Roman"/>
              </a:rPr>
              <a:t>профориентационная</a:t>
            </a:r>
            <a:r>
              <a:rPr lang="ru-RU" sz="54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 модель в школах </a:t>
            </a:r>
            <a:r>
              <a:rPr lang="ru-RU" sz="5400" b="1" dirty="0" err="1">
                <a:solidFill>
                  <a:srgbClr val="007033"/>
                </a:solidFill>
                <a:latin typeface="Georgia" pitchFamily="18" charset="0"/>
                <a:cs typeface="Times New Roman"/>
              </a:rPr>
              <a:t>Прикамья</a:t>
            </a:r>
            <a:r>
              <a:rPr lang="ru-RU" sz="54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: первые шаги к успеху, противоречия, планы на будущее</a:t>
            </a:r>
            <a:endParaRPr sz="5400" b="1" dirty="0">
              <a:solidFill>
                <a:srgbClr val="007033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55" y="4023283"/>
            <a:ext cx="10036175" cy="1003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6" y="6651710"/>
            <a:ext cx="605980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6400" y="5905500"/>
            <a:ext cx="11194024" cy="13336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err="1" smtClean="0">
                <a:latin typeface="Georgia" pitchFamily="18" charset="0"/>
                <a:cs typeface="Trebuchet MS"/>
              </a:rPr>
              <a:t>Дремина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</a:t>
            </a:r>
            <a:r>
              <a:rPr lang="ru-RU" sz="2800" dirty="0" err="1" smtClean="0">
                <a:latin typeface="Georgia" pitchFamily="18" charset="0"/>
                <a:cs typeface="Trebuchet MS"/>
              </a:rPr>
              <a:t>Инга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Анатольевна, старший научный сотрудник,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ГАУ ДПО «Институт развития образования Пермского края»,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региональный оператор проекта «Билет в будущее»</a:t>
            </a:r>
            <a:endParaRPr sz="2800">
              <a:latin typeface="Georgia" pitchFamily="18" charset="0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0" y="0"/>
            <a:ext cx="3886200" cy="381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00" y="7581900"/>
            <a:ext cx="2585269" cy="18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8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0" y="266700"/>
            <a:ext cx="14325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err="1" smtClean="0">
                <a:solidFill>
                  <a:srgbClr val="007033"/>
                </a:solidFill>
                <a:latin typeface="Georgia" pitchFamily="18" charset="0"/>
              </a:rPr>
              <a:t>В.В.Путин</a:t>
            </a: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. Профориентация школьников -  ключевое направление суверенного образования Российской Федерации </a:t>
            </a:r>
            <a:endParaRPr sz="40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4</a:t>
            </a:r>
            <a:endParaRPr spc="-5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9400" y="1485900"/>
            <a:ext cx="7658100" cy="47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43372"/>
          <a:stretch/>
        </p:blipFill>
        <p:spPr bwMode="auto">
          <a:xfrm>
            <a:off x="2589936" y="4281655"/>
            <a:ext cx="11689024" cy="37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0772" y="8191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40 час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5800" y="81915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60 час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39600" y="81915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 час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56" y="8643962"/>
            <a:ext cx="130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Занятия  «Россия – мои горизонты», взаимодействие с родителями, урочная деятельность – единое наполнение всех уровней </a:t>
            </a:r>
            <a:r>
              <a:rPr lang="ru-RU" sz="2800" b="1" dirty="0" err="1" smtClean="0"/>
              <a:t>профминимума</a:t>
            </a:r>
            <a:r>
              <a:rPr lang="ru-RU" sz="2800" b="1" dirty="0" smtClean="0"/>
              <a:t>.    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8287999" cy="10286278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060" y="0"/>
              <a:ext cx="969603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6365" y="3067984"/>
              <a:ext cx="9032529" cy="82405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601" y="1645039"/>
              <a:ext cx="14908498" cy="966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7124" y="2990056"/>
              <a:ext cx="9210763" cy="8318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559" y="1645039"/>
              <a:ext cx="14908540" cy="96635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82493" y="4079496"/>
              <a:ext cx="159385" cy="57785"/>
            </a:xfrm>
            <a:custGeom>
              <a:avLst/>
              <a:gdLst/>
              <a:ahLst/>
              <a:cxnLst/>
              <a:rect l="l" t="t" r="r" b="b"/>
              <a:pathLst>
                <a:path w="159384" h="57785">
                  <a:moveTo>
                    <a:pt x="49335" y="0"/>
                  </a:moveTo>
                  <a:lnTo>
                    <a:pt x="0" y="16529"/>
                  </a:lnTo>
                  <a:lnTo>
                    <a:pt x="956" y="22403"/>
                  </a:lnTo>
                  <a:lnTo>
                    <a:pt x="956" y="22676"/>
                  </a:lnTo>
                  <a:lnTo>
                    <a:pt x="3747" y="25929"/>
                  </a:lnTo>
                  <a:lnTo>
                    <a:pt x="10677" y="28311"/>
                  </a:lnTo>
                  <a:lnTo>
                    <a:pt x="21424" y="30437"/>
                  </a:lnTo>
                  <a:lnTo>
                    <a:pt x="35669" y="32922"/>
                  </a:lnTo>
                  <a:lnTo>
                    <a:pt x="46495" y="35092"/>
                  </a:lnTo>
                  <a:lnTo>
                    <a:pt x="90197" y="45216"/>
                  </a:lnTo>
                  <a:lnTo>
                    <a:pt x="154019" y="57237"/>
                  </a:lnTo>
                  <a:lnTo>
                    <a:pt x="151559" y="50954"/>
                  </a:lnTo>
                  <a:lnTo>
                    <a:pt x="155796" y="42757"/>
                  </a:lnTo>
                  <a:lnTo>
                    <a:pt x="157982" y="41118"/>
                  </a:lnTo>
                  <a:lnTo>
                    <a:pt x="159212" y="40435"/>
                  </a:lnTo>
                  <a:lnTo>
                    <a:pt x="141685" y="29790"/>
                  </a:lnTo>
                  <a:lnTo>
                    <a:pt x="97714" y="9562"/>
                  </a:lnTo>
                  <a:lnTo>
                    <a:pt x="59796" y="245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0692" y="4137556"/>
              <a:ext cx="240665" cy="422909"/>
            </a:xfrm>
            <a:custGeom>
              <a:avLst/>
              <a:gdLst/>
              <a:ahLst/>
              <a:cxnLst/>
              <a:rect l="l" t="t" r="r" b="b"/>
              <a:pathLst>
                <a:path w="240665" h="422910">
                  <a:moveTo>
                    <a:pt x="35696" y="0"/>
                  </a:moveTo>
                  <a:lnTo>
                    <a:pt x="15995" y="35330"/>
                  </a:lnTo>
                  <a:lnTo>
                    <a:pt x="7270" y="87428"/>
                  </a:lnTo>
                  <a:lnTo>
                    <a:pt x="2538" y="131586"/>
                  </a:lnTo>
                  <a:lnTo>
                    <a:pt x="0" y="185234"/>
                  </a:lnTo>
                  <a:lnTo>
                    <a:pt x="1021" y="217492"/>
                  </a:lnTo>
                  <a:lnTo>
                    <a:pt x="7181" y="273300"/>
                  </a:lnTo>
                  <a:lnTo>
                    <a:pt x="16585" y="316267"/>
                  </a:lnTo>
                  <a:lnTo>
                    <a:pt x="33100" y="358011"/>
                  </a:lnTo>
                  <a:lnTo>
                    <a:pt x="52779" y="389055"/>
                  </a:lnTo>
                  <a:lnTo>
                    <a:pt x="52505" y="389055"/>
                  </a:lnTo>
                  <a:lnTo>
                    <a:pt x="81888" y="416103"/>
                  </a:lnTo>
                  <a:lnTo>
                    <a:pt x="97331" y="422660"/>
                  </a:lnTo>
                  <a:lnTo>
                    <a:pt x="98015" y="419518"/>
                  </a:lnTo>
                  <a:lnTo>
                    <a:pt x="98971" y="415283"/>
                  </a:lnTo>
                  <a:lnTo>
                    <a:pt x="111818" y="377443"/>
                  </a:lnTo>
                  <a:lnTo>
                    <a:pt x="130286" y="335642"/>
                  </a:lnTo>
                  <a:lnTo>
                    <a:pt x="148392" y="299834"/>
                  </a:lnTo>
                  <a:lnTo>
                    <a:pt x="155265" y="286777"/>
                  </a:lnTo>
                  <a:lnTo>
                    <a:pt x="164432" y="268842"/>
                  </a:lnTo>
                  <a:lnTo>
                    <a:pt x="177881" y="241343"/>
                  </a:lnTo>
                  <a:lnTo>
                    <a:pt x="184590" y="226613"/>
                  </a:lnTo>
                  <a:lnTo>
                    <a:pt x="188840" y="217492"/>
                  </a:lnTo>
                  <a:lnTo>
                    <a:pt x="194908" y="206821"/>
                  </a:lnTo>
                  <a:lnTo>
                    <a:pt x="202222" y="193887"/>
                  </a:lnTo>
                  <a:lnTo>
                    <a:pt x="209138" y="180696"/>
                  </a:lnTo>
                  <a:lnTo>
                    <a:pt x="216183" y="167556"/>
                  </a:lnTo>
                  <a:lnTo>
                    <a:pt x="223881" y="154775"/>
                  </a:lnTo>
                  <a:lnTo>
                    <a:pt x="229895" y="145622"/>
                  </a:lnTo>
                  <a:lnTo>
                    <a:pt x="232354" y="131552"/>
                  </a:lnTo>
                  <a:lnTo>
                    <a:pt x="233448" y="125404"/>
                  </a:lnTo>
                  <a:lnTo>
                    <a:pt x="233038" y="122263"/>
                  </a:lnTo>
                  <a:lnTo>
                    <a:pt x="231671" y="119667"/>
                  </a:lnTo>
                  <a:lnTo>
                    <a:pt x="230988" y="118301"/>
                  </a:lnTo>
                  <a:lnTo>
                    <a:pt x="228390" y="113793"/>
                  </a:lnTo>
                  <a:lnTo>
                    <a:pt x="218141" y="110514"/>
                  </a:lnTo>
                  <a:lnTo>
                    <a:pt x="207712" y="108402"/>
                  </a:lnTo>
                  <a:lnTo>
                    <a:pt x="191812" y="108402"/>
                  </a:lnTo>
                  <a:lnTo>
                    <a:pt x="189305" y="108056"/>
                  </a:lnTo>
                  <a:lnTo>
                    <a:pt x="189032" y="106552"/>
                  </a:lnTo>
                  <a:lnTo>
                    <a:pt x="202151" y="103958"/>
                  </a:lnTo>
                  <a:lnTo>
                    <a:pt x="202151" y="95624"/>
                  </a:lnTo>
                  <a:lnTo>
                    <a:pt x="191629" y="94121"/>
                  </a:lnTo>
                  <a:lnTo>
                    <a:pt x="191492" y="89204"/>
                  </a:lnTo>
                  <a:lnTo>
                    <a:pt x="191492" y="85789"/>
                  </a:lnTo>
                  <a:lnTo>
                    <a:pt x="196412" y="85106"/>
                  </a:lnTo>
                  <a:lnTo>
                    <a:pt x="197505" y="80052"/>
                  </a:lnTo>
                  <a:lnTo>
                    <a:pt x="198462" y="74860"/>
                  </a:lnTo>
                  <a:lnTo>
                    <a:pt x="193951" y="71035"/>
                  </a:lnTo>
                  <a:lnTo>
                    <a:pt x="195318" y="69395"/>
                  </a:lnTo>
                  <a:lnTo>
                    <a:pt x="197095" y="67346"/>
                  </a:lnTo>
                  <a:lnTo>
                    <a:pt x="206278" y="67346"/>
                  </a:lnTo>
                  <a:lnTo>
                    <a:pt x="206166" y="66408"/>
                  </a:lnTo>
                  <a:lnTo>
                    <a:pt x="202186" y="58638"/>
                  </a:lnTo>
                  <a:lnTo>
                    <a:pt x="197821" y="51176"/>
                  </a:lnTo>
                  <a:lnTo>
                    <a:pt x="196275" y="47402"/>
                  </a:lnTo>
                  <a:lnTo>
                    <a:pt x="230448" y="47402"/>
                  </a:lnTo>
                  <a:lnTo>
                    <a:pt x="226750" y="40845"/>
                  </a:lnTo>
                  <a:lnTo>
                    <a:pt x="195318" y="30873"/>
                  </a:lnTo>
                  <a:lnTo>
                    <a:pt x="185664" y="29364"/>
                  </a:lnTo>
                  <a:lnTo>
                    <a:pt x="144480" y="16666"/>
                  </a:lnTo>
                  <a:lnTo>
                    <a:pt x="99108" y="8333"/>
                  </a:lnTo>
                  <a:lnTo>
                    <a:pt x="77481" y="6011"/>
                  </a:lnTo>
                  <a:lnTo>
                    <a:pt x="65284" y="4606"/>
                  </a:lnTo>
                  <a:lnTo>
                    <a:pt x="50319" y="2459"/>
                  </a:lnTo>
                  <a:lnTo>
                    <a:pt x="39113" y="683"/>
                  </a:lnTo>
                  <a:lnTo>
                    <a:pt x="35696" y="0"/>
                  </a:lnTo>
                  <a:close/>
                </a:path>
                <a:path w="240665" h="422910">
                  <a:moveTo>
                    <a:pt x="198188" y="108056"/>
                  </a:moveTo>
                  <a:lnTo>
                    <a:pt x="191812" y="108402"/>
                  </a:lnTo>
                  <a:lnTo>
                    <a:pt x="207712" y="108402"/>
                  </a:lnTo>
                  <a:lnTo>
                    <a:pt x="207332" y="108325"/>
                  </a:lnTo>
                  <a:lnTo>
                    <a:pt x="198188" y="108056"/>
                  </a:lnTo>
                  <a:close/>
                </a:path>
                <a:path w="240665" h="422910">
                  <a:moveTo>
                    <a:pt x="230448" y="47402"/>
                  </a:moveTo>
                  <a:lnTo>
                    <a:pt x="196275" y="47402"/>
                  </a:lnTo>
                  <a:lnTo>
                    <a:pt x="199098" y="49031"/>
                  </a:lnTo>
                  <a:lnTo>
                    <a:pt x="204816" y="53976"/>
                  </a:lnTo>
                  <a:lnTo>
                    <a:pt x="211765" y="60484"/>
                  </a:lnTo>
                  <a:lnTo>
                    <a:pt x="218277" y="66801"/>
                  </a:lnTo>
                  <a:lnTo>
                    <a:pt x="222241" y="70762"/>
                  </a:lnTo>
                  <a:lnTo>
                    <a:pt x="227025" y="72675"/>
                  </a:lnTo>
                  <a:lnTo>
                    <a:pt x="231397" y="74313"/>
                  </a:lnTo>
                  <a:lnTo>
                    <a:pt x="237684" y="75271"/>
                  </a:lnTo>
                  <a:lnTo>
                    <a:pt x="238853" y="73084"/>
                  </a:lnTo>
                  <a:lnTo>
                    <a:pt x="240280" y="70488"/>
                  </a:lnTo>
                  <a:lnTo>
                    <a:pt x="230441" y="66663"/>
                  </a:lnTo>
                  <a:lnTo>
                    <a:pt x="228255" y="51363"/>
                  </a:lnTo>
                  <a:lnTo>
                    <a:pt x="230987" y="48358"/>
                  </a:lnTo>
                  <a:lnTo>
                    <a:pt x="230448" y="47402"/>
                  </a:lnTo>
                  <a:close/>
                </a:path>
                <a:path w="240665" h="422910">
                  <a:moveTo>
                    <a:pt x="206278" y="67346"/>
                  </a:moveTo>
                  <a:lnTo>
                    <a:pt x="197095" y="67346"/>
                  </a:lnTo>
                  <a:lnTo>
                    <a:pt x="204612" y="73084"/>
                  </a:lnTo>
                  <a:lnTo>
                    <a:pt x="206662" y="71308"/>
                  </a:lnTo>
                  <a:lnTo>
                    <a:pt x="206278" y="67346"/>
                  </a:lnTo>
                  <a:close/>
                </a:path>
              </a:pathLst>
            </a:custGeom>
            <a:solidFill>
              <a:srgbClr val="49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2015" y="8775010"/>
              <a:ext cx="544830" cy="1113790"/>
            </a:xfrm>
            <a:custGeom>
              <a:avLst/>
              <a:gdLst/>
              <a:ahLst/>
              <a:cxnLst/>
              <a:rect l="l" t="t" r="r" b="b"/>
              <a:pathLst>
                <a:path w="544830" h="1113790">
                  <a:moveTo>
                    <a:pt x="285299" y="0"/>
                  </a:moveTo>
                  <a:lnTo>
                    <a:pt x="278240" y="48792"/>
                  </a:lnTo>
                  <a:lnTo>
                    <a:pt x="272384" y="92616"/>
                  </a:lnTo>
                  <a:lnTo>
                    <a:pt x="267657" y="131010"/>
                  </a:lnTo>
                  <a:lnTo>
                    <a:pt x="263979" y="163513"/>
                  </a:lnTo>
                  <a:lnTo>
                    <a:pt x="257438" y="209693"/>
                  </a:lnTo>
                  <a:lnTo>
                    <a:pt x="248911" y="255687"/>
                  </a:lnTo>
                  <a:lnTo>
                    <a:pt x="239876" y="301605"/>
                  </a:lnTo>
                  <a:lnTo>
                    <a:pt x="231808" y="347557"/>
                  </a:lnTo>
                  <a:lnTo>
                    <a:pt x="226185" y="393653"/>
                  </a:lnTo>
                  <a:lnTo>
                    <a:pt x="224483" y="440004"/>
                  </a:lnTo>
                  <a:lnTo>
                    <a:pt x="224513" y="451285"/>
                  </a:lnTo>
                  <a:lnTo>
                    <a:pt x="222980" y="466420"/>
                  </a:lnTo>
                  <a:lnTo>
                    <a:pt x="201238" y="505680"/>
                  </a:lnTo>
                  <a:lnTo>
                    <a:pt x="155724" y="530777"/>
                  </a:lnTo>
                  <a:lnTo>
                    <a:pt x="124993" y="543552"/>
                  </a:lnTo>
                  <a:lnTo>
                    <a:pt x="111618" y="602121"/>
                  </a:lnTo>
                  <a:lnTo>
                    <a:pt x="102797" y="639296"/>
                  </a:lnTo>
                  <a:lnTo>
                    <a:pt x="92604" y="680978"/>
                  </a:lnTo>
                  <a:lnTo>
                    <a:pt x="75596" y="747661"/>
                  </a:lnTo>
                  <a:lnTo>
                    <a:pt x="65084" y="786387"/>
                  </a:lnTo>
                  <a:lnTo>
                    <a:pt x="57877" y="813663"/>
                  </a:lnTo>
                  <a:lnTo>
                    <a:pt x="50785" y="845999"/>
                  </a:lnTo>
                  <a:lnTo>
                    <a:pt x="38748" y="919222"/>
                  </a:lnTo>
                  <a:lnTo>
                    <a:pt x="34642" y="964180"/>
                  </a:lnTo>
                  <a:lnTo>
                    <a:pt x="30510" y="998816"/>
                  </a:lnTo>
                  <a:lnTo>
                    <a:pt x="18396" y="1041072"/>
                  </a:lnTo>
                  <a:lnTo>
                    <a:pt x="18123" y="1041345"/>
                  </a:lnTo>
                  <a:lnTo>
                    <a:pt x="10117" y="1062895"/>
                  </a:lnTo>
                  <a:lnTo>
                    <a:pt x="3072" y="1083933"/>
                  </a:lnTo>
                  <a:lnTo>
                    <a:pt x="0" y="1101435"/>
                  </a:lnTo>
                  <a:lnTo>
                    <a:pt x="3909" y="1112381"/>
                  </a:lnTo>
                  <a:lnTo>
                    <a:pt x="8697" y="1113709"/>
                  </a:lnTo>
                  <a:lnTo>
                    <a:pt x="17917" y="1111630"/>
                  </a:lnTo>
                  <a:lnTo>
                    <a:pt x="65544" y="1096535"/>
                  </a:lnTo>
                  <a:lnTo>
                    <a:pt x="85944" y="1090548"/>
                  </a:lnTo>
                  <a:lnTo>
                    <a:pt x="100656" y="1086718"/>
                  </a:lnTo>
                  <a:lnTo>
                    <a:pt x="106681" y="1084649"/>
                  </a:lnTo>
                  <a:lnTo>
                    <a:pt x="127163" y="1076607"/>
                  </a:lnTo>
                  <a:lnTo>
                    <a:pt x="134989" y="1074833"/>
                  </a:lnTo>
                  <a:lnTo>
                    <a:pt x="143033" y="1075224"/>
                  </a:lnTo>
                  <a:lnTo>
                    <a:pt x="152326" y="1076999"/>
                  </a:lnTo>
                  <a:lnTo>
                    <a:pt x="153829" y="1081371"/>
                  </a:lnTo>
                  <a:lnTo>
                    <a:pt x="165992" y="1084649"/>
                  </a:lnTo>
                  <a:lnTo>
                    <a:pt x="174100" y="1086327"/>
                  </a:lnTo>
                  <a:lnTo>
                    <a:pt x="181349" y="1086904"/>
                  </a:lnTo>
                  <a:lnTo>
                    <a:pt x="187651" y="1086763"/>
                  </a:lnTo>
                  <a:lnTo>
                    <a:pt x="227189" y="1082601"/>
                  </a:lnTo>
                  <a:lnTo>
                    <a:pt x="277802" y="1076760"/>
                  </a:lnTo>
                  <a:lnTo>
                    <a:pt x="298009" y="1075224"/>
                  </a:lnTo>
                  <a:lnTo>
                    <a:pt x="325678" y="1075518"/>
                  </a:lnTo>
                  <a:lnTo>
                    <a:pt x="346148" y="1077683"/>
                  </a:lnTo>
                  <a:lnTo>
                    <a:pt x="366464" y="1079028"/>
                  </a:lnTo>
                  <a:lnTo>
                    <a:pt x="411968" y="1073790"/>
                  </a:lnTo>
                  <a:lnTo>
                    <a:pt x="456326" y="1059179"/>
                  </a:lnTo>
                  <a:lnTo>
                    <a:pt x="494049" y="1040255"/>
                  </a:lnTo>
                  <a:lnTo>
                    <a:pt x="519266" y="1029461"/>
                  </a:lnTo>
                  <a:lnTo>
                    <a:pt x="534008" y="1024116"/>
                  </a:lnTo>
                  <a:lnTo>
                    <a:pt x="544548" y="1020718"/>
                  </a:lnTo>
                  <a:lnTo>
                    <a:pt x="538072" y="1016276"/>
                  </a:lnTo>
                  <a:lnTo>
                    <a:pt x="499445" y="975759"/>
                  </a:lnTo>
                  <a:lnTo>
                    <a:pt x="476324" y="916306"/>
                  </a:lnTo>
                  <a:lnTo>
                    <a:pt x="467197" y="869085"/>
                  </a:lnTo>
                  <a:lnTo>
                    <a:pt x="462687" y="827625"/>
                  </a:lnTo>
                  <a:lnTo>
                    <a:pt x="452011" y="671979"/>
                  </a:lnTo>
                  <a:lnTo>
                    <a:pt x="448201" y="623467"/>
                  </a:lnTo>
                  <a:lnTo>
                    <a:pt x="439574" y="528987"/>
                  </a:lnTo>
                  <a:lnTo>
                    <a:pt x="438919" y="510415"/>
                  </a:lnTo>
                  <a:lnTo>
                    <a:pt x="441096" y="496287"/>
                  </a:lnTo>
                  <a:lnTo>
                    <a:pt x="443335" y="486650"/>
                  </a:lnTo>
                  <a:lnTo>
                    <a:pt x="445485" y="473798"/>
                  </a:lnTo>
                  <a:lnTo>
                    <a:pt x="441312" y="428982"/>
                  </a:lnTo>
                  <a:lnTo>
                    <a:pt x="429205" y="402164"/>
                  </a:lnTo>
                  <a:lnTo>
                    <a:pt x="424276" y="389073"/>
                  </a:lnTo>
                  <a:lnTo>
                    <a:pt x="415445" y="349009"/>
                  </a:lnTo>
                  <a:lnTo>
                    <a:pt x="403455" y="279588"/>
                  </a:lnTo>
                  <a:lnTo>
                    <a:pt x="395276" y="222098"/>
                  </a:lnTo>
                  <a:lnTo>
                    <a:pt x="393229" y="167799"/>
                  </a:lnTo>
                  <a:lnTo>
                    <a:pt x="392327" y="157680"/>
                  </a:lnTo>
                  <a:lnTo>
                    <a:pt x="370201" y="111944"/>
                  </a:lnTo>
                  <a:lnTo>
                    <a:pt x="341467" y="80593"/>
                  </a:lnTo>
                  <a:lnTo>
                    <a:pt x="328924" y="65963"/>
                  </a:lnTo>
                  <a:lnTo>
                    <a:pt x="315023" y="47773"/>
                  </a:lnTo>
                  <a:lnTo>
                    <a:pt x="300302" y="2584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95B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2139" y="534015"/>
              <a:ext cx="1853346" cy="18638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79439" y="568934"/>
            <a:ext cx="13724665" cy="4283295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55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Профориентационный</a:t>
            </a:r>
            <a:r>
              <a:rPr lang="ru-RU" sz="5500" b="1" dirty="0">
                <a:solidFill>
                  <a:schemeClr val="bg1"/>
                </a:solidFill>
                <a:latin typeface="Arial Black" pitchFamily="34" charset="0"/>
              </a:rPr>
              <a:t> минимум – 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единый универсальный минимальный набор </a:t>
            </a:r>
            <a:r>
              <a:rPr lang="ru-RU" sz="36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профориентационных</a:t>
            </a:r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755" y="5420747"/>
            <a:ext cx="9894938" cy="4003342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Мероприятия проекта «Билет в будущее» </a:t>
            </a:r>
            <a:r>
              <a:rPr lang="ru-RU" sz="3600" b="1" dirty="0" err="1">
                <a:solidFill>
                  <a:schemeClr val="bg1"/>
                </a:solidFill>
                <a:latin typeface="Arial Black" pitchFamily="34" charset="0"/>
              </a:rPr>
              <a:t>реализируют</a:t>
            </a:r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 ОСНОВНОЙ УРОВЕНЬ ПРОФМИНИМУМА: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- 60 часов внеурочной деятельности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- Обучение КПК 72 час в личном кабинете  педагога-навигатора</a:t>
            </a:r>
          </a:p>
          <a:p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2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602" t="11774" r="33585" b="13225"/>
          <a:stretch>
            <a:fillRect/>
          </a:stretch>
        </p:blipFill>
        <p:spPr bwMode="auto">
          <a:xfrm>
            <a:off x="2819400" y="342900"/>
            <a:ext cx="14967331" cy="97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5" t="11722" r="19592" b="4028"/>
          <a:stretch/>
        </p:blipFill>
        <p:spPr>
          <a:xfrm>
            <a:off x="2512508" y="647700"/>
            <a:ext cx="15812278" cy="937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81915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1600" y="81915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декабрь 2023 г. 1142 педагогов-навигаторов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200" y="71247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декабрь  2023 г. 84,7% школ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5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1333500"/>
            <a:ext cx="13821366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Georgia" pitchFamily="18" charset="0"/>
              </a:rPr>
              <a:t> </a:t>
            </a:r>
            <a:endParaRPr b="1" dirty="0"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3614" t="20665" b="5082"/>
          <a:stretch/>
        </p:blipFill>
        <p:spPr bwMode="auto">
          <a:xfrm>
            <a:off x="7696200" y="5143499"/>
            <a:ext cx="10211609" cy="46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95600" y="4191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33"/>
                </a:solidFill>
              </a:rPr>
              <a:t>Методическое обеспечение внедрения </a:t>
            </a:r>
            <a:r>
              <a:rPr lang="ru-RU" sz="4400" b="1" dirty="0" err="1" smtClean="0">
                <a:solidFill>
                  <a:srgbClr val="007033"/>
                </a:solidFill>
              </a:rPr>
              <a:t>профминимума</a:t>
            </a:r>
            <a:endParaRPr lang="ru-RU" sz="4400" b="1" dirty="0">
              <a:solidFill>
                <a:srgbClr val="00703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6" t="6130" r="7414" b="3448"/>
          <a:stretch/>
        </p:blipFill>
        <p:spPr bwMode="auto">
          <a:xfrm>
            <a:off x="2895600" y="1188541"/>
            <a:ext cx="9104586" cy="55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000" y="571500"/>
            <a:ext cx="15087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Georgia" pitchFamily="18" charset="0"/>
              </a:rPr>
              <a:t>Информационное обеспечение </a:t>
            </a:r>
            <a:endParaRPr b="1" dirty="0"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7051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7" r="24329" b="9359"/>
          <a:stretch/>
        </p:blipFill>
        <p:spPr bwMode="auto">
          <a:xfrm>
            <a:off x="7500926" y="2500294"/>
            <a:ext cx="10787074" cy="64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628" t="5146" r="19594" b="5928"/>
          <a:stretch>
            <a:fillRect/>
          </a:stretch>
        </p:blipFill>
        <p:spPr bwMode="auto">
          <a:xfrm>
            <a:off x="285688" y="1857352"/>
            <a:ext cx="11656288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024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601200" cy="13542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Georgia" pitchFamily="18" charset="0"/>
                <a:cs typeface="Trebuchet MS"/>
              </a:rPr>
              <a:t>Выставка ОБРАЗОВАНИЕ И КАРЬЕРА, 18.11.2023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977" y="1857351"/>
            <a:ext cx="8603224" cy="321471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Диалог-встреча «Федеральный проект «Билет в будущее»: ресурсы и возможности в построении системы профориентации</a:t>
            </a:r>
            <a:r>
              <a:rPr lang="ru-RU" sz="2800" dirty="0" smtClean="0">
                <a:solidFill>
                  <a:schemeClr val="tx1"/>
                </a:solidFill>
              </a:rPr>
              <a:t>»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educomm.iro.perm.ru/groups/bilet-v-budushchee/news/bilet-v-budushchee-resursy-i-vozmozhnosti-v-postroenii-sistemy-proforientacii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030" name="AutoShape 6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sun9-13.userapi.com/impg/gS_sZCcx8Nl7h_q2JYTBG4PJg8-AdVaRuFnhmg/3e-zdgAkks0.jpg?size=2560x1920&amp;quality=95&amp;sign=94aff0f717c8c593d4d31635732f231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11" b="19236"/>
          <a:stretch/>
        </p:blipFill>
        <p:spPr bwMode="auto">
          <a:xfrm>
            <a:off x="785754" y="5195862"/>
            <a:ext cx="7429552" cy="44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77400" y="3429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Форум</a:t>
            </a:r>
            <a:r>
              <a:rPr lang="ru-RU" sz="3600" b="1" dirty="0" smtClean="0">
                <a:solidFill>
                  <a:srgbClr val="007033"/>
                </a:solidFill>
              </a:rPr>
              <a:t> «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</a:rPr>
              <a:t>Е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сть</a:t>
            </a:r>
            <a:r>
              <a:rPr lang="ru-RU" sz="3600" b="1" dirty="0" smtClean="0">
                <a:solidFill>
                  <a:srgbClr val="007033"/>
                </a:solidFill>
              </a:rPr>
              <a:t> 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такая профессия – родину защищать» 8.12.2023   </a:t>
            </a:r>
            <a:endParaRPr lang="ru-RU" sz="3600" b="1" dirty="0">
              <a:solidFill>
                <a:srgbClr val="007033"/>
              </a:solidFill>
              <a:latin typeface="Georgia" pitchFamily="18" charset="0"/>
              <a:ea typeface="+mj-ea"/>
              <a:cs typeface="Trebuchet MS"/>
            </a:endParaRPr>
          </a:p>
        </p:txBody>
      </p:sp>
      <p:pic>
        <p:nvPicPr>
          <p:cNvPr id="5124" name="Picture 4" descr="https://sun9-16.userapi.com/impg/OTqTCXkTmJarpat0xF_dcJ7IaH8iyuZ1OhZGHA/LNM6ax4THIo.jpg?size=1080x1080&amp;quality=95&amp;sign=76bad3ee651a1ec27cd8e0dd38f97df8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96" b="21052"/>
          <a:stretch/>
        </p:blipFill>
        <p:spPr bwMode="auto">
          <a:xfrm>
            <a:off x="10144132" y="5214938"/>
            <a:ext cx="7027799" cy="44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9752" y="1714476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Lucida Sans Unicode"/>
                <a:cs typeface="Lucida Sans Unicode"/>
              </a:rPr>
              <a:t>- 30 </a:t>
            </a:r>
            <a:r>
              <a:rPr lang="ru-RU" sz="2800" dirty="0">
                <a:latin typeface="Lucida Sans Unicode"/>
                <a:cs typeface="Lucida Sans Unicode"/>
              </a:rPr>
              <a:t>буклетов «Активные практики </a:t>
            </a:r>
            <a:r>
              <a:rPr lang="ru-RU" sz="2800" dirty="0" smtClean="0">
                <a:latin typeface="Lucida Sans Unicode"/>
                <a:cs typeface="Lucida Sans Unicode"/>
              </a:rPr>
              <a:t>профориентации»</a:t>
            </a:r>
            <a:endParaRPr lang="ru-RU" sz="2800" dirty="0">
              <a:latin typeface="Lucida Sans Unicode"/>
              <a:cs typeface="Lucida Sans Unicode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Lucida Sans Unicode"/>
                <a:cs typeface="Lucida Sans Unicode"/>
              </a:rPr>
              <a:t>Мастер-классы </a:t>
            </a:r>
            <a:r>
              <a:rPr lang="ru-RU" sz="2800" dirty="0">
                <a:latin typeface="Lucida Sans Unicode"/>
                <a:cs typeface="Lucida Sans Unicode"/>
              </a:rPr>
              <a:t>от </a:t>
            </a:r>
            <a:r>
              <a:rPr lang="ru-RU" sz="2800" dirty="0" smtClean="0">
                <a:latin typeface="Lucida Sans Unicode"/>
                <a:cs typeface="Lucida Sans Unicode"/>
              </a:rPr>
              <a:t>кадет-старшеклассников</a:t>
            </a:r>
          </a:p>
          <a:p>
            <a:r>
              <a:rPr lang="en-US" sz="2800" dirty="0" smtClean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educomm.iro.perm.ru/groups/bilet-v-budushchee/news/proekt-bilet-v-budushchee-permskiy-kray-na-pedagogicheskom-forume-est-takaya-professiya-rodinu-zashchishchat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endParaRPr lang="ru-RU" sz="2800" dirty="0" smtClean="0">
              <a:latin typeface="Lucida Sans Unicode"/>
              <a:cs typeface="Lucida Sans Unicode"/>
            </a:endParaRPr>
          </a:p>
          <a:p>
            <a:endParaRPr lang="ru-RU"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9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688</Words>
  <Application>Microsoft Office PowerPoint</Application>
  <PresentationFormat>Произвольный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В.В.Путин. Профориентация школьников -  ключевое направление суверенного образования Российской Федерации </vt:lpstr>
      <vt:lpstr>Слайд 4</vt:lpstr>
      <vt:lpstr>Слайд 5</vt:lpstr>
      <vt:lpstr>Слайд 6</vt:lpstr>
      <vt:lpstr> </vt:lpstr>
      <vt:lpstr>Информационное обеспечение </vt:lpstr>
      <vt:lpstr>Выставка ОБРАЗОВАНИЕ И КАРЬЕРА, 18.11.2023</vt:lpstr>
      <vt:lpstr>Участие школ ассоциации муниципальных образований Пермского края  «Запад» в Федеральном проекте «Билет в будущее»</vt:lpstr>
      <vt:lpstr>Задачи 2024 года: это возможность…. </vt:lpstr>
      <vt:lpstr>Проектные замыслы муниципальных практик профориентации:  новые смыслы -10 смелых решений </vt:lpstr>
      <vt:lpstr>Проектные замыслы муниципальных практик профориентации</vt:lpstr>
      <vt:lpstr>Выводы по итогам семинара</vt:lpstr>
      <vt:lpstr>Подводим итоги: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освещение хода проекта в социальных сетях</dc:title>
  <dc:creator>Evgenia Metaksa</dc:creator>
  <cp:keywords>DAFm2jRNz5U,BAEDjRe86Tw</cp:keywords>
  <cp:lastModifiedBy>Пользователь Windows</cp:lastModifiedBy>
  <cp:revision>53</cp:revision>
  <dcterms:created xsi:type="dcterms:W3CDTF">2023-11-05T03:05:42Z</dcterms:created>
  <dcterms:modified xsi:type="dcterms:W3CDTF">2024-01-28T15:00:28Z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2023-11-05T00:00:00Z</vt:filetime>
  </property>
</Properties>
</file>