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charts/colors1.xml" ContentType="application/vnd.ms-office.chartcolorstyle+xml"/>
  <Override PartName="/ppt/notesSlides/notesSlide8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7"/>
  </p:notesMasterIdLst>
  <p:sldIdLst>
    <p:sldId id="256" r:id="rId2"/>
    <p:sldId id="309" r:id="rId3"/>
    <p:sldId id="322" r:id="rId4"/>
    <p:sldId id="308" r:id="rId5"/>
    <p:sldId id="312" r:id="rId6"/>
    <p:sldId id="316" r:id="rId7"/>
    <p:sldId id="315" r:id="rId8"/>
    <p:sldId id="334" r:id="rId9"/>
    <p:sldId id="318" r:id="rId10"/>
    <p:sldId id="331" r:id="rId11"/>
    <p:sldId id="329" r:id="rId12"/>
    <p:sldId id="347" r:id="rId13"/>
    <p:sldId id="333" r:id="rId14"/>
    <p:sldId id="317" r:id="rId15"/>
    <p:sldId id="346" r:id="rId16"/>
    <p:sldId id="323" r:id="rId17"/>
    <p:sldId id="325" r:id="rId18"/>
    <p:sldId id="341" r:id="rId19"/>
    <p:sldId id="343" r:id="rId20"/>
    <p:sldId id="321" r:id="rId21"/>
    <p:sldId id="327" r:id="rId22"/>
    <p:sldId id="326" r:id="rId23"/>
    <p:sldId id="328" r:id="rId24"/>
    <p:sldId id="342" r:id="rId25"/>
    <p:sldId id="348" r:id="rId26"/>
  </p:sldIdLst>
  <p:sldSz cx="12192000" cy="6858000"/>
  <p:notesSz cx="9947275" cy="6858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Arial Black" pitchFamily="34" charset="0"/>
      <p:bold r:id="rId32"/>
    </p:embeddedFont>
    <p:embeddedFont>
      <p:font typeface="Arial Narrow" pitchFamily="34" charset="0"/>
      <p:regular r:id="rId33"/>
      <p:bold r:id="rId34"/>
      <p:italic r:id="rId35"/>
      <p:boldItalic r:id="rId36"/>
    </p:embeddedFont>
    <p:embeddedFont>
      <p:font typeface="Arabic Typesetting" pitchFamily="66" charset="-78"/>
      <p:regular r:id="rId37"/>
    </p:embeddedFont>
    <p:embeddedFont>
      <p:font typeface="League Spartan" charset="0"/>
      <p:regular r:id="rId38"/>
      <p:bold r:id="rId39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9">
          <p15:clr>
            <a:srgbClr val="A4A3A4"/>
          </p15:clr>
        </p15:guide>
        <p15:guide id="2" pos="370" userDrawn="1">
          <p15:clr>
            <a:srgbClr val="A4A3A4"/>
          </p15:clr>
        </p15:guide>
        <p15:guide id="3" orient="horz" pos="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1140" y="-96"/>
      </p:cViewPr>
      <p:guideLst>
        <p:guide orient="horz" pos="3249"/>
        <p:guide orient="horz" pos="96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7923450" cy="4792345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r>
              <a:rPr lang="ru-RU" baseline="0" dirty="0">
                <a:latin typeface="Arial" panose="020B0604020202020204" pitchFamily="34" charset="0"/>
                <a:cs typeface="Arial" panose="020B0604020202020204" pitchFamily="34" charset="0"/>
              </a:rPr>
              <a:t> самодиагностики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Ниже базового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 formatCode="mmm\-yy">
                  <c:v>45444</c:v>
                </c:pt>
                <c:pt idx="3" formatCode="mmm\-yy">
                  <c:v>45597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</c:v>
                </c:pt>
                <c:pt idx="1">
                  <c:v>15</c:v>
                </c:pt>
                <c:pt idx="2">
                  <c:v>4</c:v>
                </c:pt>
                <c:pt idx="3">
                  <c:v>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02-4715-84DD-09A50E6EF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Базовый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 formatCode="mmm\-yy">
                  <c:v>45444</c:v>
                </c:pt>
                <c:pt idx="3" formatCode="mmm\-yy">
                  <c:v>45597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</c:v>
                </c:pt>
                <c:pt idx="1">
                  <c:v>16</c:v>
                </c:pt>
                <c:pt idx="2">
                  <c:v>15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302-4715-84DD-09A50E6EF1F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 formatCode="mmm\-yy">
                  <c:v>45444</c:v>
                </c:pt>
                <c:pt idx="3" formatCode="mmm\-yy">
                  <c:v>45597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51</c:v>
                </c:pt>
                <c:pt idx="1">
                  <c:v>57</c:v>
                </c:pt>
                <c:pt idx="2">
                  <c:v>58</c:v>
                </c:pt>
                <c:pt idx="3">
                  <c:v>58.4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302-4715-84DD-09A50E6EF1F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 formatCode="mmm\-yy">
                  <c:v>45444</c:v>
                </c:pt>
                <c:pt idx="3" formatCode="mmm\-yy">
                  <c:v>45597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10</c:v>
                </c:pt>
                <c:pt idx="1">
                  <c:v>12</c:v>
                </c:pt>
                <c:pt idx="2">
                  <c:v>23</c:v>
                </c:pt>
                <c:pt idx="3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302-4715-84DD-09A50E6EF1FF}"/>
            </c:ext>
          </c:extLst>
        </c:ser>
        <c:gapWidth val="182"/>
        <c:axId val="125086720"/>
        <c:axId val="92154112"/>
      </c:barChart>
      <c:catAx>
        <c:axId val="12508672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154112"/>
        <c:crosses val="autoZero"/>
        <c:auto val="1"/>
        <c:lblAlgn val="ctr"/>
        <c:lblOffset val="100"/>
      </c:catAx>
      <c:valAx>
        <c:axId val="9215411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086720"/>
        <c:crosses val="autoZero"/>
        <c:crossBetween val="between"/>
      </c:valAx>
      <c:spPr>
        <a:noFill/>
        <a:ln w="12700">
          <a:noFill/>
          <a:prstDash val="sysDot"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  <a:prstDash val="sysDot"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Доля участников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4737463320273439"/>
          <c:y val="0.10564483160937788"/>
          <c:w val="0.83115547539253065"/>
          <c:h val="0.7672795763752516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60-40FC-96AC-4648FE88362F}"/>
              </c:ext>
            </c:extLst>
          </c:dPt>
          <c:dPt>
            <c:idx val="1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60-40FC-96AC-4648FE88362F}"/>
              </c:ext>
            </c:extLst>
          </c:dPt>
          <c:dPt>
            <c:idx val="2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60-40FC-96AC-4648FE88362F}"/>
              </c:ext>
            </c:extLst>
          </c:dPt>
          <c:dPt>
            <c:idx val="3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60-40FC-96AC-4648FE8836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 formatCode="mmm\-yy">
                  <c:v>45444</c:v>
                </c:pt>
                <c:pt idx="3" formatCode="mmm\-yy">
                  <c:v>45597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</c:v>
                </c:pt>
                <c:pt idx="1">
                  <c:v>98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A60-40FC-96AC-4648FE88362F}"/>
            </c:ext>
          </c:extLst>
        </c:ser>
        <c:gapWidth val="219"/>
        <c:overlap val="-27"/>
        <c:axId val="127214720"/>
        <c:axId val="127216256"/>
      </c:barChart>
      <c:catAx>
        <c:axId val="1272147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216256"/>
        <c:crosses val="autoZero"/>
        <c:auto val="1"/>
        <c:lblAlgn val="ctr"/>
        <c:lblOffset val="100"/>
      </c:catAx>
      <c:valAx>
        <c:axId val="1272162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21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b="0" dirty="0">
                <a:solidFill>
                  <a:srgbClr val="722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выполнения показателей 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творчество!$E$15</c:f>
              <c:strCache>
                <c:ptCount val="1"/>
                <c:pt idx="0">
                  <c:v>Доля выполнения показателей </c:v>
                </c:pt>
              </c:strCache>
            </c:strRef>
          </c:tx>
          <c:spPr>
            <a:solidFill>
              <a:schemeClr val="accent6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творчество!$F$14:$R$14</c:f>
              <c:strCache>
                <c:ptCount val="13"/>
                <c:pt idx="0">
                  <c:v>Дополнительное образование</c:v>
                </c:pt>
                <c:pt idx="1">
                  <c:v>Программы ДО</c:v>
                </c:pt>
                <c:pt idx="2">
                  <c:v>Технологические кружки в школе</c:v>
                </c:pt>
                <c:pt idx="3">
                  <c:v>Конкурсы, фестивали, конференции</c:v>
                </c:pt>
                <c:pt idx="4">
                  <c:v>Наличие победителей смотров, конкурсов, конференций</c:v>
                </c:pt>
                <c:pt idx="5">
                  <c:v>Сетевая форма реализации программ ДО</c:v>
                </c:pt>
                <c:pt idx="6">
                  <c:v>Школьный театр, музей, хор медиацентр </c:v>
                </c:pt>
                <c:pt idx="7">
                  <c:v>Школьный театр</c:v>
                </c:pt>
                <c:pt idx="8">
                  <c:v>Школьный музей</c:v>
                </c:pt>
                <c:pt idx="9">
                  <c:v>Школьный хор</c:v>
                </c:pt>
                <c:pt idx="10">
                  <c:v>Школьный медиацентр </c:v>
                </c:pt>
                <c:pt idx="11">
                  <c:v>Члены школьных творческих объединений %</c:v>
                </c:pt>
                <c:pt idx="12">
                  <c:v>Мероприятия творческих объединений: </c:v>
                </c:pt>
              </c:strCache>
            </c:strRef>
          </c:cat>
          <c:val>
            <c:numRef>
              <c:f>творчество!$F$15:$R$15</c:f>
              <c:numCache>
                <c:formatCode>General</c:formatCode>
                <c:ptCount val="13"/>
                <c:pt idx="0">
                  <c:v>100</c:v>
                </c:pt>
                <c:pt idx="1">
                  <c:v>91</c:v>
                </c:pt>
                <c:pt idx="2">
                  <c:v>77</c:v>
                </c:pt>
                <c:pt idx="3">
                  <c:v>100</c:v>
                </c:pt>
                <c:pt idx="4">
                  <c:v>98</c:v>
                </c:pt>
                <c:pt idx="5">
                  <c:v>82</c:v>
                </c:pt>
                <c:pt idx="6">
                  <c:v>99</c:v>
                </c:pt>
                <c:pt idx="7">
                  <c:v>97</c:v>
                </c:pt>
                <c:pt idx="8">
                  <c:v>83</c:v>
                </c:pt>
                <c:pt idx="9">
                  <c:v>65</c:v>
                </c:pt>
                <c:pt idx="10">
                  <c:v>75</c:v>
                </c:pt>
                <c:pt idx="11">
                  <c:v>100</c:v>
                </c:pt>
                <c:pt idx="12">
                  <c:v>99</c:v>
                </c:pt>
              </c:numCache>
            </c:numRef>
          </c:val>
        </c:ser>
        <c:axId val="127306368"/>
        <c:axId val="127316352"/>
      </c:barChart>
      <c:catAx>
        <c:axId val="127306368"/>
        <c:scaling>
          <c:orientation val="minMax"/>
        </c:scaling>
        <c:axPos val="b"/>
        <c:numFmt formatCode="General" sourceLinked="0"/>
        <c:tickLblPos val="nextTo"/>
        <c:crossAx val="127316352"/>
        <c:crosses val="autoZero"/>
        <c:auto val="1"/>
        <c:lblAlgn val="ctr"/>
        <c:lblOffset val="100"/>
      </c:catAx>
      <c:valAx>
        <c:axId val="127316352"/>
        <c:scaling>
          <c:orientation val="minMax"/>
        </c:scaling>
        <c:axPos val="l"/>
        <c:majorGridlines/>
        <c:numFmt formatCode="General" sourceLinked="1"/>
        <c:tickLblPos val="nextTo"/>
        <c:crossAx val="127306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5396812281048493E-2"/>
          <c:y val="0.95058175488830954"/>
          <c:w val="0.19403460163904837"/>
          <c:h val="4.822384643829597E-2"/>
        </c:manualLayout>
      </c:layout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творчество!$C$6:$C$8</c:f>
              <c:strCache>
                <c:ptCount val="3"/>
                <c:pt idx="0">
                  <c:v> высокий уровень</c:v>
                </c:pt>
                <c:pt idx="1">
                  <c:v> средний уровень</c:v>
                </c:pt>
                <c:pt idx="2">
                  <c:v> базовый уровень</c:v>
                </c:pt>
              </c:strCache>
            </c:strRef>
          </c:cat>
          <c:val>
            <c:numRef>
              <c:f>творчество!$D$6:$D$8</c:f>
              <c:numCache>
                <c:formatCode>0%</c:formatCode>
                <c:ptCount val="3"/>
                <c:pt idx="0">
                  <c:v>0.30000000000000027</c:v>
                </c:pt>
                <c:pt idx="1">
                  <c:v>0.60000000000000053</c:v>
                </c:pt>
                <c:pt idx="2">
                  <c:v>0.1</c:v>
                </c:pt>
              </c:numCache>
            </c:numRef>
          </c:val>
        </c:ser>
      </c:pie3DChart>
    </c:plotArea>
    <c:legend>
      <c:legendPos val="r"/>
      <c:layout/>
    </c:legend>
    <c:plotVisOnly val="1"/>
    <c:dispBlanksAs val="zero"/>
  </c:chart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1069" cy="344342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615" y="0"/>
            <a:ext cx="4311069" cy="344342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F104F325-7630-436A-A055-B8ED60D827C4}" type="datetimeFigureOut">
              <a:rPr lang="ru-RU" smtClean="0"/>
              <a:pPr/>
              <a:t>02.12.2025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1" y="3300874"/>
            <a:ext cx="7958774" cy="2700277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659"/>
            <a:ext cx="4311069" cy="34434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615" y="6513659"/>
            <a:ext cx="4311069" cy="34434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ED972433-2EAA-4046-BEFE-A4A5BBDB3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473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47D3E8-4C39-4BF2-8035-76FBA5ECA1CE}" type="slidenum">
              <a:rPr lang="ru-RU" altLang="ru-RU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971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/>
          <p:cNvSpPr/>
          <p:nvPr userDrawn="1"/>
        </p:nvSpPr>
        <p:spPr bwMode="auto">
          <a:xfrm>
            <a:off x="4902967" y="1819656"/>
            <a:ext cx="9393989" cy="7003332"/>
          </a:xfrm>
          <a:prstGeom prst="parallelogram">
            <a:avLst>
              <a:gd name="adj" fmla="val 98998"/>
            </a:avLst>
          </a:prstGeom>
          <a:gradFill>
            <a:gsLst>
              <a:gs pos="35000">
                <a:srgbClr val="1A7DD6"/>
              </a:gs>
              <a:gs pos="55000">
                <a:srgbClr val="5857CF"/>
              </a:gs>
              <a:gs pos="75000">
                <a:srgbClr val="7225C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8" name="Параллелограмм 7"/>
          <p:cNvSpPr/>
          <p:nvPr userDrawn="1"/>
        </p:nvSpPr>
        <p:spPr bwMode="auto">
          <a:xfrm flipH="1">
            <a:off x="6096000" y="-2255647"/>
            <a:ext cx="8902700" cy="6353771"/>
          </a:xfrm>
          <a:prstGeom prst="parallelogram">
            <a:avLst>
              <a:gd name="adj" fmla="val 98998"/>
            </a:avLst>
          </a:prstGeom>
          <a:gradFill>
            <a:gsLst>
              <a:gs pos="37000">
                <a:srgbClr val="B90EC6"/>
              </a:gs>
              <a:gs pos="48000">
                <a:srgbClr val="8236CA"/>
              </a:gs>
              <a:gs pos="82000">
                <a:srgbClr val="4D5ED0"/>
              </a:gs>
            </a:gsLst>
            <a:lin ang="0" scaled="1"/>
          </a:gra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cxnSp>
        <p:nvCxnSpPr>
          <p:cNvPr id="11" name="Прямая соединительная линия 10"/>
          <p:cNvCxnSpPr>
            <a:cxnSpLocks/>
          </p:cNvCxnSpPr>
          <p:nvPr userDrawn="1"/>
        </p:nvCxnSpPr>
        <p:spPr bwMode="auto">
          <a:xfrm flipH="1">
            <a:off x="2387600" y="5545055"/>
            <a:ext cx="2159000" cy="2189515"/>
          </a:xfrm>
          <a:prstGeom prst="line">
            <a:avLst/>
          </a:prstGeom>
          <a:ln w="25400">
            <a:gradFill>
              <a:gsLst>
                <a:gs pos="15000">
                  <a:srgbClr val="0D8FD7"/>
                </a:gs>
                <a:gs pos="30000">
                  <a:srgbClr val="8E21B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cxnSpLocks/>
          </p:cNvCxnSpPr>
          <p:nvPr userDrawn="1"/>
        </p:nvCxnSpPr>
        <p:spPr bwMode="auto">
          <a:xfrm flipH="1">
            <a:off x="-536112" y="2214034"/>
            <a:ext cx="1198033" cy="1214966"/>
          </a:xfrm>
          <a:prstGeom prst="line">
            <a:avLst/>
          </a:prstGeom>
          <a:ln w="25400">
            <a:gradFill>
              <a:gsLst>
                <a:gs pos="15000">
                  <a:srgbClr val="0D8FD7"/>
                </a:gs>
                <a:gs pos="30000">
                  <a:srgbClr val="8E21B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cxnSpLocks/>
          </p:cNvCxnSpPr>
          <p:nvPr userDrawn="1"/>
        </p:nvCxnSpPr>
        <p:spPr bwMode="auto">
          <a:xfrm flipH="1">
            <a:off x="10272562" y="5071139"/>
            <a:ext cx="1198033" cy="1214966"/>
          </a:xfrm>
          <a:prstGeom prst="line">
            <a:avLst/>
          </a:prstGeom>
          <a:ln w="12700">
            <a:gradFill>
              <a:gsLst>
                <a:gs pos="15000">
                  <a:srgbClr val="0D8FD7"/>
                </a:gs>
                <a:gs pos="30000">
                  <a:srgbClr val="8E21B5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 bwMode="auto">
          <a:xfrm>
            <a:off x="708613" y="333311"/>
            <a:ext cx="10093158" cy="1442720"/>
          </a:xfrm>
          <a:prstGeom prst="rect">
            <a:avLst/>
          </a:prstGeom>
          <a:gradFill>
            <a:gsLst>
              <a:gs pos="0">
                <a:srgbClr val="0199DA"/>
              </a:gs>
              <a:gs pos="46000">
                <a:srgbClr val="3B6CD3"/>
              </a:gs>
              <a:gs pos="64000">
                <a:srgbClr val="644FD0"/>
              </a:gs>
              <a:gs pos="93000">
                <a:srgbClr val="A61CC8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Параллелограмм 6"/>
          <p:cNvSpPr/>
          <p:nvPr userDrawn="1"/>
        </p:nvSpPr>
        <p:spPr bwMode="auto">
          <a:xfrm>
            <a:off x="-2233033" y="333929"/>
            <a:ext cx="4703304" cy="2585103"/>
          </a:xfrm>
          <a:prstGeom prst="parallelogram">
            <a:avLst>
              <a:gd name="adj" fmla="val 98998"/>
            </a:avLst>
          </a:prstGeom>
          <a:gradFill>
            <a:gsLst>
              <a:gs pos="37000">
                <a:srgbClr val="408ADC"/>
              </a:gs>
              <a:gs pos="54000">
                <a:srgbClr val="4563D1"/>
              </a:gs>
            </a:gsLst>
            <a:lin ang="2700000" scaled="1"/>
          </a:gradFill>
          <a:ln>
            <a:noFill/>
          </a:ln>
          <a:effectLst>
            <a:outerShdw blurRad="177800" dist="38100" dir="9480000" algn="b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Параллелограмм 16"/>
          <p:cNvSpPr/>
          <p:nvPr userDrawn="1"/>
        </p:nvSpPr>
        <p:spPr bwMode="auto">
          <a:xfrm>
            <a:off x="9008108" y="-2009511"/>
            <a:ext cx="5914479" cy="3785542"/>
          </a:xfrm>
          <a:prstGeom prst="parallelogram">
            <a:avLst>
              <a:gd name="adj" fmla="val 98998"/>
            </a:avLst>
          </a:prstGeom>
          <a:gradFill>
            <a:gsLst>
              <a:gs pos="26000">
                <a:srgbClr val="8A20B1"/>
              </a:gs>
              <a:gs pos="44000">
                <a:srgbClr val="6C2DA8"/>
              </a:gs>
              <a:gs pos="68000">
                <a:srgbClr val="6231A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11277599" y="1395647"/>
            <a:ext cx="78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fld id="{66CBA965-582B-40F8-A653-4281B1ECBD15}" type="slidenum">
              <a:rPr lang="ru-RU" sz="2400" b="1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</a:rPr>
              <a:pPr algn="r">
                <a:defRPr/>
              </a:pPr>
              <a:t>‹#›</a:t>
            </a:fld>
            <a:endParaRPr lang="ru-RU" sz="2400" b="1">
              <a:solidFill>
                <a:schemeClr val="bg1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 bwMode="auto">
          <a:xfrm>
            <a:off x="5030325" y="-23149"/>
            <a:ext cx="7192541" cy="7037407"/>
          </a:xfrm>
          <a:custGeom>
            <a:avLst/>
            <a:gdLst>
              <a:gd name="connsiteX0" fmla="*/ 2476983 w 7662441"/>
              <a:gd name="connsiteY0" fmla="*/ 11574 h 7037407"/>
              <a:gd name="connsiteX1" fmla="*/ 2395960 w 7662441"/>
              <a:gd name="connsiteY1" fmla="*/ 11574 h 7037407"/>
              <a:gd name="connsiteX2" fmla="*/ 7662441 w 7662441"/>
              <a:gd name="connsiteY2" fmla="*/ 0 h 7037407"/>
              <a:gd name="connsiteX3" fmla="*/ 7650866 w 7662441"/>
              <a:gd name="connsiteY3" fmla="*/ 7037407 h 7037407"/>
              <a:gd name="connsiteX4" fmla="*/ 0 w 7662441"/>
              <a:gd name="connsiteY4" fmla="*/ 6933235 h 7037407"/>
              <a:gd name="connsiteX5" fmla="*/ 2476983 w 7662441"/>
              <a:gd name="connsiteY5" fmla="*/ 11574 h 7037407"/>
              <a:gd name="connsiteX0" fmla="*/ 2108683 w 7662441"/>
              <a:gd name="connsiteY0" fmla="*/ 36974 h 7037407"/>
              <a:gd name="connsiteX1" fmla="*/ 2395960 w 7662441"/>
              <a:gd name="connsiteY1" fmla="*/ 11574 h 7037407"/>
              <a:gd name="connsiteX2" fmla="*/ 7662441 w 7662441"/>
              <a:gd name="connsiteY2" fmla="*/ 0 h 7037407"/>
              <a:gd name="connsiteX3" fmla="*/ 7650866 w 7662441"/>
              <a:gd name="connsiteY3" fmla="*/ 7037407 h 7037407"/>
              <a:gd name="connsiteX4" fmla="*/ 0 w 7662441"/>
              <a:gd name="connsiteY4" fmla="*/ 6933235 h 7037407"/>
              <a:gd name="connsiteX5" fmla="*/ 2108683 w 7662441"/>
              <a:gd name="connsiteY5" fmla="*/ 36974 h 7037407"/>
              <a:gd name="connsiteX0" fmla="*/ 1638783 w 7192541"/>
              <a:gd name="connsiteY0" fmla="*/ 36974 h 7037407"/>
              <a:gd name="connsiteX1" fmla="*/ 1926060 w 7192541"/>
              <a:gd name="connsiteY1" fmla="*/ 11574 h 7037407"/>
              <a:gd name="connsiteX2" fmla="*/ 7192541 w 7192541"/>
              <a:gd name="connsiteY2" fmla="*/ 0 h 7037407"/>
              <a:gd name="connsiteX3" fmla="*/ 7180966 w 7192541"/>
              <a:gd name="connsiteY3" fmla="*/ 7037407 h 7037407"/>
              <a:gd name="connsiteX4" fmla="*/ 0 w 7192541"/>
              <a:gd name="connsiteY4" fmla="*/ 6933235 h 7037407"/>
              <a:gd name="connsiteX5" fmla="*/ 1638783 w 7192541"/>
              <a:gd name="connsiteY5" fmla="*/ 36974 h 7037407"/>
              <a:gd name="connsiteX0" fmla="*/ 1600683 w 7192541"/>
              <a:gd name="connsiteY0" fmla="*/ 0 h 7038533"/>
              <a:gd name="connsiteX1" fmla="*/ 1926060 w 7192541"/>
              <a:gd name="connsiteY1" fmla="*/ 12700 h 7038533"/>
              <a:gd name="connsiteX2" fmla="*/ 7192541 w 7192541"/>
              <a:gd name="connsiteY2" fmla="*/ 1126 h 7038533"/>
              <a:gd name="connsiteX3" fmla="*/ 7180966 w 7192541"/>
              <a:gd name="connsiteY3" fmla="*/ 7038533 h 7038533"/>
              <a:gd name="connsiteX4" fmla="*/ 0 w 7192541"/>
              <a:gd name="connsiteY4" fmla="*/ 6934361 h 7038533"/>
              <a:gd name="connsiteX5" fmla="*/ 1600683 w 7192541"/>
              <a:gd name="connsiteY5" fmla="*/ 0 h 7038533"/>
              <a:gd name="connsiteX0" fmla="*/ 1562583 w 7192541"/>
              <a:gd name="connsiteY0" fmla="*/ 30624 h 7037407"/>
              <a:gd name="connsiteX1" fmla="*/ 1926060 w 7192541"/>
              <a:gd name="connsiteY1" fmla="*/ 11574 h 7037407"/>
              <a:gd name="connsiteX2" fmla="*/ 7192541 w 7192541"/>
              <a:gd name="connsiteY2" fmla="*/ 0 h 7037407"/>
              <a:gd name="connsiteX3" fmla="*/ 7180966 w 7192541"/>
              <a:gd name="connsiteY3" fmla="*/ 7037407 h 7037407"/>
              <a:gd name="connsiteX4" fmla="*/ 0 w 7192541"/>
              <a:gd name="connsiteY4" fmla="*/ 6933235 h 7037407"/>
              <a:gd name="connsiteX5" fmla="*/ 1562583 w 7192541"/>
              <a:gd name="connsiteY5" fmla="*/ 30624 h 7037407"/>
              <a:gd name="connsiteX0" fmla="*/ 1575283 w 7192541"/>
              <a:gd name="connsiteY0" fmla="*/ 17924 h 7037407"/>
              <a:gd name="connsiteX1" fmla="*/ 1926060 w 7192541"/>
              <a:gd name="connsiteY1" fmla="*/ 11574 h 7037407"/>
              <a:gd name="connsiteX2" fmla="*/ 7192541 w 7192541"/>
              <a:gd name="connsiteY2" fmla="*/ 0 h 7037407"/>
              <a:gd name="connsiteX3" fmla="*/ 7180966 w 7192541"/>
              <a:gd name="connsiteY3" fmla="*/ 7037407 h 7037407"/>
              <a:gd name="connsiteX4" fmla="*/ 0 w 7192541"/>
              <a:gd name="connsiteY4" fmla="*/ 6933235 h 7037407"/>
              <a:gd name="connsiteX5" fmla="*/ 1575283 w 7192541"/>
              <a:gd name="connsiteY5" fmla="*/ 17924 h 7037407"/>
              <a:gd name="connsiteX0" fmla="*/ 1575283 w 7192541"/>
              <a:gd name="connsiteY0" fmla="*/ 10667 h 7037407"/>
              <a:gd name="connsiteX1" fmla="*/ 1926060 w 7192541"/>
              <a:gd name="connsiteY1" fmla="*/ 11574 h 7037407"/>
              <a:gd name="connsiteX2" fmla="*/ 7192541 w 7192541"/>
              <a:gd name="connsiteY2" fmla="*/ 0 h 7037407"/>
              <a:gd name="connsiteX3" fmla="*/ 7180966 w 7192541"/>
              <a:gd name="connsiteY3" fmla="*/ 7037407 h 7037407"/>
              <a:gd name="connsiteX4" fmla="*/ 0 w 7192541"/>
              <a:gd name="connsiteY4" fmla="*/ 6933235 h 7037407"/>
              <a:gd name="connsiteX5" fmla="*/ 1575283 w 7192541"/>
              <a:gd name="connsiteY5" fmla="*/ 10667 h 703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2541" h="7037407" extrusionOk="0">
                <a:moveTo>
                  <a:pt x="1575283" y="10667"/>
                </a:moveTo>
                <a:lnTo>
                  <a:pt x="1926060" y="11574"/>
                </a:lnTo>
                <a:lnTo>
                  <a:pt x="7192541" y="0"/>
                </a:lnTo>
                <a:cubicBezTo>
                  <a:pt x="7188683" y="2345802"/>
                  <a:pt x="7184824" y="4691605"/>
                  <a:pt x="7180966" y="7037407"/>
                </a:cubicBezTo>
                <a:lnTo>
                  <a:pt x="0" y="6933235"/>
                </a:lnTo>
                <a:lnTo>
                  <a:pt x="1575283" y="10667"/>
                </a:lnTo>
                <a:close/>
              </a:path>
            </a:pathLst>
          </a:custGeom>
          <a:gradFill>
            <a:gsLst>
              <a:gs pos="8000">
                <a:srgbClr val="0199DA"/>
              </a:gs>
              <a:gs pos="24000">
                <a:srgbClr val="3B6CD3"/>
              </a:gs>
              <a:gs pos="40000">
                <a:srgbClr val="644FD0"/>
              </a:gs>
              <a:gs pos="65000">
                <a:srgbClr val="A61CC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 userDrawn="1"/>
        </p:nvSpPr>
        <p:spPr bwMode="auto">
          <a:xfrm>
            <a:off x="11277599" y="1395647"/>
            <a:ext cx="78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fld id="{66CBA965-582B-40F8-A653-4281B1ECBD15}" type="slidenum">
              <a:rPr lang="ru-RU" sz="2400" b="1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</a:rPr>
              <a:pPr algn="r">
                <a:defRPr/>
              </a:pPr>
              <a:t>‹#›</a:t>
            </a:fld>
            <a:endParaRPr lang="ru-RU" sz="2400" b="1">
              <a:solidFill>
                <a:schemeClr val="bg1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 flipH="1">
            <a:off x="6138332" y="1341438"/>
            <a:ext cx="6053667" cy="5516562"/>
          </a:xfrm>
          <a:prstGeom prst="rect">
            <a:avLst/>
          </a:prstGeom>
          <a:gradFill>
            <a:gsLst>
              <a:gs pos="17000">
                <a:srgbClr val="B710C6"/>
              </a:gs>
              <a:gs pos="63000">
                <a:srgbClr val="7225C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4" name="Прямоугольник 3"/>
          <p:cNvSpPr/>
          <p:nvPr userDrawn="1"/>
        </p:nvSpPr>
        <p:spPr bwMode="auto">
          <a:xfrm>
            <a:off x="0" y="1341438"/>
            <a:ext cx="6062133" cy="5516562"/>
          </a:xfrm>
          <a:prstGeom prst="rect">
            <a:avLst/>
          </a:prstGeom>
          <a:gradFill>
            <a:gsLst>
              <a:gs pos="49000">
                <a:srgbClr val="4366D2"/>
              </a:gs>
              <a:gs pos="74000">
                <a:srgbClr val="0296D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11277599" y="879773"/>
            <a:ext cx="78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fld id="{66CBA965-582B-40F8-A653-4281B1ECBD15}" type="slidenum">
              <a:rPr lang="ru-RU" sz="2400" b="1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</a:rPr>
              <a:pPr algn="r">
                <a:defRPr/>
              </a:pPr>
              <a:t>‹#›</a:t>
            </a:fld>
            <a:endParaRPr lang="ru-RU" sz="2400" b="1">
              <a:solidFill>
                <a:schemeClr val="bg1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D296A-5281-49AE-BA84-7B0B584BCAC2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80226-0A35-4F6C-9766-4E9D74C25440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05F6D-3E54-464C-B9EA-23AB1812FA02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9ECB4-E9DB-446B-950F-C3A91D5B4D5D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B5EC2203-2624-47C1-8C34-6DA3303912B5}" type="datetime1">
              <a:rPr lang="ru-RU"/>
              <a:pPr>
                <a:defRPr/>
              </a:pPr>
              <a:t>02.12.2025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7A7D0BFA-31FF-4593-97A9-6BE861E8B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Arial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5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png"/><Relationship Id="rId7" Type="http://schemas.openxmlformats.org/officeDocument/2006/relationships/image" Target="../media/image69.emf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emf"/><Relationship Id="rId5" Type="http://schemas.openxmlformats.org/officeDocument/2006/relationships/image" Target="../media/image67.jpeg"/><Relationship Id="rId10" Type="http://schemas.openxmlformats.org/officeDocument/2006/relationships/image" Target="../media/image72.emf"/><Relationship Id="rId4" Type="http://schemas.openxmlformats.org/officeDocument/2006/relationships/image" Target="../media/image66.jpeg"/><Relationship Id="rId9" Type="http://schemas.openxmlformats.org/officeDocument/2006/relationships/image" Target="../media/image7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36000">
              <a:srgbClr val="FAFBFD">
                <a:alpha val="76000"/>
              </a:srgbClr>
            </a:gs>
            <a:gs pos="63000">
              <a:srgbClr val="EEF3F7">
                <a:alpha val="76000"/>
              </a:srgb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 bwMode="auto">
          <a:xfrm>
            <a:off x="587375" y="1890046"/>
            <a:ext cx="7828656" cy="707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3600">
                <a:latin typeface="Montserrat Medium"/>
              </a:defRPr>
            </a:lvl1pPr>
          </a:lstStyle>
          <a:p>
            <a:pPr algn="ctr">
              <a:defRPr/>
            </a:pPr>
            <a:r>
              <a:rPr lang="ru-RU" sz="3200" b="1" dirty="0" smtClean="0">
                <a:solidFill>
                  <a:srgbClr val="4364D1"/>
                </a:solidFill>
                <a:latin typeface="Arial"/>
              </a:rPr>
              <a:t>Дополнительное </a:t>
            </a:r>
            <a:r>
              <a:rPr lang="ru-RU" sz="3200" b="1" dirty="0">
                <a:solidFill>
                  <a:srgbClr val="4364D1"/>
                </a:solidFill>
                <a:latin typeface="Arial"/>
              </a:rPr>
              <a:t>образование </a:t>
            </a:r>
            <a:endParaRPr lang="ru-RU" sz="3200" b="1" dirty="0" smtClean="0">
              <a:solidFill>
                <a:srgbClr val="4364D1"/>
              </a:solidFill>
              <a:latin typeface="Arial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4364D1"/>
                </a:solidFill>
                <a:latin typeface="Arial"/>
              </a:rPr>
              <a:t>в </a:t>
            </a:r>
            <a:r>
              <a:rPr lang="ru-RU" sz="3200" b="1" dirty="0">
                <a:solidFill>
                  <a:srgbClr val="4364D1"/>
                </a:solidFill>
                <a:latin typeface="Arial"/>
              </a:rPr>
              <a:t>системе </a:t>
            </a:r>
            <a:r>
              <a:rPr lang="ru-RU" sz="3200" b="1" dirty="0" smtClean="0">
                <a:solidFill>
                  <a:srgbClr val="4364D1"/>
                </a:solidFill>
                <a:latin typeface="Arial"/>
              </a:rPr>
              <a:t>работы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4364D1"/>
                </a:solidFill>
                <a:latin typeface="Arial"/>
              </a:rPr>
              <a:t>общеобразовательной школы</a:t>
            </a:r>
            <a:endParaRPr lang="ru-RU" sz="3200" b="1" dirty="0">
              <a:solidFill>
                <a:srgbClr val="4364D1"/>
              </a:solidFill>
              <a:latin typeface="Arial"/>
            </a:endParaRPr>
          </a:p>
          <a:p>
            <a:pPr>
              <a:defRPr/>
            </a:pPr>
            <a:endParaRPr lang="ru-RU" sz="2800" b="1" dirty="0">
              <a:solidFill>
                <a:srgbClr val="4364D1"/>
              </a:solidFill>
              <a:latin typeface="Arial"/>
            </a:endParaRPr>
          </a:p>
          <a:p>
            <a:pPr>
              <a:defRPr/>
            </a:pPr>
            <a:r>
              <a:rPr lang="ru-RU" sz="2000" dirty="0" err="1">
                <a:solidFill>
                  <a:srgbClr val="4364D1"/>
                </a:solidFill>
                <a:latin typeface="Arial"/>
              </a:rPr>
              <a:t>Копысова</a:t>
            </a:r>
            <a:r>
              <a:rPr lang="ru-RU" sz="2000" dirty="0">
                <a:solidFill>
                  <a:srgbClr val="4364D1"/>
                </a:solidFill>
                <a:latin typeface="Arial"/>
              </a:rPr>
              <a:t> Элеонора Степановна</a:t>
            </a:r>
            <a:r>
              <a:rPr lang="ru-RU" sz="2000" dirty="0" smtClean="0">
                <a:solidFill>
                  <a:srgbClr val="4364D1"/>
                </a:solidFill>
                <a:latin typeface="Arial"/>
              </a:rPr>
              <a:t>,</a:t>
            </a:r>
          </a:p>
          <a:p>
            <a:pPr>
              <a:defRPr/>
            </a:pPr>
            <a:r>
              <a:rPr lang="ru-RU" sz="2000" dirty="0" smtClean="0">
                <a:solidFill>
                  <a:srgbClr val="4364D1"/>
                </a:solidFill>
                <a:latin typeface="Arial"/>
              </a:rPr>
              <a:t>начальник </a:t>
            </a:r>
            <a:r>
              <a:rPr lang="ru-RU" sz="2000" dirty="0">
                <a:solidFill>
                  <a:srgbClr val="4364D1"/>
                </a:solidFill>
                <a:latin typeface="Arial"/>
              </a:rPr>
              <a:t>отдела воспитания и социализации </a:t>
            </a:r>
            <a:endParaRPr lang="ru-RU" sz="2000" dirty="0" smtClean="0">
              <a:solidFill>
                <a:srgbClr val="4364D1"/>
              </a:solidFill>
              <a:latin typeface="Arial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4364D1"/>
                </a:solidFill>
                <a:latin typeface="Arial"/>
              </a:rPr>
              <a:t>ГАУ </a:t>
            </a:r>
            <a:r>
              <a:rPr lang="ru-RU" sz="2000" dirty="0">
                <a:solidFill>
                  <a:srgbClr val="4364D1"/>
                </a:solidFill>
                <a:latin typeface="Arial"/>
              </a:rPr>
              <a:t>ДПО «ИРО ПК</a:t>
            </a:r>
            <a:r>
              <a:rPr lang="ru-RU" sz="2000" dirty="0" smtClean="0">
                <a:solidFill>
                  <a:srgbClr val="4364D1"/>
                </a:solidFill>
                <a:latin typeface="Arial"/>
              </a:rPr>
              <a:t>»</a:t>
            </a:r>
          </a:p>
          <a:p>
            <a:pPr>
              <a:defRPr/>
            </a:pPr>
            <a:endParaRPr lang="ru-RU" sz="2000" dirty="0" smtClean="0">
              <a:solidFill>
                <a:srgbClr val="4364D1"/>
              </a:solidFill>
              <a:latin typeface="Arial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4364D1"/>
                </a:solidFill>
                <a:latin typeface="Arial"/>
              </a:rPr>
              <a:t>Колотова  Светлана  Геннадьевна,</a:t>
            </a:r>
          </a:p>
          <a:p>
            <a:pPr>
              <a:defRPr/>
            </a:pPr>
            <a:r>
              <a:rPr lang="ru-RU" sz="2000" dirty="0" smtClean="0">
                <a:solidFill>
                  <a:srgbClr val="4364D1"/>
                </a:solidFill>
                <a:latin typeface="Arial"/>
              </a:rPr>
              <a:t>научный сотрудник </a:t>
            </a:r>
            <a:r>
              <a:rPr lang="ru-RU" sz="2000" dirty="0" err="1" smtClean="0">
                <a:solidFill>
                  <a:srgbClr val="4364D1"/>
                </a:solidFill>
                <a:latin typeface="Arial"/>
              </a:rPr>
              <a:t>ОВиС</a:t>
            </a:r>
            <a:endParaRPr lang="ru-RU" sz="2000" dirty="0" smtClean="0">
              <a:solidFill>
                <a:srgbClr val="4364D1"/>
              </a:solidFill>
              <a:latin typeface="Arial"/>
            </a:endParaRPr>
          </a:p>
          <a:p>
            <a:pPr>
              <a:defRPr/>
            </a:pPr>
            <a:endParaRPr lang="ru-RU" sz="2000" dirty="0" smtClean="0">
              <a:solidFill>
                <a:srgbClr val="4364D1"/>
              </a:solidFill>
              <a:latin typeface="Arial"/>
            </a:endParaRPr>
          </a:p>
          <a:p>
            <a:pPr>
              <a:defRPr/>
            </a:pPr>
            <a:endParaRPr lang="ru-RU" sz="2000" dirty="0" smtClean="0">
              <a:solidFill>
                <a:srgbClr val="4364D1"/>
              </a:solidFill>
              <a:latin typeface="Arial"/>
            </a:endParaRPr>
          </a:p>
          <a:p>
            <a:pPr>
              <a:defRPr/>
            </a:pPr>
            <a:endParaRPr lang="ru-RU" sz="2000" dirty="0" smtClean="0">
              <a:solidFill>
                <a:srgbClr val="4364D1"/>
              </a:solidFill>
              <a:latin typeface="Arial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4364D1"/>
                </a:solidFill>
                <a:latin typeface="Arial"/>
              </a:rPr>
              <a:t>                                   02.12.2025</a:t>
            </a:r>
          </a:p>
          <a:p>
            <a:pPr>
              <a:defRPr/>
            </a:pPr>
            <a:endParaRPr lang="ru-RU" sz="2000" dirty="0" smtClean="0">
              <a:solidFill>
                <a:srgbClr val="4364D1"/>
              </a:solidFill>
              <a:latin typeface="Arial"/>
            </a:endParaRPr>
          </a:p>
          <a:p>
            <a:pPr>
              <a:defRPr/>
            </a:pPr>
            <a:endParaRPr lang="ru-RU" sz="2000" dirty="0" smtClean="0">
              <a:solidFill>
                <a:srgbClr val="4364D1"/>
              </a:solidFill>
              <a:latin typeface="Arial"/>
            </a:endParaRPr>
          </a:p>
          <a:p>
            <a:pPr algn="r">
              <a:defRPr/>
            </a:pPr>
            <a:endParaRPr lang="ru-RU" sz="2000" dirty="0" smtClean="0">
              <a:solidFill>
                <a:srgbClr val="4364D1"/>
              </a:solidFill>
              <a:latin typeface="Arial"/>
            </a:endParaRPr>
          </a:p>
          <a:p>
            <a:pPr algn="r">
              <a:defRPr/>
            </a:pPr>
            <a:endParaRPr lang="ru-RU" sz="2000" dirty="0" smtClean="0">
              <a:solidFill>
                <a:srgbClr val="4364D1"/>
              </a:solidFill>
              <a:latin typeface="Arial"/>
            </a:endParaRPr>
          </a:p>
          <a:p>
            <a:pPr algn="r">
              <a:defRPr/>
            </a:pPr>
            <a:endParaRPr lang="ru-RU" sz="2800" dirty="0">
              <a:solidFill>
                <a:srgbClr val="4364D1"/>
              </a:solidFill>
              <a:latin typeface="Arial"/>
            </a:endParaRPr>
          </a:p>
          <a:p>
            <a:pPr>
              <a:defRPr/>
            </a:pPr>
            <a:endParaRPr lang="ru-RU" dirty="0">
              <a:solidFill>
                <a:srgbClr val="4364D1"/>
              </a:solidFill>
              <a:latin typeface="Arial"/>
            </a:endParaRPr>
          </a:p>
          <a:p>
            <a:pPr>
              <a:defRPr/>
            </a:pPr>
            <a:endParaRPr lang="ru-RU" dirty="0">
              <a:solidFill>
                <a:srgbClr val="4364D1"/>
              </a:solidFill>
              <a:latin typeface="Arial"/>
            </a:endParaRPr>
          </a:p>
        </p:txBody>
      </p:sp>
      <p:pic>
        <p:nvPicPr>
          <p:cNvPr id="8" name="Рисунок 10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5743792" y="392926"/>
            <a:ext cx="754087" cy="113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243" y="501189"/>
            <a:ext cx="1226481" cy="100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" y="5577077"/>
            <a:ext cx="7122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364D1"/>
                </a:solidFill>
                <a:latin typeface="Arial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223" y="223289"/>
            <a:ext cx="4512740" cy="1494881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7016" y="446960"/>
            <a:ext cx="1776934" cy="105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123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36109" y="1066800"/>
            <a:ext cx="4023783" cy="3017309"/>
          </a:xfrm>
        </p:spPr>
      </p:pic>
      <p:pic>
        <p:nvPicPr>
          <p:cNvPr id="5124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875"/>
            <a:ext cx="12192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850" y="508000"/>
            <a:ext cx="1028700" cy="61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296333"/>
            <a:ext cx="55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Рисунок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09" y="1353609"/>
            <a:ext cx="3362325" cy="229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Рисунок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7642" y="1467909"/>
            <a:ext cx="2823633" cy="207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Рисунок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7659" y="4084109"/>
            <a:ext cx="293052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Рисунок 1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95442" y="1278467"/>
            <a:ext cx="1833033" cy="260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Рисунок 1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25683" y="1257301"/>
            <a:ext cx="3255433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Рисунок 1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07125" y="3969809"/>
            <a:ext cx="3175000" cy="232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Рисунок 1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1775" y="4084109"/>
            <a:ext cx="3021541" cy="208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Рисунок 17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283701" y="4035426"/>
            <a:ext cx="2644775" cy="214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1770" y="543697"/>
            <a:ext cx="7622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chemeClr val="bg1"/>
                </a:solidFill>
              </a:rPr>
              <a:t>Постановление правительства РФ от 01.07.2025</a:t>
            </a:r>
            <a:endParaRPr lang="ru-RU" alt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2995" y="1242520"/>
            <a:ext cx="11664779" cy="50167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altLang="ru-RU" sz="2000" b="1" dirty="0" smtClean="0"/>
              <a:t>создать систему организации и управления региональной политикой по развитию дополнительного образования детей с учетом задач социально-экономического развития субъектов Российской Федерации, в том числе потребностей соответствующих отраслей экономики, повысить роль и ответственность муниципальных формирований;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2000" b="1" dirty="0" smtClean="0"/>
              <a:t> создать современную инфраструктуру, новые места в дополнительном образовании детей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2000" b="1" i="1" dirty="0" smtClean="0"/>
              <a:t>Ресурсы региона – дополнительному образованию детей: социальные, экономические, духовно- нравственные, </a:t>
            </a:r>
            <a:r>
              <a:rPr lang="ru-RU" altLang="ru-RU" sz="2000" b="1" i="1" dirty="0" err="1" smtClean="0"/>
              <a:t>психолого</a:t>
            </a:r>
            <a:r>
              <a:rPr lang="ru-RU" altLang="ru-RU" sz="2000" b="1" i="1" dirty="0" smtClean="0"/>
              <a:t>- педагогические эффекты.</a:t>
            </a:r>
          </a:p>
          <a:p>
            <a:r>
              <a:rPr lang="ru-RU" altLang="ru-RU" sz="2000" b="1" i="1" dirty="0" smtClean="0"/>
              <a:t> 15.10 -  Краевая </a:t>
            </a:r>
            <a:r>
              <a:rPr lang="ru-RU" altLang="ru-RU" sz="2000" b="1" i="1" dirty="0" err="1" smtClean="0"/>
              <a:t>стажировочная</a:t>
            </a:r>
            <a:r>
              <a:rPr lang="ru-RU" altLang="ru-RU" sz="2000" b="1" i="1" dirty="0" smtClean="0"/>
              <a:t> площадка «</a:t>
            </a:r>
            <a:r>
              <a:rPr lang="ru-RU" altLang="ru-RU" sz="2000" b="1" i="1" dirty="0" err="1" smtClean="0"/>
              <a:t>Кунгурский</a:t>
            </a:r>
            <a:r>
              <a:rPr lang="ru-RU" altLang="ru-RU" sz="2000" b="1" i="1" dirty="0" smtClean="0"/>
              <a:t> муниципальный округ -  современное интегрированное пространство удовлетворения интересов и потребностей населения в  развитии дополнительного образования детей»</a:t>
            </a:r>
          </a:p>
          <a:p>
            <a:r>
              <a:rPr lang="ru-RU" altLang="ru-RU" sz="2000" b="1" i="1" dirty="0" smtClean="0"/>
              <a:t>17.10 – Конференция – открытый диалог «Пермский край – новые возможности в воспитании и дополнительном образовании детей»</a:t>
            </a:r>
          </a:p>
          <a:p>
            <a:r>
              <a:rPr lang="ru-RU" altLang="ru-RU" sz="2000" b="1" i="1" dirty="0" smtClean="0"/>
              <a:t>19.11 -  выступление ст.н.с. ИРО ПК </a:t>
            </a:r>
            <a:r>
              <a:rPr lang="ru-RU" altLang="ru-RU" sz="2000" b="1" i="1" dirty="0" err="1" smtClean="0"/>
              <a:t>Борщука</a:t>
            </a:r>
            <a:r>
              <a:rPr lang="ru-RU" altLang="ru-RU" sz="2000" b="1" i="1" dirty="0" smtClean="0"/>
              <a:t> А.Л.на федеральной секции </a:t>
            </a:r>
          </a:p>
          <a:p>
            <a:r>
              <a:rPr lang="ru-RU" altLang="ru-RU" sz="2000" b="1" i="1" dirty="0" smtClean="0"/>
              <a:t>«Дополнительное образование Пермского края - ресурс инновационного развития региона через формирование единого образовательного пространства»</a:t>
            </a:r>
          </a:p>
          <a:p>
            <a:r>
              <a:rPr lang="ru-RU" altLang="ru-RU" sz="2000" b="1" i="1" dirty="0" smtClean="0"/>
              <a:t>20.11 – ВКС – региональный форум: </a:t>
            </a:r>
            <a:r>
              <a:rPr lang="ru-RU" altLang="ru-RU" sz="2000" b="1" i="1" dirty="0" err="1" smtClean="0"/>
              <a:t>МОиН</a:t>
            </a:r>
            <a:r>
              <a:rPr lang="ru-RU" altLang="ru-RU" sz="2000" b="1" i="1" dirty="0" smtClean="0"/>
              <a:t> ПК, краевые учреждения дополнительного образования</a:t>
            </a:r>
            <a:endParaRPr lang="ru-RU" altLang="ru-RU" sz="2000" b="1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949" y="1551745"/>
            <a:ext cx="4399295" cy="25154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33819" y="2113004"/>
            <a:ext cx="715818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dirty="0">
                <a:solidFill>
                  <a:srgbClr val="34343C"/>
                </a:solidFill>
                <a:latin typeface="YS Text"/>
              </a:rPr>
              <a:t>Доля детей в возрасте от 5 до 18 лет, охваченных </a:t>
            </a:r>
            <a:r>
              <a:rPr lang="ru-RU" dirty="0" smtClean="0">
                <a:solidFill>
                  <a:srgbClr val="34343C"/>
                </a:solidFill>
                <a:latin typeface="YS Text"/>
              </a:rPr>
              <a:t>дополнительным образованием</a:t>
            </a:r>
            <a:endParaRPr lang="ru-RU" dirty="0">
              <a:solidFill>
                <a:srgbClr val="34343C"/>
              </a:solidFill>
              <a:latin typeface="YS Tex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dirty="0">
                <a:solidFill>
                  <a:srgbClr val="34343C"/>
                </a:solidFill>
                <a:latin typeface="YS Text"/>
              </a:rPr>
              <a:t>Доля детей, которые обеспечены социальными сертификатами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>
                <a:solidFill>
                  <a:srgbClr val="34343C"/>
                </a:solidFill>
                <a:latin typeface="YS Text"/>
              </a:rPr>
              <a:t>Охват детей деятельностью региональных центров выявления, </a:t>
            </a:r>
            <a:r>
              <a:rPr lang="ru-RU" dirty="0" smtClean="0">
                <a:solidFill>
                  <a:srgbClr val="34343C"/>
                </a:solidFill>
                <a:latin typeface="YS Text"/>
              </a:rPr>
              <a:t>поддержки и </a:t>
            </a:r>
            <a:r>
              <a:rPr lang="ru-RU" dirty="0">
                <a:solidFill>
                  <a:srgbClr val="34343C"/>
                </a:solidFill>
                <a:latin typeface="YS Text"/>
              </a:rPr>
              <a:t>развития способностей и талантов у детей и молодежи, </a:t>
            </a:r>
            <a:r>
              <a:rPr lang="ru-RU" dirty="0" smtClean="0">
                <a:solidFill>
                  <a:srgbClr val="34343C"/>
                </a:solidFill>
                <a:latin typeface="YS Text"/>
              </a:rPr>
              <a:t>технопарков «</a:t>
            </a:r>
            <a:r>
              <a:rPr lang="ru-RU" dirty="0" err="1" smtClean="0">
                <a:solidFill>
                  <a:srgbClr val="34343C"/>
                </a:solidFill>
                <a:latin typeface="YS Text"/>
              </a:rPr>
              <a:t>Кванториум</a:t>
            </a:r>
            <a:r>
              <a:rPr lang="ru-RU" dirty="0">
                <a:solidFill>
                  <a:srgbClr val="34343C"/>
                </a:solidFill>
                <a:latin typeface="YS Text"/>
              </a:rPr>
              <a:t>» и центров «IТ-куб»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>
                <a:solidFill>
                  <a:srgbClr val="34343C"/>
                </a:solidFill>
                <a:latin typeface="YS Text"/>
              </a:rPr>
              <a:t>Доля детей и молодежи в возрасте от 7 до 35 лет, у которых </a:t>
            </a:r>
            <a:r>
              <a:rPr lang="ru-RU" dirty="0" smtClean="0">
                <a:solidFill>
                  <a:srgbClr val="34343C"/>
                </a:solidFill>
                <a:latin typeface="YS Text"/>
              </a:rPr>
              <a:t>выявлены выдающиеся </a:t>
            </a:r>
            <a:r>
              <a:rPr lang="ru-RU" dirty="0">
                <a:solidFill>
                  <a:srgbClr val="34343C"/>
                </a:solidFill>
                <a:latin typeface="YS Text"/>
              </a:rPr>
              <a:t>способности и таланты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>
                <a:solidFill>
                  <a:srgbClr val="34343C"/>
                </a:solidFill>
                <a:latin typeface="YS Text"/>
              </a:rPr>
              <a:t>Доля организаций негосударственного сектора, </a:t>
            </a:r>
            <a:r>
              <a:rPr lang="ru-RU" dirty="0" smtClean="0">
                <a:solidFill>
                  <a:srgbClr val="34343C"/>
                </a:solidFill>
                <a:latin typeface="YS Text"/>
              </a:rPr>
              <a:t>реализующих дополнительные  общеобразовательные </a:t>
            </a:r>
            <a:r>
              <a:rPr lang="ru-RU" dirty="0">
                <a:solidFill>
                  <a:srgbClr val="34343C"/>
                </a:solidFill>
                <a:latin typeface="YS Text"/>
              </a:rPr>
              <a:t>программы, в общем </a:t>
            </a:r>
            <a:r>
              <a:rPr lang="ru-RU" dirty="0" smtClean="0">
                <a:solidFill>
                  <a:srgbClr val="34343C"/>
                </a:solidFill>
                <a:latin typeface="YS Text"/>
              </a:rPr>
              <a:t>количестве организаций </a:t>
            </a:r>
            <a:r>
              <a:rPr lang="ru-RU" dirty="0">
                <a:solidFill>
                  <a:srgbClr val="34343C"/>
                </a:solidFill>
                <a:latin typeface="YS Text"/>
              </a:rPr>
              <a:t>в сфере дополнительного образования детей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>
                <a:solidFill>
                  <a:srgbClr val="34343C"/>
                </a:solidFill>
                <a:latin typeface="YS Text"/>
              </a:rPr>
              <a:t>Доля негосударственного сектора, включенного в </a:t>
            </a:r>
            <a:r>
              <a:rPr lang="ru-RU" dirty="0" smtClean="0">
                <a:solidFill>
                  <a:srgbClr val="34343C"/>
                </a:solidFill>
                <a:latin typeface="YS Text"/>
              </a:rPr>
              <a:t>систему персонифицированного </a:t>
            </a:r>
            <a:r>
              <a:rPr lang="ru-RU" dirty="0">
                <a:solidFill>
                  <a:srgbClr val="34343C"/>
                </a:solidFill>
                <a:latin typeface="YS Text"/>
              </a:rPr>
              <a:t>финансирования дополнительного </a:t>
            </a:r>
            <a:r>
              <a:rPr lang="ru-RU" dirty="0" smtClean="0">
                <a:solidFill>
                  <a:srgbClr val="34343C"/>
                </a:solidFill>
                <a:latin typeface="YS Text"/>
              </a:rPr>
              <a:t>образования детей</a:t>
            </a:r>
            <a:endParaRPr lang="ru-RU" dirty="0">
              <a:solidFill>
                <a:srgbClr val="34343C"/>
              </a:solidFill>
              <a:latin typeface="YS Tex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dirty="0">
                <a:solidFill>
                  <a:srgbClr val="34343C"/>
                </a:solidFill>
                <a:latin typeface="YS Text"/>
              </a:rPr>
              <a:t>Доля общеобразовательных организаций, имеющих </a:t>
            </a:r>
            <a:r>
              <a:rPr lang="ru-RU" dirty="0" smtClean="0">
                <a:solidFill>
                  <a:srgbClr val="34343C"/>
                </a:solidFill>
                <a:latin typeface="YS Text"/>
              </a:rPr>
              <a:t>……….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2189" t="9829" r="2434" b="4394"/>
          <a:stretch/>
        </p:blipFill>
        <p:spPr>
          <a:xfrm>
            <a:off x="461706" y="4044581"/>
            <a:ext cx="4419214" cy="25478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0945" y="427426"/>
            <a:ext cx="95226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YS Text"/>
              </a:rPr>
              <a:t>О внесении изменений в </a:t>
            </a:r>
            <a:r>
              <a:rPr lang="ru-RU" b="1" dirty="0" smtClean="0">
                <a:solidFill>
                  <a:schemeClr val="bg1"/>
                </a:solidFill>
                <a:latin typeface="YS Text"/>
              </a:rPr>
              <a:t>распоряжение Правительства </a:t>
            </a:r>
            <a:r>
              <a:rPr lang="ru-RU" b="1" dirty="0">
                <a:solidFill>
                  <a:schemeClr val="bg1"/>
                </a:solidFill>
                <a:latin typeface="YS Text"/>
              </a:rPr>
              <a:t>Пермского края </a:t>
            </a:r>
            <a:endParaRPr lang="ru-RU" b="1" dirty="0" smtClean="0">
              <a:solidFill>
                <a:schemeClr val="bg1"/>
              </a:solidFill>
              <a:latin typeface="YS Text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YS Text"/>
              </a:rPr>
              <a:t>от </a:t>
            </a:r>
            <a:r>
              <a:rPr lang="ru-RU" b="1" dirty="0">
                <a:solidFill>
                  <a:schemeClr val="bg1"/>
                </a:solidFill>
                <a:latin typeface="YS Text"/>
              </a:rPr>
              <a:t>10 </a:t>
            </a:r>
            <a:r>
              <a:rPr lang="ru-RU" b="1" dirty="0" smtClean="0">
                <a:solidFill>
                  <a:schemeClr val="bg1"/>
                </a:solidFill>
                <a:latin typeface="YS Text"/>
              </a:rPr>
              <a:t>октября 2022 </a:t>
            </a:r>
            <a:r>
              <a:rPr lang="ru-RU" b="1" dirty="0">
                <a:solidFill>
                  <a:schemeClr val="bg1"/>
                </a:solidFill>
                <a:latin typeface="YS Text"/>
              </a:rPr>
              <a:t>г. № 367-рп «О реализации в </a:t>
            </a:r>
            <a:r>
              <a:rPr lang="ru-RU" b="1" dirty="0" smtClean="0">
                <a:solidFill>
                  <a:schemeClr val="bg1"/>
                </a:solidFill>
                <a:latin typeface="YS Text"/>
              </a:rPr>
              <a:t>Пермском крае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YS Text"/>
              </a:rPr>
              <a:t>Концепции </a:t>
            </a:r>
            <a:r>
              <a:rPr lang="ru-RU" b="1" dirty="0">
                <a:solidFill>
                  <a:schemeClr val="bg1"/>
                </a:solidFill>
                <a:latin typeface="YS Text"/>
              </a:rPr>
              <a:t>развития </a:t>
            </a:r>
            <a:r>
              <a:rPr lang="ru-RU" b="1" dirty="0" smtClean="0">
                <a:solidFill>
                  <a:schemeClr val="bg1"/>
                </a:solidFill>
                <a:latin typeface="YS Text"/>
              </a:rPr>
              <a:t>дополнительного образования </a:t>
            </a:r>
            <a:r>
              <a:rPr lang="ru-RU" b="1" dirty="0">
                <a:solidFill>
                  <a:schemeClr val="bg1"/>
                </a:solidFill>
                <a:latin typeface="YS Text"/>
              </a:rPr>
              <a:t>детей до 2030 года»</a:t>
            </a:r>
            <a:endParaRPr lang="ru-RU" b="1" i="0" dirty="0">
              <a:solidFill>
                <a:schemeClr val="bg1"/>
              </a:solidFill>
              <a:effectLst/>
              <a:latin typeface="YS Tex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1" y="1816443"/>
            <a:ext cx="258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ЦЕЛЕВЫЕ  ПОКАЗАТЕЛИ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000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8467"/>
            <a:ext cx="12177183" cy="686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1150" y="127000"/>
            <a:ext cx="56091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36800" y="228600"/>
            <a:ext cx="7315200" cy="646325"/>
          </a:xfrm>
          <a:prstGeom prst="rect">
            <a:avLst/>
          </a:prstGeom>
          <a:noFill/>
        </p:spPr>
        <p:txBody>
          <a:bodyPr lIns="60954" tIns="30477" rIns="60954" bIns="30477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Дополнительное образование детей – социально-экономическому развитию региона</a:t>
            </a:r>
          </a:p>
        </p:txBody>
      </p:sp>
      <p:pic>
        <p:nvPicPr>
          <p:cNvPr id="7173" name="Рисунок 2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09" y="369359"/>
            <a:ext cx="947208" cy="56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363009" y="3581400"/>
            <a:ext cx="11480800" cy="50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828800" y="1143000"/>
            <a:ext cx="2710392" cy="353937"/>
          </a:xfrm>
          <a:prstGeom prst="rect">
            <a:avLst/>
          </a:prstGeom>
        </p:spPr>
        <p:txBody>
          <a:bodyPr lIns="60954" tIns="30477" rIns="60954" bIns="30477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Социальные эффекты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320800" y="1550459"/>
            <a:ext cx="4711700" cy="646325"/>
          </a:xfrm>
          <a:prstGeom prst="rect">
            <a:avLst/>
          </a:prstGeom>
        </p:spPr>
        <p:txBody>
          <a:bodyPr lIns="60954" tIns="30477" rIns="60954" bIns="30477">
            <a:spAutoFit/>
          </a:bodyPr>
          <a:lstStyle/>
          <a:p>
            <a:pPr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Комфортная безопасная бесконфликтная среда детства</a:t>
            </a:r>
          </a:p>
        </p:txBody>
      </p:sp>
      <p:pic>
        <p:nvPicPr>
          <p:cNvPr id="7177" name="Рисунок 3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0" y="14478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Рисунок 3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800" y="2565400"/>
            <a:ext cx="914400" cy="99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1676400" y="2565400"/>
            <a:ext cx="4757380" cy="938712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>
              <a:defRPr/>
            </a:pPr>
            <a:endParaRPr lang="ru-RU" sz="19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Повышение культурных </a:t>
            </a:r>
          </a:p>
          <a:p>
            <a:pPr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Компетенций . Непрерывность  воспитания</a:t>
            </a:r>
          </a:p>
        </p:txBody>
      </p:sp>
      <p:pic>
        <p:nvPicPr>
          <p:cNvPr id="7180" name="Рисунок 3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1244600"/>
            <a:ext cx="1030817" cy="103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Прямоугольник 38"/>
          <p:cNvSpPr/>
          <p:nvPr/>
        </p:nvSpPr>
        <p:spPr>
          <a:xfrm>
            <a:off x="7467600" y="1854200"/>
            <a:ext cx="4414338" cy="353937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Улучшение психологического состояния</a:t>
            </a:r>
          </a:p>
        </p:txBody>
      </p:sp>
      <p:pic>
        <p:nvPicPr>
          <p:cNvPr id="7182" name="Рисунок 3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56400" y="2311400"/>
            <a:ext cx="1310217" cy="130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Прямоугольник 40"/>
          <p:cNvSpPr/>
          <p:nvPr/>
        </p:nvSpPr>
        <p:spPr>
          <a:xfrm>
            <a:off x="9178925" y="2435226"/>
            <a:ext cx="2809875" cy="646325"/>
          </a:xfrm>
          <a:prstGeom prst="rect">
            <a:avLst/>
          </a:prstGeom>
        </p:spPr>
        <p:txBody>
          <a:bodyPr lIns="60954" tIns="30477" rIns="60954" bIns="30477">
            <a:spAutoFit/>
          </a:bodyPr>
          <a:lstStyle/>
          <a:p>
            <a:pPr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Укрепление семейных </a:t>
            </a:r>
          </a:p>
          <a:p>
            <a:pPr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ценностей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65176" y="3753909"/>
            <a:ext cx="2806525" cy="353937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Экономические эффекты</a:t>
            </a:r>
          </a:p>
        </p:txBody>
      </p:sp>
      <p:pic>
        <p:nvPicPr>
          <p:cNvPr id="7185" name="Рисунок 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076" y="4272492"/>
            <a:ext cx="10001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6" name="Прямоугольник 2"/>
          <p:cNvSpPr>
            <a:spLocks noChangeArrowheads="1"/>
          </p:cNvSpPr>
          <p:nvPr/>
        </p:nvSpPr>
        <p:spPr bwMode="auto">
          <a:xfrm>
            <a:off x="1371600" y="4292600"/>
            <a:ext cx="4724400" cy="152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4" tIns="30477" rIns="60954" bIns="30477">
            <a:spAutoFit/>
          </a:bodyPr>
          <a:lstStyle/>
          <a:p>
            <a:r>
              <a:rPr lang="ru-RU" altLang="ru-RU" sz="1900" b="1" dirty="0">
                <a:solidFill>
                  <a:srgbClr val="0F75BC"/>
                </a:solidFill>
              </a:rPr>
              <a:t>Эффективная ранняя профориентация</a:t>
            </a:r>
          </a:p>
          <a:p>
            <a:r>
              <a:rPr lang="ru-RU" altLang="ru-RU" sz="1900" b="1" dirty="0">
                <a:solidFill>
                  <a:srgbClr val="0F75BC"/>
                </a:solidFill>
              </a:rPr>
              <a:t>Вовлечение детей в творчество, проектную </a:t>
            </a:r>
          </a:p>
          <a:p>
            <a:r>
              <a:rPr lang="ru-RU" altLang="ru-RU" sz="1900" b="1" dirty="0">
                <a:solidFill>
                  <a:srgbClr val="0F75BC"/>
                </a:solidFill>
              </a:rPr>
              <a:t>и исследовательскую деятельность</a:t>
            </a:r>
          </a:p>
          <a:p>
            <a:endParaRPr lang="ru-RU" altLang="ru-RU" sz="1900" b="1" dirty="0">
              <a:solidFill>
                <a:srgbClr val="0F75BC"/>
              </a:solidFill>
            </a:endParaRPr>
          </a:p>
          <a:p>
            <a:r>
              <a:rPr lang="ru-RU" altLang="ru-RU" sz="1900" b="1" dirty="0">
                <a:solidFill>
                  <a:srgbClr val="0F75BC"/>
                </a:solidFill>
              </a:rPr>
              <a:t>Создание инфраструктуры и рабочих мест</a:t>
            </a:r>
          </a:p>
        </p:txBody>
      </p:sp>
      <p:pic>
        <p:nvPicPr>
          <p:cNvPr id="7187" name="Рисунок 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5359400"/>
            <a:ext cx="1004359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8" name="Прямоугольник 5"/>
          <p:cNvSpPr>
            <a:spLocks noChangeArrowheads="1"/>
          </p:cNvSpPr>
          <p:nvPr/>
        </p:nvSpPr>
        <p:spPr bwMode="auto">
          <a:xfrm>
            <a:off x="1422400" y="5816600"/>
            <a:ext cx="3095066" cy="35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54" tIns="30477" rIns="60954" bIns="30477">
            <a:spAutoFit/>
          </a:bodyPr>
          <a:lstStyle/>
          <a:p>
            <a:r>
              <a:rPr lang="ru-RU" altLang="ru-RU" sz="1900" b="1" dirty="0">
                <a:solidFill>
                  <a:srgbClr val="0F75BC"/>
                </a:solidFill>
              </a:rPr>
              <a:t>Поддержка малого бизнеса</a:t>
            </a:r>
          </a:p>
        </p:txBody>
      </p:sp>
      <p:pic>
        <p:nvPicPr>
          <p:cNvPr id="7189" name="Рисунок 6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48401" y="4038600"/>
            <a:ext cx="133138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Прямоугольник 7"/>
          <p:cNvSpPr>
            <a:spLocks noChangeArrowheads="1"/>
          </p:cNvSpPr>
          <p:nvPr/>
        </p:nvSpPr>
        <p:spPr bwMode="auto">
          <a:xfrm>
            <a:off x="7924800" y="5461000"/>
            <a:ext cx="3992748" cy="6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54" tIns="30477" rIns="60954" bIns="30477">
            <a:spAutoFit/>
          </a:bodyPr>
          <a:lstStyle/>
          <a:p>
            <a:r>
              <a:rPr lang="ru-RU" altLang="ru-RU" dirty="0"/>
              <a:t> </a:t>
            </a:r>
            <a:r>
              <a:rPr lang="ru-RU" altLang="ru-RU" sz="1900" b="1" dirty="0">
                <a:solidFill>
                  <a:srgbClr val="0F75BC"/>
                </a:solidFill>
              </a:rPr>
              <a:t>Увеличение привлекательности </a:t>
            </a:r>
          </a:p>
          <a:p>
            <a:r>
              <a:rPr lang="ru-RU" altLang="ru-RU" sz="1900" b="1" dirty="0">
                <a:solidFill>
                  <a:srgbClr val="0F75BC"/>
                </a:solidFill>
              </a:rPr>
              <a:t>региона для молодых специалистов</a:t>
            </a:r>
          </a:p>
        </p:txBody>
      </p:sp>
      <p:sp>
        <p:nvSpPr>
          <p:cNvPr id="7191" name="Прямоугольник 8"/>
          <p:cNvSpPr>
            <a:spLocks noChangeArrowheads="1"/>
          </p:cNvSpPr>
          <p:nvPr/>
        </p:nvSpPr>
        <p:spPr bwMode="auto">
          <a:xfrm>
            <a:off x="7670801" y="4191000"/>
            <a:ext cx="4281288" cy="6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54" tIns="30477" rIns="60954" bIns="30477">
            <a:spAutoFit/>
          </a:bodyPr>
          <a:lstStyle/>
          <a:p>
            <a:r>
              <a:rPr lang="ru-RU" altLang="ru-RU" sz="1900" b="1" dirty="0">
                <a:solidFill>
                  <a:srgbClr val="0F75BC"/>
                </a:solidFill>
              </a:rPr>
              <a:t>Стимулирование научно-технического </a:t>
            </a:r>
          </a:p>
          <a:p>
            <a:r>
              <a:rPr lang="ru-RU" altLang="ru-RU" sz="1900" b="1" dirty="0">
                <a:solidFill>
                  <a:srgbClr val="0F75BC"/>
                </a:solidFill>
              </a:rPr>
              <a:t>прогресса</a:t>
            </a:r>
          </a:p>
        </p:txBody>
      </p:sp>
      <p:pic>
        <p:nvPicPr>
          <p:cNvPr id="7192" name="Рисунок 9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07200" y="5257800"/>
            <a:ext cx="1092200" cy="129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7518401" y="1244600"/>
            <a:ext cx="2931583" cy="938712"/>
          </a:xfrm>
          <a:prstGeom prst="rect">
            <a:avLst/>
          </a:prstGeom>
        </p:spPr>
        <p:txBody>
          <a:bodyPr lIns="60954" tIns="30477" rIns="60954" bIns="30477">
            <a:spAutoFit/>
          </a:bodyPr>
          <a:lstStyle/>
          <a:p>
            <a:pPr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Качественное и доступное </a:t>
            </a:r>
          </a:p>
          <a:p>
            <a:pPr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современное образование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71600" y="2209800"/>
            <a:ext cx="5236678" cy="353937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>
              <a:defRPr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</a:rPr>
              <a:t>Формирование активной гражданской позиции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0109" y="445946"/>
            <a:ext cx="9291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League Spartan" charset="0"/>
                <a:sym typeface="League Spartan" charset="0"/>
              </a:rPr>
              <a:t>Одна из ключевых проблем </a:t>
            </a: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League Spartan" charset="0"/>
                <a:sym typeface="League Spartan" charset="0"/>
              </a:rPr>
              <a:t>– 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League Spartan" charset="0"/>
                <a:sym typeface="League Spartan" charset="0"/>
              </a:rPr>
              <a:t>включение </a:t>
            </a: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League Spartan" charset="0"/>
                <a:sym typeface="League Spartan" charset="0"/>
              </a:rPr>
              <a:t>в систему профессиональной переподготовки новых кадров, привлеченных  в связи с организацией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League Spartan" charset="0"/>
                <a:sym typeface="League Spartan" charset="0"/>
              </a:rPr>
              <a:t> дополнительного образования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League Spartan" charset="0"/>
                <a:sym typeface="League Spartan" charset="0"/>
              </a:rPr>
              <a:t>в детских садах, школах, гимназиях, лицеях, колледжах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80654" y="2099255"/>
            <a:ext cx="4701309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/>
              <a:t>Руководителям –нормативно-правовая база, экономические методические, организационные </a:t>
            </a:r>
            <a:r>
              <a:rPr lang="ru-RU" dirty="0" smtClean="0"/>
              <a:t>механизмы управления </a:t>
            </a:r>
            <a:r>
              <a:rPr lang="ru-RU" dirty="0"/>
              <a:t>этим процессом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62255" y="2099255"/>
            <a:ext cx="4959927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/>
              <a:t>Учителям – специфика программирования,  организации образовательного процесса по ДОП, </a:t>
            </a:r>
            <a:r>
              <a:rPr lang="ru-RU" dirty="0" smtClean="0"/>
              <a:t>развитие </a:t>
            </a:r>
            <a:r>
              <a:rPr lang="ru-RU" dirty="0"/>
              <a:t>мотивации детей, их достижения и результаты освоения программы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80654" y="3752564"/>
            <a:ext cx="4950691" cy="26468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dirty="0" err="1"/>
              <a:t>Методы</a:t>
            </a:r>
            <a:r>
              <a:rPr lang="en-US" altLang="ru-RU" dirty="0"/>
              <a:t> </a:t>
            </a:r>
            <a:r>
              <a:rPr lang="en-US" altLang="ru-RU" dirty="0" err="1"/>
              <a:t>оценки</a:t>
            </a:r>
            <a:r>
              <a:rPr lang="en-US" altLang="ru-RU" dirty="0"/>
              <a:t> </a:t>
            </a:r>
            <a:r>
              <a:rPr lang="en-US" altLang="ru-RU" dirty="0" err="1"/>
              <a:t>эффективности</a:t>
            </a:r>
            <a:r>
              <a:rPr lang="en-US" altLang="ru-RU" dirty="0"/>
              <a:t> </a:t>
            </a:r>
            <a:r>
              <a:rPr lang="en-US" altLang="ru-RU" dirty="0" err="1"/>
              <a:t>работы</a:t>
            </a:r>
            <a:r>
              <a:rPr lang="en-US" altLang="ru-RU" dirty="0"/>
              <a:t> </a:t>
            </a:r>
            <a:r>
              <a:rPr lang="en-US" altLang="ru-RU" dirty="0" err="1"/>
              <a:t>педагогов</a:t>
            </a:r>
            <a:r>
              <a:rPr lang="en-US" altLang="ru-RU" dirty="0"/>
              <a:t> </a:t>
            </a:r>
            <a:r>
              <a:rPr lang="en-US" altLang="ru-RU" dirty="0" err="1"/>
              <a:t>дополнительного</a:t>
            </a:r>
            <a:r>
              <a:rPr lang="en-US" altLang="ru-RU" dirty="0"/>
              <a:t> </a:t>
            </a:r>
            <a:r>
              <a:rPr lang="en-US" altLang="ru-RU" dirty="0" err="1"/>
              <a:t>образования</a:t>
            </a:r>
            <a:r>
              <a:rPr lang="en-US" altLang="ru-RU" dirty="0"/>
              <a:t> </a:t>
            </a:r>
            <a:endParaRPr lang="ru-RU" altLang="ru-RU" dirty="0"/>
          </a:p>
          <a:p>
            <a:pPr>
              <a:defRPr/>
            </a:pPr>
            <a:endParaRPr lang="ru-RU" altLang="ru-RU" dirty="0"/>
          </a:p>
          <a:p>
            <a:pPr>
              <a:defRPr/>
            </a:pPr>
            <a:r>
              <a:rPr lang="en-US" altLang="ru-RU" sz="1600" dirty="0" err="1"/>
              <a:t>Анализ</a:t>
            </a:r>
            <a:r>
              <a:rPr lang="en-US" altLang="ru-RU" sz="1600" dirty="0"/>
              <a:t> </a:t>
            </a:r>
            <a:r>
              <a:rPr lang="en-US" altLang="ru-RU" sz="1600" dirty="0" err="1"/>
              <a:t>критериев</a:t>
            </a:r>
            <a:r>
              <a:rPr lang="en-US" altLang="ru-RU" sz="1600" dirty="0"/>
              <a:t> и </a:t>
            </a:r>
            <a:r>
              <a:rPr lang="en-US" altLang="ru-RU" sz="1600" dirty="0" err="1"/>
              <a:t>практик</a:t>
            </a:r>
            <a:r>
              <a:rPr lang="en-US" altLang="ru-RU" sz="1600" dirty="0"/>
              <a:t> </a:t>
            </a:r>
            <a:r>
              <a:rPr lang="en-US" altLang="ru-RU" sz="1600" dirty="0" err="1"/>
              <a:t>оценки</a:t>
            </a:r>
            <a:r>
              <a:rPr lang="en-US" altLang="ru-RU" sz="1600" dirty="0"/>
              <a:t> в </a:t>
            </a:r>
            <a:r>
              <a:rPr lang="en-US" altLang="ru-RU" sz="1600" dirty="0" err="1"/>
              <a:t>учреждениях</a:t>
            </a:r>
            <a:r>
              <a:rPr lang="en-US" altLang="ru-RU" sz="1600" dirty="0"/>
              <a:t> </a:t>
            </a:r>
            <a:r>
              <a:rPr lang="en-US" altLang="ru-RU" sz="1600" dirty="0" err="1"/>
              <a:t>региона</a:t>
            </a:r>
            <a:r>
              <a:rPr lang="en-US" altLang="ru-RU" sz="1600" dirty="0"/>
              <a:t> с </a:t>
            </a:r>
            <a:r>
              <a:rPr lang="en-US" altLang="ru-RU" sz="1600" dirty="0" err="1"/>
              <a:t>указанием</a:t>
            </a:r>
            <a:r>
              <a:rPr lang="en-US" altLang="ru-RU" sz="1600" dirty="0"/>
              <a:t> </a:t>
            </a:r>
            <a:r>
              <a:rPr lang="en-US" altLang="ru-RU" sz="1600" dirty="0" err="1"/>
              <a:t>ключевых</a:t>
            </a:r>
            <a:r>
              <a:rPr lang="en-US" altLang="ru-RU" sz="1600" dirty="0"/>
              <a:t> </a:t>
            </a:r>
            <a:r>
              <a:rPr lang="en-US" altLang="ru-RU" sz="1600" dirty="0" err="1"/>
              <a:t>показателей</a:t>
            </a:r>
            <a:r>
              <a:rPr lang="en-US" altLang="ru-RU" sz="1600" dirty="0"/>
              <a:t> и </a:t>
            </a:r>
            <a:r>
              <a:rPr lang="en-US" altLang="ru-RU" sz="1600" dirty="0" err="1"/>
              <a:t>методик</a:t>
            </a:r>
            <a:r>
              <a:rPr lang="en-US" altLang="ru-RU" sz="1600" dirty="0"/>
              <a:t>.
</a:t>
            </a:r>
            <a:r>
              <a:rPr lang="en-US" altLang="ru-RU" sz="1600" dirty="0" err="1"/>
              <a:t>Отсутствие</a:t>
            </a:r>
            <a:r>
              <a:rPr lang="en-US" altLang="ru-RU" sz="1600" dirty="0"/>
              <a:t> </a:t>
            </a:r>
            <a:r>
              <a:rPr lang="en-US" altLang="ru-RU" sz="1600" dirty="0" err="1"/>
              <a:t>единой</a:t>
            </a:r>
            <a:r>
              <a:rPr lang="en-US" altLang="ru-RU" sz="1600" dirty="0"/>
              <a:t> </a:t>
            </a:r>
            <a:r>
              <a:rPr lang="en-US" altLang="ru-RU" sz="1600" dirty="0" err="1"/>
              <a:t>системы</a:t>
            </a:r>
            <a:r>
              <a:rPr lang="en-US" altLang="ru-RU" sz="1600" dirty="0"/>
              <a:t> </a:t>
            </a:r>
            <a:r>
              <a:rPr lang="en-US" altLang="ru-RU" sz="1600" dirty="0" err="1"/>
              <a:t>оценки</a:t>
            </a:r>
            <a:r>
              <a:rPr lang="en-US" altLang="ru-RU" sz="1600" dirty="0"/>
              <a:t> </a:t>
            </a:r>
            <a:r>
              <a:rPr lang="en-US" altLang="ru-RU" sz="1600" dirty="0" err="1"/>
              <a:t>снижает</a:t>
            </a:r>
            <a:r>
              <a:rPr lang="en-US" altLang="ru-RU" sz="1600" dirty="0"/>
              <a:t> </a:t>
            </a:r>
            <a:r>
              <a:rPr lang="en-US" altLang="ru-RU" sz="1600" dirty="0" err="1"/>
              <a:t>объективность</a:t>
            </a:r>
            <a:r>
              <a:rPr lang="en-US" altLang="ru-RU" sz="1600" dirty="0"/>
              <a:t> и </a:t>
            </a:r>
            <a:r>
              <a:rPr lang="en-US" altLang="ru-RU" sz="1600" dirty="0" err="1"/>
              <a:t>эффективность</a:t>
            </a:r>
            <a:r>
              <a:rPr lang="en-US" altLang="ru-RU" sz="1600" dirty="0"/>
              <a:t> </a:t>
            </a:r>
            <a:r>
              <a:rPr lang="en-US" altLang="ru-RU" sz="1600" dirty="0" err="1"/>
              <a:t>мониторинга</a:t>
            </a:r>
            <a:r>
              <a:rPr lang="en-US" altLang="ru-RU" sz="1600" dirty="0"/>
              <a:t> </a:t>
            </a:r>
            <a:r>
              <a:rPr lang="en-US" altLang="ru-RU" sz="1600" dirty="0" err="1"/>
              <a:t>педагогической</a:t>
            </a:r>
            <a:r>
              <a:rPr lang="en-US" altLang="ru-RU" sz="1600" dirty="0"/>
              <a:t> </a:t>
            </a:r>
            <a:r>
              <a:rPr lang="en-US" altLang="ru-RU" sz="1600" dirty="0" err="1"/>
              <a:t>деятельности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31345" y="3752564"/>
            <a:ext cx="5199881" cy="26468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/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52455"/>
            <a:ext cx="48958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3575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95" y="2384145"/>
            <a:ext cx="2683872" cy="389658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3810" y="2876036"/>
            <a:ext cx="4734228" cy="32637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0628" y="1874795"/>
            <a:ext cx="4320588" cy="30623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1856509" y="711200"/>
            <a:ext cx="7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Организация дополнительного образования в школе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76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6086" y="693692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Инновационные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дополнительном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образовании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dirty="0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417" y="2192433"/>
            <a:ext cx="502200" cy="40176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3883" y="2192433"/>
            <a:ext cx="502200" cy="40176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054" y="4398329"/>
            <a:ext cx="414925" cy="4742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3883" y="4424599"/>
            <a:ext cx="502200" cy="40176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471900" y="527767"/>
            <a:ext cx="9248200" cy="108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endParaRPr lang="en-US" sz="3300" dirty="0"/>
          </a:p>
        </p:txBody>
      </p:sp>
      <p:sp>
        <p:nvSpPr>
          <p:cNvPr id="8" name="Text 1"/>
          <p:cNvSpPr txBox="1"/>
          <p:nvPr/>
        </p:nvSpPr>
        <p:spPr>
          <a:xfrm>
            <a:off x="1337917" y="2156167"/>
            <a:ext cx="4570200" cy="474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Цифровые технологии
</a:t>
            </a:r>
            <a:endParaRPr lang="en-US" sz="1900" dirty="0"/>
          </a:p>
        </p:txBody>
      </p:sp>
      <p:sp>
        <p:nvSpPr>
          <p:cNvPr id="9" name="Text 2"/>
          <p:cNvSpPr txBox="1"/>
          <p:nvPr/>
        </p:nvSpPr>
        <p:spPr>
          <a:xfrm>
            <a:off x="652283" y="2867617"/>
            <a:ext cx="5255800" cy="108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Активное использование интерактивных платформ и онлайн-ресурсов обеспечивает гибкость и доступность обучения.
</a:t>
            </a:r>
            <a:endParaRPr lang="en-US" sz="1600" dirty="0"/>
          </a:p>
        </p:txBody>
      </p:sp>
      <p:sp>
        <p:nvSpPr>
          <p:cNvPr id="10" name="Text 3"/>
          <p:cNvSpPr txBox="1"/>
          <p:nvPr/>
        </p:nvSpPr>
        <p:spPr>
          <a:xfrm>
            <a:off x="6976383" y="2156167"/>
            <a:ext cx="4570200" cy="474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Проектное обучение
</a:t>
            </a:r>
            <a:endParaRPr lang="en-US" sz="1900" dirty="0"/>
          </a:p>
        </p:txBody>
      </p:sp>
      <p:sp>
        <p:nvSpPr>
          <p:cNvPr id="11" name="Text 4"/>
          <p:cNvSpPr txBox="1"/>
          <p:nvPr/>
        </p:nvSpPr>
        <p:spPr>
          <a:xfrm>
            <a:off x="6290750" y="2867633"/>
            <a:ext cx="5255800" cy="108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навыков работы в команде и самостоятельного поиска решений на практике повышает мотивацию учащихся.
</a:t>
            </a:r>
            <a:endParaRPr lang="en-US" sz="1600" dirty="0"/>
          </a:p>
        </p:txBody>
      </p:sp>
      <p:sp>
        <p:nvSpPr>
          <p:cNvPr id="12" name="Text 5"/>
          <p:cNvSpPr txBox="1"/>
          <p:nvPr/>
        </p:nvSpPr>
        <p:spPr>
          <a:xfrm>
            <a:off x="1337917" y="4398283"/>
            <a:ext cx="4570200" cy="474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STEAM-методики
</a:t>
            </a:r>
            <a:endParaRPr lang="en-US" sz="1900" dirty="0"/>
          </a:p>
        </p:txBody>
      </p:sp>
      <p:sp>
        <p:nvSpPr>
          <p:cNvPr id="13" name="Text 7"/>
          <p:cNvSpPr txBox="1"/>
          <p:nvPr/>
        </p:nvSpPr>
        <p:spPr>
          <a:xfrm>
            <a:off x="6976383" y="4398283"/>
            <a:ext cx="4570200" cy="474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Интерактивные методы
</a:t>
            </a:r>
            <a:endParaRPr lang="en-US" sz="1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134000" y="545233"/>
            <a:ext cx="7924000" cy="114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дополнительного образования в социализации и развитии личности школьника
</a:t>
            </a:r>
            <a:endParaRPr lang="en-US" sz="3000" dirty="0"/>
          </a:p>
        </p:txBody>
      </p:sp>
      <p:sp>
        <p:nvSpPr>
          <p:cNvPr id="4" name="Text 1"/>
          <p:cNvSpPr txBox="1"/>
          <p:nvPr/>
        </p:nvSpPr>
        <p:spPr>
          <a:xfrm>
            <a:off x="2104967" y="2253067"/>
            <a:ext cx="3911200" cy="166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Дополнительное образование способствует успешной адаптации учеников в обществе, формируя навыки коммуникации и самостоятельности.
</a:t>
            </a:r>
            <a:endParaRPr lang="en-US" sz="1600" dirty="0"/>
          </a:p>
        </p:txBody>
      </p:sp>
      <p:sp>
        <p:nvSpPr>
          <p:cNvPr id="5" name="Text 2"/>
          <p:cNvSpPr txBox="1"/>
          <p:nvPr/>
        </p:nvSpPr>
        <p:spPr>
          <a:xfrm>
            <a:off x="2104933" y="4687867"/>
            <a:ext cx="3911200" cy="191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Программы дополнительного образования способствуют повышению успеваемости и снижению девиантного поведения среди школьников.
</a:t>
            </a:r>
            <a:endParaRPr lang="en-US" sz="1600" dirty="0"/>
          </a:p>
        </p:txBody>
      </p:sp>
      <p:sp>
        <p:nvSpPr>
          <p:cNvPr id="6" name="Text 3"/>
          <p:cNvSpPr txBox="1"/>
          <p:nvPr/>
        </p:nvSpPr>
        <p:spPr>
          <a:xfrm>
            <a:off x="7149433" y="2247633"/>
            <a:ext cx="3911200" cy="191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лидерских качеств происходит через командные проекты и мероприятия, расширяющие социальные компетенции детей.
</a:t>
            </a:r>
            <a:endParaRPr lang="en-US" sz="1600" dirty="0"/>
          </a:p>
        </p:txBody>
      </p:sp>
      <p:sp>
        <p:nvSpPr>
          <p:cNvPr id="7" name="Text 4"/>
          <p:cNvSpPr txBox="1"/>
          <p:nvPr/>
        </p:nvSpPr>
        <p:spPr>
          <a:xfrm>
            <a:off x="11706880" y="6405267"/>
            <a:ext cx="421600" cy="143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91133" y="1834887"/>
            <a:ext cx="4793600" cy="181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7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Участие в дополнительных образовательных программах значительно повышает мотивацию к обучению, расширяя кругозор и стимулируя интерес к новым знаниям и навыкам.
</a:t>
            </a:r>
            <a:endParaRPr lang="en-US" sz="1700" dirty="0"/>
          </a:p>
        </p:txBody>
      </p:sp>
      <p:sp>
        <p:nvSpPr>
          <p:cNvPr id="7" name="Text 1"/>
          <p:cNvSpPr txBox="1"/>
          <p:nvPr/>
        </p:nvSpPr>
        <p:spPr>
          <a:xfrm>
            <a:off x="791133" y="4328995"/>
            <a:ext cx="4793600" cy="181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7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Программы поддержки таланта позволяют выявлять и развивать способности детей, обеспечивая им полноценную социализацию и успешную интеграцию в различные сферы жизни.
</a:t>
            </a:r>
            <a:endParaRPr lang="en-US" sz="1700" dirty="0"/>
          </a:p>
        </p:txBody>
      </p:sp>
      <p:sp>
        <p:nvSpPr>
          <p:cNvPr id="8" name="Text 2"/>
          <p:cNvSpPr txBox="1"/>
          <p:nvPr/>
        </p:nvSpPr>
        <p:spPr>
          <a:xfrm>
            <a:off x="6291133" y="1834900"/>
            <a:ext cx="4793600" cy="181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7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Дополнительное образование способствует формированию важных социальных и коммуникативных навыков, адаптируя школьников к коллективной деятельности и межличностному взаимодействию.
</a:t>
            </a:r>
            <a:endParaRPr lang="en-US" sz="1700" dirty="0"/>
          </a:p>
        </p:txBody>
      </p:sp>
      <p:sp>
        <p:nvSpPr>
          <p:cNvPr id="9" name="Text 3"/>
          <p:cNvSpPr txBox="1"/>
          <p:nvPr/>
        </p:nvSpPr>
        <p:spPr>
          <a:xfrm>
            <a:off x="11507200" y="6388533"/>
            <a:ext cx="786400" cy="50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22</a:t>
            </a:r>
            <a:endParaRPr lang="en-US" sz="1300" dirty="0"/>
          </a:p>
        </p:txBody>
      </p:sp>
      <p:sp>
        <p:nvSpPr>
          <p:cNvPr id="10" name="Text 4"/>
          <p:cNvSpPr txBox="1"/>
          <p:nvPr/>
        </p:nvSpPr>
        <p:spPr>
          <a:xfrm>
            <a:off x="920433" y="383667"/>
            <a:ext cx="10698800" cy="77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Эффекты дополнительного образования на личностное развитие школьников
</a:t>
            </a:r>
            <a:endParaRPr lang="en-US" sz="3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57633" y="2028000"/>
            <a:ext cx="3119200" cy="159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en-US" sz="16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Школьники отмечают значительный интерес к практическим занятиям, которые помогают применять знания и развивают творческий потенциал.
</a:t>
            </a:r>
            <a:endParaRPr lang="en-US" sz="1600" dirty="0"/>
          </a:p>
        </p:txBody>
      </p:sp>
      <p:sp>
        <p:nvSpPr>
          <p:cNvPr id="8" name="Text 1"/>
          <p:cNvSpPr txBox="1"/>
          <p:nvPr/>
        </p:nvSpPr>
        <p:spPr>
          <a:xfrm>
            <a:off x="4552000" y="3769468"/>
            <a:ext cx="3224800" cy="159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Родители ценят доступность и разнообразие программ, подчеркивая необходимость внедрения современных цифровых технологий в учебный процесс.
</a:t>
            </a:r>
            <a:endParaRPr lang="en-US" sz="1600" dirty="0"/>
          </a:p>
        </p:txBody>
      </p:sp>
      <p:sp>
        <p:nvSpPr>
          <p:cNvPr id="9" name="Text 2"/>
          <p:cNvSpPr txBox="1"/>
          <p:nvPr/>
        </p:nvSpPr>
        <p:spPr>
          <a:xfrm>
            <a:off x="8351967" y="2490333"/>
            <a:ext cx="3119200" cy="159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en-US" sz="16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Педагоги рекомендуют усилить методическую поддержку и расширить возможности для повышения квалификации с целью повышения качества услуг.
</a:t>
            </a:r>
            <a:endParaRPr lang="en-US" sz="1600" dirty="0"/>
          </a:p>
        </p:txBody>
      </p:sp>
      <p:sp>
        <p:nvSpPr>
          <p:cNvPr id="10" name="Text 3"/>
          <p:cNvSpPr txBox="1"/>
          <p:nvPr/>
        </p:nvSpPr>
        <p:spPr>
          <a:xfrm>
            <a:off x="11507200" y="6388533"/>
            <a:ext cx="786400" cy="50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29</a:t>
            </a:r>
            <a:endParaRPr lang="en-US" sz="1300" dirty="0"/>
          </a:p>
        </p:txBody>
      </p:sp>
      <p:sp>
        <p:nvSpPr>
          <p:cNvPr id="11" name="Text 4"/>
          <p:cNvSpPr txBox="1"/>
          <p:nvPr/>
        </p:nvSpPr>
        <p:spPr>
          <a:xfrm>
            <a:off x="920433" y="383667"/>
            <a:ext cx="10698800" cy="77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Обратная связь от участников программ дополнительного образования
</a:t>
            </a: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051" y="464528"/>
            <a:ext cx="9197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white"/>
                </a:solidFill>
                <a:latin typeface="Arial"/>
                <a:ea typeface="Calibri"/>
              </a:rPr>
              <a:t>   </a:t>
            </a:r>
            <a:r>
              <a:rPr lang="ru-RU" sz="2400" i="1" dirty="0" smtClean="0">
                <a:solidFill>
                  <a:prstClr val="white"/>
                </a:solidFill>
                <a:latin typeface="Arial"/>
                <a:ea typeface="Calibri"/>
              </a:rPr>
              <a:t>Вопросы для обсуждения:</a:t>
            </a:r>
            <a:endParaRPr lang="ru-RU" sz="2400" b="1" dirty="0" smtClean="0">
              <a:solidFill>
                <a:prstClr val="white"/>
              </a:solidFill>
              <a:latin typeface="Arial"/>
              <a:ea typeface="Calibri"/>
            </a:endParaRPr>
          </a:p>
          <a:p>
            <a:r>
              <a:rPr lang="ru-RU" sz="2400" b="1" dirty="0" smtClean="0">
                <a:solidFill>
                  <a:prstClr val="white"/>
                </a:solidFill>
                <a:latin typeface="Arial"/>
                <a:ea typeface="Calibri"/>
              </a:rPr>
              <a:t> Дополнительное образование в системе работы</a:t>
            </a:r>
          </a:p>
          <a:p>
            <a:r>
              <a:rPr lang="ru-RU" sz="2400" b="1" dirty="0" smtClean="0">
                <a:solidFill>
                  <a:prstClr val="white"/>
                </a:solidFill>
                <a:latin typeface="Arial"/>
                <a:ea typeface="Calibri"/>
              </a:rPr>
              <a:t>общеобразовательной школы: </a:t>
            </a:r>
            <a:endParaRPr lang="ru-RU" sz="2400" b="1" dirty="0">
              <a:solidFill>
                <a:prstClr val="white"/>
              </a:solidFill>
              <a:latin typeface="Arial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1551" y="2094117"/>
            <a:ext cx="97032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Обсуждение </a:t>
            </a:r>
            <a:r>
              <a:rPr lang="ru-RU" sz="2800" dirty="0"/>
              <a:t>некоторых результатов </a:t>
            </a:r>
            <a:r>
              <a:rPr lang="en-US" sz="2800" dirty="0"/>
              <a:t>I </a:t>
            </a:r>
            <a:r>
              <a:rPr lang="ru-RU" sz="2800" dirty="0"/>
              <a:t>этапа Концепции развития дополнительного образования до 2030 года и перспектив реализации задач </a:t>
            </a:r>
            <a:r>
              <a:rPr lang="en-US" sz="2800" dirty="0"/>
              <a:t>II</a:t>
            </a:r>
            <a:r>
              <a:rPr lang="ru-RU" sz="2800" dirty="0"/>
              <a:t> этапа;</a:t>
            </a:r>
          </a:p>
          <a:p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495754" y="3785647"/>
            <a:ext cx="9845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Определение основных направлений, содержания и форм деятельности по методическому сопровождению развития дополнительного образования детей в школах Пермского края.</a:t>
            </a:r>
            <a:endParaRPr lang="ru-RU" sz="2800" dirty="0"/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2380D18E-6FCF-E817-25E7-1305FB46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123" y="2543808"/>
            <a:ext cx="626098" cy="62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2380D18E-6FCF-E817-25E7-1305FB46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123" y="4072763"/>
            <a:ext cx="626098" cy="62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792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8152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Численность детей-инвалидов и детей с ОВЗ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в разрезе направленностей программ</a:t>
            </a:r>
          </a:p>
        </p:txBody>
      </p:sp>
      <p:pic>
        <p:nvPicPr>
          <p:cNvPr id="3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4586" y="2039407"/>
            <a:ext cx="6258614" cy="179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6914" y="4093909"/>
            <a:ext cx="659071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Школа №3\Desktop\IMG_20250403_131003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686781" y="4633482"/>
            <a:ext cx="2114390" cy="196239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6" descr="C:\Users\Lenovo\Desktop\Робототехника. Фото. Космос\photo_5_2025-04-23_12-21-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9552" y="4139109"/>
            <a:ext cx="2104812" cy="21039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r="10784"/>
          <a:stretch/>
        </p:blipFill>
        <p:spPr bwMode="auto">
          <a:xfrm>
            <a:off x="9732323" y="4602092"/>
            <a:ext cx="2136134" cy="202517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1527693" y="1871134"/>
            <a:ext cx="379885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20 520 детей с ОВЗ в возрасте от 5 до 18 лет охвачены дополнительным образованием (47,4 %)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rgbClr val="0F75BC"/>
              </a:solidFill>
              <a:latin typeface="Arial" panose="020B0604020202020204" pitchFamily="34" charset="0"/>
              <a:ea typeface="League Spartan" charset="0"/>
              <a:cs typeface="League Spartan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149 учреждений дополнительного образования, из них 10опорных площадок по развитию инклюзивного дополнительного образования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rgbClr val="0F75BC"/>
              </a:solidFill>
              <a:latin typeface="Arial" panose="020B0604020202020204" pitchFamily="34" charset="0"/>
              <a:ea typeface="League Spartan" charset="0"/>
              <a:cs typeface="League Spartan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878 педагогов обучает детей с ОВЗ по программам дополнительного образования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rgbClr val="0F75BC"/>
              </a:solidFill>
              <a:latin typeface="Arial" panose="020B0604020202020204" pitchFamily="34" charset="0"/>
              <a:ea typeface="League Spartan" charset="0"/>
              <a:cs typeface="League Spartan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23 психолога оказывают профессиональную поддержку при реализации программам дополнительного образования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795 программам дополнительного образования для детей с ОВЗ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400" b="1" dirty="0">
              <a:solidFill>
                <a:srgbClr val="0F75BC"/>
              </a:solidFill>
              <a:latin typeface="Arial" panose="020B0604020202020204" pitchFamily="34" charset="0"/>
              <a:ea typeface="League Spartan" charset="0"/>
              <a:cs typeface="League Spartan" charset="0"/>
            </a:endParaRPr>
          </a:p>
        </p:txBody>
      </p:sp>
      <p:pic>
        <p:nvPicPr>
          <p:cNvPr id="11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193" y="1913070"/>
            <a:ext cx="500591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702" y="2614909"/>
            <a:ext cx="610659" cy="60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781" y="3337649"/>
            <a:ext cx="559858" cy="54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797" y="4126629"/>
            <a:ext cx="55985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667" y="4764275"/>
            <a:ext cx="620183" cy="60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9309" y="5255881"/>
            <a:ext cx="51972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Доля детей в возрасте от 5 до 18 лет с ОВЗ и детей-инвалидов, осваивающих ДОП, в том числе с использованием дистанционных технологий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2021 </a:t>
            </a: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г.	</a:t>
            </a:r>
            <a:r>
              <a:rPr lang="ru-RU" altLang="ru-RU" sz="1200" b="1" dirty="0" smtClean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2024 </a:t>
            </a: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г.		</a:t>
            </a:r>
            <a:r>
              <a:rPr lang="ru-RU" altLang="ru-RU" sz="1200" b="1" dirty="0" smtClean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2030 г.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rgbClr val="0F75BC"/>
              </a:solidFill>
              <a:latin typeface="Arial" panose="020B0604020202020204" pitchFamily="34" charset="0"/>
              <a:ea typeface="League Spartan" charset="0"/>
              <a:cs typeface="League Spartan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200" b="1" dirty="0" smtClean="0">
              <a:solidFill>
                <a:srgbClr val="0F75BC"/>
              </a:solidFill>
              <a:latin typeface="Arial" panose="020B0604020202020204" pitchFamily="34" charset="0"/>
              <a:ea typeface="League Spartan" charset="0"/>
              <a:cs typeface="League Spartan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36,8 </a:t>
            </a: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% 	</a:t>
            </a:r>
            <a:r>
              <a:rPr lang="ru-RU" altLang="ru-RU" sz="1200" b="1" dirty="0" smtClean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50 </a:t>
            </a: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%		</a:t>
            </a:r>
            <a:r>
              <a:rPr lang="ru-RU" altLang="ru-RU" sz="1200" b="1" dirty="0" smtClean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80 </a:t>
            </a: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F75BC"/>
                </a:solidFill>
                <a:latin typeface="Arial" panose="020B0604020202020204" pitchFamily="34" charset="0"/>
                <a:ea typeface="League Spartan" charset="0"/>
                <a:cs typeface="League Spartan" charset="0"/>
              </a:rPr>
              <a:t>(факт)%	 (план) 		(план) 			</a:t>
            </a:r>
          </a:p>
        </p:txBody>
      </p:sp>
      <p:pic>
        <p:nvPicPr>
          <p:cNvPr id="17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675" y="6007940"/>
            <a:ext cx="317446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771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651650" y="285400"/>
            <a:ext cx="10954800" cy="150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Особенности организации инклюзивного дополнительного образования
</a:t>
            </a:r>
            <a:endParaRPr lang="en-US" sz="3300" dirty="0"/>
          </a:p>
        </p:txBody>
      </p:sp>
      <p:sp>
        <p:nvSpPr>
          <p:cNvPr id="9" name="Text 1"/>
          <p:cNvSpPr txBox="1"/>
          <p:nvPr/>
        </p:nvSpPr>
        <p:spPr>
          <a:xfrm>
            <a:off x="1003267" y="2443983"/>
            <a:ext cx="2882600" cy="273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Адаптация программ требует использования специализированных методик и оборудования, обеспечивающих доступность для детей с различными особенностями развития.
</a:t>
            </a:r>
            <a:endParaRPr lang="en-US" sz="1900" dirty="0"/>
          </a:p>
        </p:txBody>
      </p:sp>
      <p:sp>
        <p:nvSpPr>
          <p:cNvPr id="10" name="Text 2"/>
          <p:cNvSpPr txBox="1"/>
          <p:nvPr/>
        </p:nvSpPr>
        <p:spPr>
          <a:xfrm>
            <a:off x="4305267" y="2443983"/>
            <a:ext cx="2882600" cy="273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Инфраструктурные требования включают доступную среду и техническую поддержку, что критично для успешной реализации инклюзивных проектов.
</a:t>
            </a:r>
            <a:endParaRPr lang="en-US" sz="1900" dirty="0"/>
          </a:p>
        </p:txBody>
      </p:sp>
      <p:sp>
        <p:nvSpPr>
          <p:cNvPr id="11" name="Text 3"/>
          <p:cNvSpPr txBox="1"/>
          <p:nvPr/>
        </p:nvSpPr>
        <p:spPr>
          <a:xfrm>
            <a:off x="7658067" y="2443983"/>
            <a:ext cx="2882600" cy="278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Квалификация педагогов и постоянное повышение их компетенций являются ключевыми факторами эффективности инклюзивного дополнительного образования.
</a:t>
            </a:r>
            <a:endParaRPr lang="en-US" sz="1900" dirty="0"/>
          </a:p>
        </p:txBody>
      </p:sp>
      <p:sp>
        <p:nvSpPr>
          <p:cNvPr id="12" name="Text 4"/>
          <p:cNvSpPr txBox="1"/>
          <p:nvPr/>
        </p:nvSpPr>
        <p:spPr>
          <a:xfrm>
            <a:off x="61683" y="6405267"/>
            <a:ext cx="421600" cy="143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" y="1600"/>
            <a:ext cx="5656549" cy="68548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6980067" y="2024407"/>
            <a:ext cx="4756400" cy="184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Практики гибкого расписания позволяют включать дополнительные занятия без ущерба для основной программы, что повышает мотивацию школьников.
</a:t>
            </a:r>
            <a:endParaRPr lang="en-US" sz="1900" dirty="0"/>
          </a:p>
        </p:txBody>
      </p:sp>
      <p:sp>
        <p:nvSpPr>
          <p:cNvPr id="7" name="Text 1"/>
          <p:cNvSpPr txBox="1"/>
          <p:nvPr/>
        </p:nvSpPr>
        <p:spPr>
          <a:xfrm>
            <a:off x="6980067" y="4050467"/>
            <a:ext cx="4756400" cy="184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Совместные проекты учителей и педагогов дополнительного образования способствуют комплексному развитию и адаптации учебного материала под интересы учащихся.
</a:t>
            </a:r>
            <a:endParaRPr lang="en-US" sz="1900" dirty="0"/>
          </a:p>
        </p:txBody>
      </p:sp>
      <p:sp>
        <p:nvSpPr>
          <p:cNvPr id="8" name="Text 2"/>
          <p:cNvSpPr txBox="1"/>
          <p:nvPr/>
        </p:nvSpPr>
        <p:spPr>
          <a:xfrm>
            <a:off x="6980067" y="465785"/>
            <a:ext cx="4756400" cy="143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Интеграция дополнительного образования в основное учебное расписание
</a:t>
            </a:r>
            <a:endParaRPr lang="en-US" sz="2800" dirty="0"/>
          </a:p>
        </p:txBody>
      </p:sp>
      <p:sp>
        <p:nvSpPr>
          <p:cNvPr id="9" name="Text 3"/>
          <p:cNvSpPr txBox="1"/>
          <p:nvPr/>
        </p:nvSpPr>
        <p:spPr>
          <a:xfrm>
            <a:off x="11706880" y="6405267"/>
            <a:ext cx="421600" cy="143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500" y="2033142"/>
            <a:ext cx="6747600" cy="268911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597867" y="596800"/>
            <a:ext cx="4243200" cy="561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Уровень доступности дополнительного образования для детей с ограниченными возможностями
</a:t>
            </a:r>
            <a:r>
              <a:rPr lang="en-US" sz="19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количества специализированных программ и охвата детей с инвалидностью в различных муниципалитетах Пермского края. Выявлены районы с ограниченным доступом к дополнительному образованию для этой категории детей.
</a:t>
            </a:r>
            <a:r>
              <a:rPr lang="en-US" sz="1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Наблюдается значительный разрыв в доступности дополнительного образования для детей с ОВЗ между крупными городами и сельскими муниципалитетами.
</a:t>
            </a:r>
            <a:endParaRPr lang="en-US" sz="2100" dirty="0"/>
          </a:p>
        </p:txBody>
      </p:sp>
      <p:sp>
        <p:nvSpPr>
          <p:cNvPr id="5" name="Text 1"/>
          <p:cNvSpPr txBox="1"/>
          <p:nvPr/>
        </p:nvSpPr>
        <p:spPr>
          <a:xfrm>
            <a:off x="1515583" y="6590733"/>
            <a:ext cx="54696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>
              <a:lnSpc>
                <a:spcPct val="150041"/>
              </a:lnSpc>
            </a:pPr>
            <a:r>
              <a:rPr lang="en-US" sz="1000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Министерство образования Пермского края, 2023
</a:t>
            </a:r>
            <a:endParaRPr lang="en-US" sz="1000" dirty="0"/>
          </a:p>
        </p:txBody>
      </p:sp>
      <p:sp>
        <p:nvSpPr>
          <p:cNvPr id="6" name="Text 2"/>
          <p:cNvSpPr txBox="1"/>
          <p:nvPr/>
        </p:nvSpPr>
        <p:spPr>
          <a:xfrm>
            <a:off x="61683" y="6405267"/>
            <a:ext cx="421600" cy="143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21</a:t>
            </a:r>
            <a:endParaRPr lang="en-US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367" y="1972505"/>
            <a:ext cx="4928400" cy="303579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21867" y="5322333"/>
            <a:ext cx="4739600" cy="34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5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Министерство образования Пермского края, 2024
</a:t>
            </a:r>
            <a:endParaRPr lang="en-US" sz="1500" dirty="0"/>
          </a:p>
        </p:txBody>
      </p:sp>
      <p:sp>
        <p:nvSpPr>
          <p:cNvPr id="6" name="Text 1"/>
          <p:cNvSpPr txBox="1"/>
          <p:nvPr/>
        </p:nvSpPr>
        <p:spPr>
          <a:xfrm>
            <a:off x="11507200" y="6388533"/>
            <a:ext cx="786400" cy="50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28</a:t>
            </a:r>
            <a:endParaRPr lang="en-US" sz="1300" dirty="0"/>
          </a:p>
        </p:txBody>
      </p:sp>
      <p:sp>
        <p:nvSpPr>
          <p:cNvPr id="7" name="Text 2"/>
          <p:cNvSpPr txBox="1"/>
          <p:nvPr/>
        </p:nvSpPr>
        <p:spPr>
          <a:xfrm>
            <a:off x="6414667" y="1593800"/>
            <a:ext cx="5417600" cy="379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1700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Расширение проектов и инфраструктуры дополнительно стимулируется ежегодным увеличением финансирования на 15%.
Стабильный рост инвестиций обеспечит реализацию новых программ и улучшение материально-технической базы.
</a:t>
            </a:r>
            <a:endParaRPr lang="en-US" sz="1700" dirty="0"/>
          </a:p>
        </p:txBody>
      </p:sp>
      <p:sp>
        <p:nvSpPr>
          <p:cNvPr id="8" name="Text 3"/>
          <p:cNvSpPr txBox="1"/>
          <p:nvPr/>
        </p:nvSpPr>
        <p:spPr>
          <a:xfrm>
            <a:off x="920433" y="383667"/>
            <a:ext cx="10698800" cy="77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Прогноз роста инвестиций в дополнительное образование 2026-2028 гг.
</a:t>
            </a:r>
            <a:endParaRPr lang="en-US" sz="3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latin typeface="Arial" pitchFamily="34" charset="0"/>
                <a:ea typeface="League Spartan" charset="0"/>
                <a:cs typeface="League Spartan" charset="0"/>
                <a:sym typeface="League Spartan" charset="0"/>
              </a:rPr>
              <a:t>За 5 лет  лауреатами конкурса стали </a:t>
            </a:r>
          </a:p>
          <a:p>
            <a:r>
              <a:rPr lang="ru-RU" altLang="ru-RU" b="1" dirty="0" smtClean="0">
                <a:solidFill>
                  <a:schemeClr val="bg1"/>
                </a:solidFill>
                <a:latin typeface="Arial" pitchFamily="34" charset="0"/>
                <a:ea typeface="League Spartan" charset="0"/>
                <a:cs typeface="League Spartan" charset="0"/>
                <a:sym typeface="League Spartan" charset="0"/>
              </a:rPr>
              <a:t>1</a:t>
            </a:r>
            <a:r>
              <a:rPr lang="ru-RU" altLang="ru-RU" b="1" dirty="0" smtClean="0">
                <a:solidFill>
                  <a:schemeClr val="bg1"/>
                </a:solidFill>
                <a:latin typeface="Arial" pitchFamily="34" charset="0"/>
                <a:ea typeface="League Spartan" charset="0"/>
                <a:cs typeface="League Spartan" charset="0"/>
                <a:sym typeface="League Spartan" charset="0"/>
              </a:rPr>
              <a:t>За 5 лет  лауреатами конкурса стали </a:t>
            </a:r>
          </a:p>
          <a:p>
            <a:r>
              <a:rPr lang="ru-RU" altLang="ru-RU" b="1" dirty="0" smtClean="0">
                <a:solidFill>
                  <a:schemeClr val="bg1"/>
                </a:solidFill>
                <a:latin typeface="Arial" pitchFamily="34" charset="0"/>
                <a:ea typeface="League Spartan" charset="0"/>
                <a:cs typeface="League Spartan" charset="0"/>
                <a:sym typeface="League Spartan" charset="0"/>
              </a:rPr>
              <a:t>15 педагогов, из них 8 - победители и призеры.</a:t>
            </a:r>
          </a:p>
          <a:p>
            <a:r>
              <a:rPr lang="ru-RU" altLang="ru-RU" b="1" dirty="0" smtClean="0">
                <a:solidFill>
                  <a:schemeClr val="bg1"/>
                </a:solidFill>
                <a:latin typeface="Arial" pitchFamily="34" charset="0"/>
                <a:ea typeface="League Spartan" charset="0"/>
                <a:cs typeface="League Spartan" charset="0"/>
                <a:sym typeface="League Spartan" charset="0"/>
              </a:rPr>
              <a:t>5 </a:t>
            </a:r>
            <a:r>
              <a:rPr lang="ru-RU" altLang="ru-RU" b="1" dirty="0" smtClean="0">
                <a:solidFill>
                  <a:schemeClr val="bg1"/>
                </a:solidFill>
                <a:latin typeface="Arial" pitchFamily="34" charset="0"/>
                <a:ea typeface="League Spartan" charset="0"/>
                <a:cs typeface="League Spartan" charset="0"/>
                <a:sym typeface="League Spartan" charset="0"/>
              </a:rPr>
              <a:t>педагогов, из них 8 - победители и призеры.</a:t>
            </a:r>
            <a:endParaRPr lang="ru-RU" altLang="ru-RU" b="1" dirty="0">
              <a:solidFill>
                <a:schemeClr val="bg1"/>
              </a:solidFill>
              <a:latin typeface="Arial" pitchFamily="34" charset="0"/>
              <a:ea typeface="League Spartan" charset="0"/>
              <a:cs typeface="League Spartan" charset="0"/>
              <a:sym typeface="League Spartan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85211" y="1311442"/>
            <a:ext cx="847023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Министерство образования и науки Пермского края, Министерство культуры, Министерство спорта…..</a:t>
            </a:r>
          </a:p>
          <a:p>
            <a:r>
              <a:rPr lang="ru-RU" sz="2800" dirty="0" smtClean="0"/>
              <a:t>Региональный модельный центр</a:t>
            </a:r>
          </a:p>
          <a:p>
            <a:r>
              <a:rPr lang="ru-RU" sz="2800" dirty="0" smtClean="0"/>
              <a:t>Краевые учреждения</a:t>
            </a:r>
          </a:p>
          <a:p>
            <a:r>
              <a:rPr lang="ru-RU" sz="2800" dirty="0" smtClean="0"/>
              <a:t>Муниципальные формирования и городские округа</a:t>
            </a:r>
          </a:p>
          <a:p>
            <a:r>
              <a:rPr lang="ru-RU" sz="2800" dirty="0" smtClean="0"/>
              <a:t>Образовательные организации</a:t>
            </a:r>
          </a:p>
          <a:p>
            <a:r>
              <a:rPr lang="ru-RU" sz="2800" dirty="0" err="1" smtClean="0"/>
              <a:t>Социапартн</a:t>
            </a:r>
            <a:endParaRPr lang="ru-RU" sz="2800" dirty="0" smtClean="0"/>
          </a:p>
          <a:p>
            <a:r>
              <a:rPr lang="ru-RU" sz="2800" dirty="0" smtClean="0"/>
              <a:t> Определение основных направлений, содержания и форм деятельности по организационному, научно -  методическому сопровождению развития дополнительного образования детей в школах Пермск</a:t>
            </a:r>
            <a:r>
              <a:rPr lang="ru-RU" sz="3200" dirty="0" smtClean="0"/>
              <a:t>ого края.</a:t>
            </a:r>
            <a:endParaRPr lang="ru-RU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909" y="372111"/>
            <a:ext cx="9144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prstClr val="white"/>
                </a:solidFill>
                <a:latin typeface="Arial"/>
                <a:ea typeface="Calibri"/>
              </a:rPr>
              <a:t>Школа </a:t>
            </a:r>
            <a:r>
              <a:rPr lang="ru-RU" b="1" dirty="0" err="1">
                <a:solidFill>
                  <a:prstClr val="white"/>
                </a:solidFill>
                <a:latin typeface="Arial"/>
                <a:ea typeface="Calibri"/>
              </a:rPr>
              <a:t>Минпросвещения</a:t>
            </a:r>
            <a:r>
              <a:rPr lang="ru-RU" b="1" dirty="0">
                <a:solidFill>
                  <a:prstClr val="white"/>
                </a:solidFill>
                <a:latin typeface="Arial"/>
                <a:ea typeface="Calibri"/>
              </a:rPr>
              <a:t> России – центр образования, воспитания и просвещения, объединяющий территориально и духовно детей и взрослых, разные поколения, разные профессии, разные социальные группы для обретения смысла жизни через познание, созидание, нравственные ценности для творческого построения будущего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prstClr val="white"/>
                </a:solidFill>
                <a:latin typeface="Arial"/>
                <a:ea typeface="Calibri"/>
              </a:rPr>
              <a:t>каждого и всех в России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5164" y="1896111"/>
            <a:ext cx="4627420" cy="47705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Принципы школы: </a:t>
            </a:r>
          </a:p>
          <a:p>
            <a:pPr marL="285751" indent="-285751">
              <a:buFont typeface="Wingdings" panose="05000000000000000000" pitchFamily="2" charset="2"/>
              <a:buChar char="v"/>
            </a:pPr>
            <a:r>
              <a:rPr lang="ru-RU" sz="1600" dirty="0">
                <a:latin typeface="Arial Narrow" panose="020B0606020202030204" pitchFamily="34" charset="0"/>
                <a:cs typeface="Arabic Typesetting" panose="03020402040406030203" pitchFamily="66" charset="-78"/>
              </a:rPr>
              <a:t>обеспечение доступности качественного образования и равных возможностей для всех обучающихся</a:t>
            </a:r>
          </a:p>
          <a:p>
            <a:pPr marL="285751" indent="-285751">
              <a:buFont typeface="Wingdings" panose="05000000000000000000" pitchFamily="2" charset="2"/>
              <a:buChar char="v"/>
            </a:pPr>
            <a:r>
              <a:rPr lang="ru-RU" sz="1600" dirty="0">
                <a:latin typeface="Arial Narrow" panose="020B0606020202030204" pitchFamily="34" charset="0"/>
                <a:cs typeface="Arabic Typesetting" panose="03020402040406030203" pitchFamily="66" charset="-78"/>
              </a:rPr>
              <a:t>сохранение здоровья и обеспечение безопасности обучающихся</a:t>
            </a:r>
          </a:p>
          <a:p>
            <a:pPr marL="285751" indent="-285751">
              <a:buFont typeface="Wingdings" panose="05000000000000000000" pitchFamily="2" charset="2"/>
              <a:buChar char="v"/>
            </a:pPr>
            <a:r>
              <a:rPr lang="ru-RU" sz="1600" dirty="0">
                <a:latin typeface="Arial Narrow" panose="020B0606020202030204" pitchFamily="34" charset="0"/>
                <a:cs typeface="Arabic Typesetting" panose="03020402040406030203" pitchFamily="66" charset="-78"/>
              </a:rPr>
              <a:t>непрерывное совершенствование  качества образования</a:t>
            </a:r>
          </a:p>
          <a:p>
            <a:pPr marL="285751" indent="-285751">
              <a:buFont typeface="Wingdings" panose="05000000000000000000" pitchFamily="2" charset="2"/>
              <a:buChar char="v"/>
            </a:pPr>
            <a:r>
              <a:rPr lang="ru-RU" sz="1600" dirty="0">
                <a:latin typeface="Arial Narrow" panose="020B0606020202030204" pitchFamily="34" charset="0"/>
                <a:cs typeface="Arabic Typesetting" panose="03020402040406030203" pitchFamily="66" charset="-78"/>
              </a:rPr>
              <a:t>развитие обучающихся (интеллект, талант, личность)</a:t>
            </a:r>
          </a:p>
          <a:p>
            <a:pPr marL="285751" indent="-285751">
              <a:buFont typeface="Wingdings" panose="05000000000000000000" pitchFamily="2" charset="2"/>
              <a:buChar char="v"/>
            </a:pPr>
            <a:r>
              <a:rPr lang="ru-RU" sz="1600" dirty="0">
                <a:latin typeface="Arial Narrow" panose="020B0606020202030204" pitchFamily="34" charset="0"/>
                <a:cs typeface="Arabic Typesetting" panose="03020402040406030203" pitchFamily="66" charset="-78"/>
              </a:rPr>
              <a:t>социализация и выбор жизненного пути обучающихся (мировоззрение, традиции, профессия)</a:t>
            </a:r>
          </a:p>
          <a:p>
            <a:pPr marL="285751" indent="-285751">
              <a:buFont typeface="Wingdings" panose="05000000000000000000" pitchFamily="2" charset="2"/>
              <a:buChar char="v"/>
            </a:pPr>
            <a:r>
              <a:rPr lang="ru-RU" sz="1600" dirty="0">
                <a:latin typeface="Arial Narrow" panose="020B0606020202030204" pitchFamily="34" charset="0"/>
                <a:cs typeface="Arabic Typesetting" panose="03020402040406030203" pitchFamily="66" charset="-78"/>
              </a:rPr>
              <a:t>поддержка учительства</a:t>
            </a:r>
          </a:p>
          <a:p>
            <a:pPr marL="285751" indent="-285751">
              <a:buFont typeface="Wingdings" panose="05000000000000000000" pitchFamily="2" charset="2"/>
              <a:buChar char="v"/>
            </a:pPr>
            <a:r>
              <a:rPr lang="ru-RU" sz="1600" dirty="0">
                <a:latin typeface="Arial Narrow" panose="020B0606020202030204" pitchFamily="34" charset="0"/>
                <a:cs typeface="Arabic Typesetting" panose="03020402040406030203" pitchFamily="66" charset="-78"/>
              </a:rPr>
              <a:t>участие каждого в создании комфортного и безопасного школьного климата (детско-взрослая общность)</a:t>
            </a:r>
          </a:p>
          <a:p>
            <a:pPr marL="285751" indent="-285751">
              <a:buFont typeface="Wingdings" panose="05000000000000000000" pitchFamily="2" charset="2"/>
              <a:buChar char="v"/>
            </a:pPr>
            <a:r>
              <a:rPr lang="ru-RU" sz="1600" dirty="0">
                <a:latin typeface="Arial Narrow" panose="020B0606020202030204" pitchFamily="34" charset="0"/>
                <a:cs typeface="Arabic Typesetting" panose="03020402040406030203" pitchFamily="66" charset="-78"/>
              </a:rPr>
              <a:t>конструирование современной образовательной среды (обучение, опыт, демонстрация)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FA3AEF93-6F5B-45BA-AAD7-6AEB92881092}"/>
              </a:ext>
            </a:extLst>
          </p:cNvPr>
          <p:cNvCxnSpPr>
            <a:cxnSpLocks/>
          </p:cNvCxnSpPr>
          <p:nvPr/>
        </p:nvCxnSpPr>
        <p:spPr>
          <a:xfrm flipV="1">
            <a:off x="5176101" y="1963449"/>
            <a:ext cx="0" cy="833307"/>
          </a:xfrm>
          <a:prstGeom prst="line">
            <a:avLst/>
          </a:prstGeom>
          <a:ln w="25400">
            <a:solidFill>
              <a:srgbClr val="3AABCE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4875" y="1794039"/>
            <a:ext cx="6659416" cy="48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063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85567" y="1681884"/>
            <a:ext cx="11335365" cy="5505301"/>
            <a:chOff x="670678" y="986915"/>
            <a:chExt cx="11335365" cy="5505301"/>
          </a:xfrm>
        </p:grpSpPr>
        <p:sp>
          <p:nvSpPr>
            <p:cNvPr id="3" name="Подзаголовок 8"/>
            <p:cNvSpPr txBox="1">
              <a:spLocks/>
            </p:cNvSpPr>
            <p:nvPr/>
          </p:nvSpPr>
          <p:spPr>
            <a:xfrm>
              <a:off x="670679" y="1093491"/>
              <a:ext cx="10897331" cy="5398725"/>
            </a:xfrm>
            <a:prstGeom prst="rect">
              <a:avLst/>
            </a:prstGeom>
          </p:spPr>
          <p:txBody>
            <a:bodyPr l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buNone/>
              </a:pPr>
              <a:endParaRPr lang="ru-RU" sz="2000" dirty="0">
                <a:latin typeface="Gilroy" panose="00000500000000000000"/>
                <a:cs typeface="Calibri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70678" y="986915"/>
              <a:ext cx="11335365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endParaRPr lang="ru-RU" sz="1600" dirty="0"/>
            </a:p>
            <a:p>
              <a:endPara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10977" y="517133"/>
            <a:ext cx="98490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Магистральные направления 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 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 России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26749" y="1938449"/>
            <a:ext cx="317820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Самодиагностика:</a:t>
            </a: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процедура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определения уровня соответствия общеобразовательной организации статусу «Школа Минпросвещения России»;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инструмент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определения сильных и слабых сторон, направлений развития, выявления факторов, влияющих на результат, и основание для принятие эффективных управленческих решений;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определения соответствующего уровня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8" name="Picture 16">
            <a:extLst>
              <a:ext uri="{FF2B5EF4-FFF2-40B4-BE49-F238E27FC236}">
                <a16:creationId xmlns="" xmlns:a16="http://schemas.microsoft.com/office/drawing/2014/main" id="{73417AFB-3177-91E9-C481-A0BFFDE7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8653" y="2831001"/>
            <a:ext cx="564235" cy="56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="" xmlns:a16="http://schemas.microsoft.com/office/drawing/2014/main" id="{73417AFB-3177-91E9-C481-A0BFFDE7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8653" y="4476425"/>
            <a:ext cx="675924" cy="67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8708" y="6098959"/>
            <a:ext cx="568426" cy="5684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815DEE3-BBC0-A8C0-EF2E-D32D94BDF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5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322" y="2128160"/>
            <a:ext cx="7433386" cy="4332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5018" y="1920984"/>
            <a:ext cx="1278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4952" y="1920984"/>
            <a:ext cx="1500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3012" y="1920983"/>
            <a:ext cx="2068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17423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 bwMode="auto">
          <a:xfrm>
            <a:off x="1242874" y="1006025"/>
            <a:ext cx="8793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0" i="0" u="none" strike="noStrike" cap="none" spc="0" dirty="0">
                <a:ln>
                  <a:noFill/>
                </a:ln>
                <a:solidFill>
                  <a:prstClr val="white"/>
                </a:solidFill>
                <a:latin typeface="Arial"/>
                <a:ea typeface="Arial"/>
                <a:cs typeface="Times New Roman"/>
              </a:rPr>
              <a:t>Динамика трех лет</a:t>
            </a:r>
            <a:endParaRPr lang="ru-RU" sz="2000" b="0" i="0" u="none" strike="noStrike" cap="none" spc="0" dirty="0">
              <a:ln>
                <a:noFill/>
              </a:ln>
              <a:solidFill>
                <a:prstClr val="whit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00831" y="439118"/>
            <a:ext cx="103122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400" b="1" i="0" u="none" strike="noStrike" cap="none" spc="0" dirty="0">
                <a:ln>
                  <a:noFill/>
                </a:ln>
                <a:solidFill>
                  <a:prstClr val="white"/>
                </a:solidFill>
                <a:latin typeface="Arial"/>
                <a:ea typeface="Calibri"/>
              </a:rPr>
              <a:t>Школа Минпросвещения России</a:t>
            </a:r>
            <a:endParaRPr lang="ru-RU" sz="3400" b="1" i="0" u="none" strike="noStrike" cap="none" spc="0" dirty="0">
              <a:ln>
                <a:noFill/>
              </a:ln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4147367504"/>
              </p:ext>
            </p:extLst>
          </p:nvPr>
        </p:nvGraphicFramePr>
        <p:xfrm>
          <a:off x="188073" y="1735794"/>
          <a:ext cx="8152364" cy="5067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511005787"/>
              </p:ext>
            </p:extLst>
          </p:nvPr>
        </p:nvGraphicFramePr>
        <p:xfrm>
          <a:off x="8581292" y="1735794"/>
          <a:ext cx="3355055" cy="5193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13499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B572F39-4BA0-2A2C-57A3-4ED02B4A61EC}"/>
              </a:ext>
            </a:extLst>
          </p:cNvPr>
          <p:cNvSpPr/>
          <p:nvPr/>
        </p:nvSpPr>
        <p:spPr>
          <a:xfrm>
            <a:off x="711704" y="1006025"/>
            <a:ext cx="9325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Магистральное направление: ТВОРЧЕСТВО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DBE3549-63D5-03BE-284D-1BA3D3BE17E0}"/>
              </a:ext>
            </a:extLst>
          </p:cNvPr>
          <p:cNvSpPr/>
          <p:nvPr/>
        </p:nvSpPr>
        <p:spPr>
          <a:xfrm>
            <a:off x="690749" y="439118"/>
            <a:ext cx="107223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Школа </a:t>
            </a:r>
            <a:r>
              <a:rPr kumimoji="0" lang="ru-R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Минпросвещения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России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D78A6439-0EA9-1D58-28DE-C9E2134CBA61}"/>
              </a:ext>
            </a:extLst>
          </p:cNvPr>
          <p:cNvSpPr/>
          <p:nvPr/>
        </p:nvSpPr>
        <p:spPr>
          <a:xfrm>
            <a:off x="9208021" y="1801181"/>
            <a:ext cx="19522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225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Уровень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7225CB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159026" y="2038188"/>
          <a:ext cx="9607827" cy="4762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6396893"/>
              </p:ext>
            </p:extLst>
          </p:nvPr>
        </p:nvGraphicFramePr>
        <p:xfrm>
          <a:off x="7933585" y="2001236"/>
          <a:ext cx="3577097" cy="2261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Диаграмма 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2840" y="3875851"/>
            <a:ext cx="3988038" cy="266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9339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134" y="550416"/>
            <a:ext cx="8913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Мониторинг показателей направления «Творчество»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1134" y="1953087"/>
            <a:ext cx="1097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Диаграмма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553" y="1858958"/>
            <a:ext cx="9573822" cy="468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05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7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1" y="330200"/>
            <a:ext cx="942975" cy="56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0117" y="153459"/>
            <a:ext cx="56091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500" y="1385359"/>
            <a:ext cx="5994400" cy="394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050" y="1094317"/>
            <a:ext cx="50355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17500" y="5377392"/>
            <a:ext cx="6014509" cy="1158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439209" y="5377392"/>
            <a:ext cx="5892800" cy="130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4" tIns="30477" rIns="60954" bIns="30477">
            <a:spAutoFit/>
          </a:bodyPr>
          <a:lstStyle/>
          <a:p>
            <a:r>
              <a:rPr lang="ru-RU" altLang="ru-RU" sz="2100" b="1" dirty="0">
                <a:solidFill>
                  <a:schemeClr val="bg1"/>
                </a:solidFill>
              </a:rPr>
              <a:t>45 общеобразовательных  школ</a:t>
            </a:r>
          </a:p>
          <a:p>
            <a:r>
              <a:rPr lang="ru-RU" altLang="ru-RU" sz="2100" b="1" dirty="0">
                <a:solidFill>
                  <a:schemeClr val="bg1"/>
                </a:solidFill>
              </a:rPr>
              <a:t>1900 новых мест дополнительного образования          6  направленностей</a:t>
            </a:r>
          </a:p>
          <a:p>
            <a:endParaRPr lang="ru-RU" altLang="ru-RU" dirty="0"/>
          </a:p>
        </p:txBody>
      </p:sp>
      <p:pic>
        <p:nvPicPr>
          <p:cNvPr id="8201" name="Рисунок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02800" y="1549400"/>
            <a:ext cx="224790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Рисунок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4826000"/>
            <a:ext cx="4432300" cy="124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трелка вправо 12"/>
          <p:cNvSpPr/>
          <p:nvPr/>
        </p:nvSpPr>
        <p:spPr>
          <a:xfrm>
            <a:off x="7315200" y="1602317"/>
            <a:ext cx="2895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162800" y="1701800"/>
            <a:ext cx="508000" cy="3124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05" name="TextBox 14"/>
          <p:cNvSpPr txBox="1">
            <a:spLocks noChangeArrowheads="1"/>
          </p:cNvSpPr>
          <p:nvPr/>
        </p:nvSpPr>
        <p:spPr bwMode="auto">
          <a:xfrm>
            <a:off x="3098800" y="431801"/>
            <a:ext cx="5892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4" tIns="30477" rIns="60954" bIns="30477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70C0"/>
                </a:solidFill>
              </a:rPr>
              <a:t>ВЕКТОРЫ РАЗВИТИЯ ДОПОЛНИТЕЛЬНОГО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3165" y="464465"/>
            <a:ext cx="9578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</a:rPr>
              <a:t>Содействие проведению конкурсов профессионального мастерства в целях поддержки и профессионального развития специалистов системы дополнительного образования детей, в том числе среди педагогических работников, осуществляющих обучение детей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</a:rPr>
              <a:t>по дополнительным предпрофессиональным программам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113974"/>
            <a:ext cx="3929449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dirty="0"/>
              <a:t>Опытные творческие, профессионально и личностно одаренные кадры (средний возраст  - 44 года),  с высшей  категорией -537, с первой - 340.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89341" y="4826675"/>
            <a:ext cx="4654378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dirty="0"/>
              <a:t>Талантливые специалисты, уникальный опыт  учреждений, творческих объединений, педагогов, успешно представивших Пермский край  в конкурсах  профессионального мастерства всех уровней, вплоть до международных и федеральных.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870" y="2204308"/>
            <a:ext cx="3708400" cy="271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6995" y="1895390"/>
            <a:ext cx="3775075" cy="280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 cstate="print"/>
          <a:srcRect l="7326" t="3716" r="11504" b="4593"/>
          <a:stretch>
            <a:fillRect/>
          </a:stretch>
        </p:blipFill>
        <p:spPr bwMode="auto">
          <a:xfrm>
            <a:off x="8259805" y="2095844"/>
            <a:ext cx="3479113" cy="259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123038" y="5317694"/>
            <a:ext cx="317980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latin typeface="Arial" pitchFamily="34" charset="0"/>
                <a:ea typeface="League Spartan" charset="0"/>
                <a:cs typeface="League Spartan" charset="0"/>
                <a:sym typeface="League Spartan" charset="0"/>
              </a:rPr>
              <a:t>За 5 лет  лауреатами конкурса стали </a:t>
            </a:r>
          </a:p>
          <a:p>
            <a:r>
              <a:rPr lang="ru-RU" altLang="ru-RU" b="1" dirty="0" smtClean="0">
                <a:solidFill>
                  <a:schemeClr val="bg1"/>
                </a:solidFill>
                <a:latin typeface="Arial" pitchFamily="34" charset="0"/>
                <a:ea typeface="League Spartan" charset="0"/>
                <a:cs typeface="League Spartan" charset="0"/>
                <a:sym typeface="League Spartan" charset="0"/>
              </a:rPr>
              <a:t>15 педагогов, из них 8 - победители и призеры.</a:t>
            </a:r>
            <a:endParaRPr lang="ru-RU" altLang="ru-RU" b="1" dirty="0">
              <a:solidFill>
                <a:schemeClr val="bg1"/>
              </a:solidFill>
              <a:latin typeface="Arial" pitchFamily="34" charset="0"/>
              <a:ea typeface="League Spartan" charset="0"/>
              <a:cs typeface="League Spartan" charset="0"/>
              <a:sym typeface="League Spart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2251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11835</TotalTime>
  <Words>1409</Words>
  <Application>Microsoft Office PowerPoint</Application>
  <DocSecurity>0</DocSecurity>
  <PresentationFormat>Произвольный</PresentationFormat>
  <Paragraphs>191</Paragraphs>
  <Slides>25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Calibri</vt:lpstr>
      <vt:lpstr>Arial Black</vt:lpstr>
      <vt:lpstr>Arial Narrow</vt:lpstr>
      <vt:lpstr>Arabic Typesetting</vt:lpstr>
      <vt:lpstr>Wingdings</vt:lpstr>
      <vt:lpstr>Gilroy</vt:lpstr>
      <vt:lpstr>Times New Roman</vt:lpstr>
      <vt:lpstr>League Spartan</vt:lpstr>
      <vt:lpstr>YS Text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Kopysova-JS</cp:lastModifiedBy>
  <cp:revision>315</cp:revision>
  <cp:lastPrinted>2025-08-13T09:23:06Z</cp:lastPrinted>
  <dcterms:created xsi:type="dcterms:W3CDTF">2023-01-17T13:35:31Z</dcterms:created>
  <dcterms:modified xsi:type="dcterms:W3CDTF">2025-12-03T04:14:20Z</dcterms:modified>
  <dc:identifier/>
  <dc:language/>
  <cp:version/>
</cp:coreProperties>
</file>