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4" r:id="rId9"/>
    <p:sldId id="274" r:id="rId10"/>
    <p:sldId id="270" r:id="rId11"/>
    <p:sldId id="272" r:id="rId12"/>
    <p:sldId id="273" r:id="rId13"/>
    <p:sldId id="282" r:id="rId14"/>
    <p:sldId id="283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31ACF-2F78-4A66-9D01-FCD14B9926B8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BF00B-C501-4C77-96BF-A445352F51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859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EFA1F-CC2E-4D15-99FD-790E4356C29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076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EFA1F-CC2E-4D15-99FD-790E4356C29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9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ovsavenkova@minobr.permkrai.ru" TargetMode="External"/><Relationship Id="rId2" Type="http://schemas.openxmlformats.org/officeDocument/2006/relationships/hyperlink" Target="mailto:igkatkova@minobr.permkrai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5649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Актуальные вопросы образования детей с ОВЗ, детей-инвалидов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941168"/>
            <a:ext cx="8201000" cy="1248544"/>
          </a:xfrm>
        </p:spPr>
        <p:txBody>
          <a:bodyPr>
            <a:noAutofit/>
          </a:bodyPr>
          <a:lstStyle/>
          <a:p>
            <a:r>
              <a:rPr lang="ru-RU" sz="1800" dirty="0" smtClean="0"/>
              <a:t>Каткова Ирина Геннадьевна, заведующий сектором по работе с детьми с ограниченными возможностями здоровья отдела общего образования управления общего, дополнительного образования и воспитания Министерства образования и науки </a:t>
            </a:r>
            <a:r>
              <a:rPr lang="ru-RU" sz="1800" dirty="0"/>
              <a:t>П</a:t>
            </a:r>
            <a:r>
              <a:rPr lang="ru-RU" sz="1800" dirty="0" smtClean="0"/>
              <a:t>ермского края</a:t>
            </a:r>
            <a:endParaRPr lang="ru-RU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115212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26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Основное общее образование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9812" y="1417638"/>
            <a:ext cx="3672408" cy="21602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Минпросвещения</a:t>
            </a:r>
            <a:r>
              <a:rPr lang="ru-RU" dirty="0" smtClean="0"/>
              <a:t> России – работа </a:t>
            </a:r>
            <a:r>
              <a:rPr lang="ru-RU" dirty="0" smtClean="0">
                <a:solidFill>
                  <a:srgbClr val="FF0000"/>
                </a:solidFill>
              </a:rPr>
              <a:t>по внесению изменений в ФГОС основного общего образования, </a:t>
            </a:r>
            <a:r>
              <a:rPr lang="ru-RU" dirty="0" smtClean="0"/>
              <a:t>в том числе в части обеспечения преемственности с ФГОС НОО ОВЗ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1417638"/>
            <a:ext cx="3672408" cy="21602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Разработаны примерные адаптированные «рабочие» основные общеобразовательные программы первого года обучения в основной школе.</a:t>
            </a:r>
          </a:p>
          <a:p>
            <a:pPr algn="ctr"/>
            <a:endParaRPr lang="ru-RU" dirty="0"/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https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//ikp-rao.ru/</a:t>
            </a:r>
            <a:r>
              <a:rPr lang="en-US" dirty="0" err="1" smtClean="0">
                <a:solidFill>
                  <a:srgbClr val="FF0000"/>
                </a:solidFill>
              </a:rPr>
              <a:t>frc-ovs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835" y="3765215"/>
            <a:ext cx="807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+mj-lt"/>
              </a:rPr>
              <a:t>Для организации основного общего образования обучающихся с ОВЗ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+mj-lt"/>
              </a:rPr>
              <a:t>в 5 классе в 2020/21 учебном году образовательным организациям необходимо:</a:t>
            </a:r>
            <a:endParaRPr lang="ru-RU" sz="1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0286" y="4288435"/>
            <a:ext cx="8216988" cy="11167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1400" dirty="0" smtClean="0"/>
              <a:t>Разработать основные общеобразовательные программы основного общего образования обучающихся с ОВЗ.</a:t>
            </a:r>
          </a:p>
          <a:p>
            <a:endParaRPr lang="ru-RU" sz="1400" dirty="0" smtClean="0"/>
          </a:p>
          <a:p>
            <a:r>
              <a:rPr lang="ru-RU" sz="1400" dirty="0" smtClean="0"/>
              <a:t>2. При необходимости перевести обучающихся на ИУП (пункт 3 части 1 статьи 34 Закона об образовании)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50286" y="5731587"/>
            <a:ext cx="8470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МЕТОДИЧЕСКИЕ РЕОМЕНДАЦИИ «О формирование учебных планов ОО Санкт-Петербурга, осуществляющих обучение  по адаптированным основным общеобразовательным программам , в соответствии с ФГОС ООО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5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Обучение с применением ДОТ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Администрацией ОО организуются мероприятия разъяснительного характера для всех участников ОП (персонал, родители, обучающиеся).</a:t>
            </a:r>
          </a:p>
          <a:p>
            <a:pPr marL="0" indent="0">
              <a:buNone/>
            </a:pPr>
            <a:r>
              <a:rPr lang="ru-RU" sz="2000" i="1" dirty="0" smtClean="0"/>
              <a:t>(«Санитарно-эпидемиологические требования к устройству, содержанию и организации работы ОО и других объектов социальной инфраструктуры для детей и молодежи в условиях распространения новой </a:t>
            </a:r>
            <a:r>
              <a:rPr lang="ru-RU" sz="2000" i="1" dirty="0" err="1" smtClean="0"/>
              <a:t>коронавирусной</a:t>
            </a:r>
            <a:r>
              <a:rPr lang="ru-RU" sz="2000" i="1" dirty="0" smtClean="0"/>
              <a:t> инфекции» 3.1/2.4.3598-20)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0682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Обучение с применением </a:t>
            </a:r>
            <a:r>
              <a:rPr lang="ru-RU" sz="2400" dirty="0" smtClean="0">
                <a:solidFill>
                  <a:srgbClr val="0070C0"/>
                </a:solidFill>
              </a:rPr>
              <a:t>ДОТ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(основные санитарно-противоэпидемические мероприятия)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40000" lnSpcReduction="20000"/>
          </a:bodyPr>
          <a:lstStyle/>
          <a:p>
            <a:r>
              <a:rPr lang="ru-RU" dirty="0"/>
              <a:t>у</a:t>
            </a:r>
            <a:r>
              <a:rPr lang="ru-RU" dirty="0" smtClean="0"/>
              <a:t>ведомление не позднее чем за 1 рабочий день территориального органа </a:t>
            </a:r>
            <a:r>
              <a:rPr lang="ru-RU" dirty="0" err="1" smtClean="0"/>
              <a:t>Роспотребнадзора</a:t>
            </a:r>
            <a:r>
              <a:rPr lang="ru-RU" dirty="0" smtClean="0"/>
              <a:t> о дате начала ОП;</a:t>
            </a:r>
          </a:p>
          <a:p>
            <a:r>
              <a:rPr lang="ru-RU" dirty="0" smtClean="0"/>
              <a:t>Проведение генеральной уборки перед открытием организации;</a:t>
            </a:r>
          </a:p>
          <a:p>
            <a:r>
              <a:rPr lang="ru-RU" dirty="0"/>
              <a:t>о</a:t>
            </a:r>
            <a:r>
              <a:rPr lang="ru-RU" dirty="0" smtClean="0"/>
              <a:t>рганизация ежедневных «утренних фильтров» при входе в здание с обязательной термометрией с целью выявления и недопущения лиц с признаками респираторных заболеваний с использованием всех входов в здание (по возможности);</a:t>
            </a:r>
          </a:p>
          <a:p>
            <a:r>
              <a:rPr lang="ru-RU" dirty="0"/>
              <a:t>у</a:t>
            </a:r>
            <a:r>
              <a:rPr lang="ru-RU" dirty="0" smtClean="0"/>
              <a:t>силение дезинфекционного режима;</a:t>
            </a:r>
          </a:p>
          <a:p>
            <a:r>
              <a:rPr lang="ru-RU" dirty="0"/>
              <a:t>с</a:t>
            </a:r>
            <a:r>
              <a:rPr lang="ru-RU" dirty="0" smtClean="0"/>
              <a:t>оздание условий для соблюдения правил личной гигиены;</a:t>
            </a:r>
          </a:p>
          <a:p>
            <a:r>
              <a:rPr lang="ru-RU" dirty="0"/>
              <a:t>и</a:t>
            </a:r>
            <a:r>
              <a:rPr lang="ru-RU" dirty="0" smtClean="0"/>
              <a:t>спользование средств индивидуальной (маски, перчатки) персоналом пищеблоков;</a:t>
            </a:r>
          </a:p>
          <a:p>
            <a:r>
              <a:rPr lang="ru-RU" dirty="0"/>
              <a:t>з</a:t>
            </a:r>
            <a:r>
              <a:rPr lang="ru-RU" dirty="0" smtClean="0"/>
              <a:t>акрепление за каждым классом отдельного кабинета (за исключением кабинетов, требующих специального оборудования), проведение занятий в актовом и спортивном залах, библиотеке только для одного класса;</a:t>
            </a:r>
          </a:p>
          <a:p>
            <a:r>
              <a:rPr lang="ru-RU" dirty="0" smtClean="0"/>
              <a:t>организация учебного процесса по специально разработанному расписанию уроков, графику посещения столовой с целью минимизации контактов обучающихся;</a:t>
            </a:r>
          </a:p>
          <a:p>
            <a:r>
              <a:rPr lang="ru-RU" dirty="0" smtClean="0"/>
              <a:t>запрет на проведение массовых мероприятий между различными классами (школами) (проведение праздничных мероприятий 1 сентября организовать по классам или параллелям на открытом воздухе с использованием средств индивидуальной защиты (маски) для родителей);</a:t>
            </a:r>
          </a:p>
          <a:p>
            <a:r>
              <a:rPr lang="ru-RU" dirty="0"/>
              <a:t>п</a:t>
            </a:r>
            <a:r>
              <a:rPr lang="ru-RU" dirty="0" smtClean="0"/>
              <a:t>ри организации фронтальных форм занятий количество детей в помещении должно определяться из расчета не менее 2,5 </a:t>
            </a:r>
            <a:r>
              <a:rPr lang="ru-RU" dirty="0" err="1" smtClean="0"/>
              <a:t>кв.м</a:t>
            </a:r>
            <a:r>
              <a:rPr lang="ru-RU" dirty="0" smtClean="0"/>
              <a:t> на 1 обучающегося; при организации групповых форм работы и индивидуальных занятий количество детей в помещении должно определяться из расчета не менее 3, 5 </a:t>
            </a:r>
            <a:r>
              <a:rPr lang="ru-RU" dirty="0" err="1" smtClean="0"/>
              <a:t>кв.м</a:t>
            </a:r>
            <a:r>
              <a:rPr lang="ru-RU" dirty="0" smtClean="0"/>
              <a:t> на 1 обучающегося;</a:t>
            </a:r>
          </a:p>
          <a:p>
            <a:r>
              <a:rPr lang="ru-RU" dirty="0" smtClean="0"/>
              <a:t>учебные занятия следует начинать не ранее 8.00. </a:t>
            </a:r>
            <a:r>
              <a:rPr lang="ru-RU" dirty="0"/>
              <a:t>Р</a:t>
            </a:r>
            <a:r>
              <a:rPr lang="ru-RU" dirty="0" smtClean="0"/>
              <a:t>асписание составляется отдельно для обязательных и факультативных занятий;</a:t>
            </a:r>
          </a:p>
          <a:p>
            <a:r>
              <a:rPr lang="ru-RU" dirty="0" smtClean="0"/>
              <a:t>С учетом требований п 10.5  СанПиН целесообразно организовать проведение курсов внеурочной деятельности в период каникул, в выходные и нерабочие праздничные дни.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На случай ухудшения эпидемиологической ситуации предусмотреть возможность обучения с применением ДОТ</a:t>
            </a:r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6711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ПОЗДРАВЛЯЕМ!!!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2575406"/>
              </p:ext>
            </p:extLst>
          </p:nvPr>
        </p:nvGraphicFramePr>
        <p:xfrm>
          <a:off x="683568" y="1268760"/>
          <a:ext cx="3960440" cy="532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3" imgW="5667139" imgH="8019997" progId="AcroExch.Document.DC">
                  <p:embed/>
                </p:oleObj>
              </mc:Choice>
              <mc:Fallback>
                <p:oleObj name="Acrobat Document" r:id="rId3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1268760"/>
                        <a:ext cx="3960440" cy="5328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320006"/>
              </p:ext>
            </p:extLst>
          </p:nvPr>
        </p:nvGraphicFramePr>
        <p:xfrm>
          <a:off x="4870376" y="1268760"/>
          <a:ext cx="4042792" cy="532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Acrobat Document" r:id="rId5" imgW="5667139" imgH="8019997" progId="AcroExch.Document.DC">
                  <p:embed/>
                </p:oleObj>
              </mc:Choice>
              <mc:Fallback>
                <p:oleObj name="Acrobat Document" r:id="rId5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70376" y="1268760"/>
                        <a:ext cx="4042792" cy="5328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7149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ПОЗДРАВЛЯЕМ!!!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0137535"/>
              </p:ext>
            </p:extLst>
          </p:nvPr>
        </p:nvGraphicFramePr>
        <p:xfrm>
          <a:off x="465132" y="1268760"/>
          <a:ext cx="3890844" cy="532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Acrobat Document" r:id="rId3" imgW="5667139" imgH="8019997" progId="AcroExch.Document.DC">
                  <p:embed/>
                </p:oleObj>
              </mc:Choice>
              <mc:Fallback>
                <p:oleObj name="Acrobat Document" r:id="rId3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5132" y="1268760"/>
                        <a:ext cx="3890844" cy="5328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670349"/>
              </p:ext>
            </p:extLst>
          </p:nvPr>
        </p:nvGraphicFramePr>
        <p:xfrm>
          <a:off x="4788024" y="1268760"/>
          <a:ext cx="3898776" cy="532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Acrobat Document" r:id="rId5" imgW="5667139" imgH="8019997" progId="AcroExch.Document.DC">
                  <p:embed/>
                </p:oleObj>
              </mc:Choice>
              <mc:Fallback>
                <p:oleObj name="Acrobat Document" r:id="rId5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88024" y="1268760"/>
                        <a:ext cx="3898776" cy="5328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750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Контактная </a:t>
            </a:r>
            <a:r>
              <a:rPr lang="ru-RU" dirty="0">
                <a:solidFill>
                  <a:srgbClr val="FF0000"/>
                </a:solidFill>
              </a:rPr>
              <a:t>информация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</a:rPr>
              <a:t>Каткова Ирина Геннадьевна, </a:t>
            </a:r>
            <a:r>
              <a:rPr lang="ru-RU" sz="2000" dirty="0"/>
              <a:t>заведующий сектором по работе с детьми с ограниченными возможностями здоровья отдела общего образования управления общего, дополнительного образования и воспитания Министерства образования и науки Пермского </a:t>
            </a:r>
            <a:r>
              <a:rPr lang="ru-RU" sz="2000" dirty="0" smtClean="0"/>
              <a:t>края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err="1" smtClean="0"/>
              <a:t>Эл.почта</a:t>
            </a:r>
            <a:r>
              <a:rPr lang="ru-RU" sz="2000" dirty="0" smtClean="0"/>
              <a:t>: </a:t>
            </a:r>
            <a:r>
              <a:rPr lang="en-US" sz="2000" dirty="0" smtClean="0">
                <a:hlinkClick r:id="rId2"/>
              </a:rPr>
              <a:t>igkatkova@minobr.permkrai.ru</a:t>
            </a:r>
            <a:endParaRPr lang="en-US" sz="2000" dirty="0" smtClean="0"/>
          </a:p>
          <a:p>
            <a:pPr marL="0" indent="0">
              <a:buNone/>
            </a:pPr>
            <a:r>
              <a:rPr lang="ru-RU" sz="2000" dirty="0" err="1" smtClean="0"/>
              <a:t>Раб.тел</a:t>
            </a:r>
            <a:r>
              <a:rPr lang="ru-RU" sz="2000" dirty="0" smtClean="0"/>
              <a:t>.: 2(342) 217 79 06</a:t>
            </a:r>
          </a:p>
          <a:p>
            <a:pPr marL="0" indent="0">
              <a:buNone/>
            </a:pPr>
            <a:r>
              <a:rPr lang="ru-RU" sz="2000" dirty="0" smtClean="0"/>
              <a:t>Личный: 89028037592, 89091118219 (ват сап)</a:t>
            </a:r>
          </a:p>
          <a:p>
            <a:pPr marL="0" indent="0">
              <a:buNone/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Савенкова Ольга Валентиновна, </a:t>
            </a:r>
            <a:r>
              <a:rPr lang="ru-RU" sz="2000" dirty="0"/>
              <a:t>специалист-эксперт </a:t>
            </a:r>
            <a:r>
              <a:rPr lang="ru-RU" sz="2000" dirty="0" smtClean="0"/>
              <a:t>сектора </a:t>
            </a:r>
            <a:r>
              <a:rPr lang="ru-RU" sz="2000" dirty="0"/>
              <a:t>по работе с детьми с ограниченными возможностями здоровья отдела общего образования управления общего, дополнительного образования и воспитания Министерства образования и науки Пермского </a:t>
            </a:r>
            <a:r>
              <a:rPr lang="ru-RU" sz="2000" dirty="0" smtClean="0"/>
              <a:t>края</a:t>
            </a:r>
          </a:p>
          <a:p>
            <a:pPr marL="0" indent="0">
              <a:buNone/>
            </a:pPr>
            <a:r>
              <a:rPr lang="ru-RU" sz="2000" dirty="0" err="1" smtClean="0"/>
              <a:t>Эл.почта</a:t>
            </a:r>
            <a:r>
              <a:rPr lang="ru-RU" sz="2000" dirty="0" smtClean="0"/>
              <a:t>: </a:t>
            </a:r>
            <a:r>
              <a:rPr lang="en-US" sz="2000" dirty="0" smtClean="0">
                <a:hlinkClick r:id="rId3"/>
              </a:rPr>
              <a:t>ovsavenkova@minobr.permkrai.ru</a:t>
            </a:r>
            <a:endParaRPr lang="en-US" sz="2000" dirty="0" smtClean="0"/>
          </a:p>
          <a:p>
            <a:pPr marL="0" indent="0">
              <a:buNone/>
            </a:pPr>
            <a:r>
              <a:rPr lang="ru-RU" sz="2000" dirty="0" err="1"/>
              <a:t>Раб.тел</a:t>
            </a:r>
            <a:r>
              <a:rPr lang="ru-RU" sz="2000" dirty="0"/>
              <a:t>.: 2(342) 217 79 06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574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174" y="25787"/>
            <a:ext cx="7886700" cy="124506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Региональный проект «Современная школа»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федерального проекта «Современная школа» национального проекта «Образование</a:t>
            </a:r>
            <a:r>
              <a:rPr lang="ru-RU" sz="2000" b="1" dirty="0" smtClean="0">
                <a:solidFill>
                  <a:srgbClr val="0070C0"/>
                </a:solidFill>
              </a:rPr>
              <a:t>», 2020г.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0207" y="2786132"/>
            <a:ext cx="4867986" cy="8393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b="1" dirty="0"/>
          </a:p>
          <a:p>
            <a:pPr algn="ctr"/>
            <a:r>
              <a:rPr lang="ru-RU" sz="1350" b="1" dirty="0">
                <a:solidFill>
                  <a:srgbClr val="FF0000"/>
                </a:solidFill>
              </a:rPr>
              <a:t>      2020г.</a:t>
            </a:r>
          </a:p>
          <a:p>
            <a:pPr algn="ctr"/>
            <a:r>
              <a:rPr lang="ru-RU" sz="1350" b="1" dirty="0"/>
              <a:t>Общеобразовательная школа-интернат Пермского края</a:t>
            </a:r>
          </a:p>
          <a:p>
            <a:pPr algn="ctr"/>
            <a:r>
              <a:rPr lang="ru-RU" sz="1350" b="1" dirty="0"/>
              <a:t>Школа № 7 для обучающихся с ОВЗ г. Березники</a:t>
            </a:r>
          </a:p>
          <a:p>
            <a:pPr algn="ctr"/>
            <a:endParaRPr lang="ru-RU" sz="135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049" y="2460275"/>
            <a:ext cx="2644254" cy="8400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787" y="4031197"/>
            <a:ext cx="3879491" cy="22781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591" y="1742338"/>
            <a:ext cx="3360711" cy="57612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87186" y="173852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50" b="1" dirty="0"/>
              <a:t>Мероприятие:</a:t>
            </a:r>
            <a:r>
              <a:rPr lang="ru-RU" sz="1350" dirty="0"/>
              <a:t> «Обновление материально-технической базы в организациях, осуществляющих образовательную деятельность исключительно по адаптированным программам»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04" y="3785592"/>
            <a:ext cx="2908044" cy="3109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4357664"/>
            <a:ext cx="3900179" cy="219669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954" y="4115327"/>
            <a:ext cx="3008637" cy="2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82819"/>
            <a:ext cx="7886700" cy="11424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5" y="1086934"/>
            <a:ext cx="3152288" cy="1696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2865" y="2884613"/>
            <a:ext cx="28148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latin typeface="Arial Narrow" panose="020B0606020202030204" pitchFamily="34" charset="0"/>
              </a:rPr>
              <a:t>Комната сенсорной интеграции</a:t>
            </a:r>
            <a:endParaRPr lang="ru-RU" sz="1350" b="1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119" y="2425717"/>
            <a:ext cx="2975231" cy="2528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817" y="982819"/>
            <a:ext cx="3059183" cy="21558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65878" y="3176852"/>
            <a:ext cx="1997457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/>
              <a:t>Оснащение учебного кабинета предметной области «Технология» для слепых обучающихся основного общего образования (введение нового модуля «Массажное дело»)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66" y="3422135"/>
            <a:ext cx="2886478" cy="165469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7874" y="5219337"/>
            <a:ext cx="36749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/>
              <a:t>Обновление оборудования/оснащение помещений зала для занятий адаптированной физической культуры для обучающихся сенсорными нарушениями</a:t>
            </a:r>
          </a:p>
        </p:txBody>
      </p:sp>
    </p:spTree>
    <p:extLst>
      <p:ext uri="{BB962C8B-B14F-4D97-AF65-F5344CB8AC3E}">
        <p14:creationId xmlns:p14="http://schemas.microsoft.com/office/powerpoint/2010/main" val="289845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97" y="1069822"/>
            <a:ext cx="2738936" cy="18302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85649" y="2900059"/>
            <a:ext cx="163125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/>
              <a:t>Кабинет ЛФК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767" y="1151988"/>
            <a:ext cx="2587009" cy="19599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39129" y="3177058"/>
            <a:ext cx="220828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/>
              <a:t>Кабинет рабочего по комплексному ремонту и обслуживанию здания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911" y="1069822"/>
            <a:ext cx="2535830" cy="33780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24813" y="4447894"/>
            <a:ext cx="24575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/>
              <a:t>Кабинет </a:t>
            </a:r>
            <a:r>
              <a:rPr lang="ru-RU" sz="1350" b="1" dirty="0" smtClean="0"/>
              <a:t>декоративно-прикладного </a:t>
            </a:r>
            <a:r>
              <a:rPr lang="ru-RU" sz="1350" b="1" dirty="0"/>
              <a:t>творчества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697" y="3396243"/>
            <a:ext cx="2319267" cy="210330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86024" y="5580229"/>
            <a:ext cx="164949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b="1" dirty="0"/>
              <a:t>Сенсорная комната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98586" y="4090209"/>
            <a:ext cx="2262117" cy="1409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Школа № 7 для обучающихся с ОВЗ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г. Березники</a:t>
            </a:r>
          </a:p>
        </p:txBody>
      </p:sp>
    </p:spTree>
    <p:extLst>
      <p:ext uri="{BB962C8B-B14F-4D97-AF65-F5344CB8AC3E}">
        <p14:creationId xmlns:p14="http://schemas.microsoft.com/office/powerpoint/2010/main" val="304550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06" y="-28958"/>
            <a:ext cx="9160506" cy="688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8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325"/>
            <a:ext cx="9144000" cy="68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50" y="5359"/>
            <a:ext cx="9123850" cy="695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3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Закупка оборудования для школ </a:t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в 2020г.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800" b="1" u="sng" dirty="0" smtClean="0"/>
              <a:t>Столярные</a:t>
            </a:r>
            <a:r>
              <a:rPr lang="ru-RU" sz="3800" b="1" u="sng" dirty="0"/>
              <a:t>  мастерские:  </a:t>
            </a:r>
          </a:p>
          <a:p>
            <a:r>
              <a:rPr lang="ru-RU" sz="4000" dirty="0"/>
              <a:t>1.МБОУ «</a:t>
            </a:r>
            <a:r>
              <a:rPr lang="ru-RU" sz="4000" dirty="0" err="1"/>
              <a:t>Кувинская</a:t>
            </a:r>
            <a:r>
              <a:rPr lang="ru-RU" sz="4000" dirty="0"/>
              <a:t> общеобразовательная  школа — интернат для  обучающихся  с ОВЗ»</a:t>
            </a:r>
          </a:p>
          <a:p>
            <a:r>
              <a:rPr lang="ru-RU" sz="4000" dirty="0"/>
              <a:t>2.МБОУ «</a:t>
            </a:r>
            <a:r>
              <a:rPr lang="ru-RU" sz="4000" dirty="0" err="1"/>
              <a:t>Пуксибская</a:t>
            </a:r>
            <a:r>
              <a:rPr lang="ru-RU" sz="4000" dirty="0"/>
              <a:t> специальная ( коррекционная) школа  -интернат», </a:t>
            </a:r>
          </a:p>
          <a:p>
            <a:r>
              <a:rPr lang="ru-RU" sz="4000" dirty="0"/>
              <a:t>3.МБОУ «Специальная ( коррекционная)  общеобразовательная  школа для  обучающихся  с </a:t>
            </a:r>
            <a:r>
              <a:rPr lang="ru-RU" sz="4000" dirty="0" err="1"/>
              <a:t>ОВЗ»г</a:t>
            </a:r>
            <a:r>
              <a:rPr lang="ru-RU" sz="4000" dirty="0"/>
              <a:t>.  Соликамск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800" b="1" u="sng" dirty="0" smtClean="0"/>
              <a:t>Швейные </a:t>
            </a:r>
            <a:r>
              <a:rPr lang="ru-RU" sz="3800" b="1" u="sng" dirty="0"/>
              <a:t>мастерские </a:t>
            </a:r>
            <a:r>
              <a:rPr lang="ru-RU" sz="3800" b="1" u="sng" dirty="0" smtClean="0"/>
              <a:t>:</a:t>
            </a:r>
            <a:endParaRPr lang="ru-RU" dirty="0"/>
          </a:p>
          <a:p>
            <a:r>
              <a:rPr lang="ru-RU" sz="4000" dirty="0"/>
              <a:t>1.МБОУ «Майкорская  общеобразовательная   школа-интернат  для  детей  с ОВЗ»</a:t>
            </a:r>
          </a:p>
          <a:p>
            <a:r>
              <a:rPr lang="ru-RU" sz="4000" dirty="0"/>
              <a:t>2.МБОУ «Специальная ( коррекционная) школа- </a:t>
            </a:r>
            <a:r>
              <a:rPr lang="ru-RU" sz="4000" dirty="0" err="1"/>
              <a:t>интенат</a:t>
            </a:r>
            <a:r>
              <a:rPr lang="ru-RU" sz="4000" dirty="0"/>
              <a:t>» </a:t>
            </a:r>
            <a:r>
              <a:rPr lang="ru-RU" sz="4000" dirty="0" err="1"/>
              <a:t>г.Красновишерск</a:t>
            </a:r>
            <a:endParaRPr lang="ru-RU" sz="4000" dirty="0"/>
          </a:p>
          <a:p>
            <a:r>
              <a:rPr lang="ru-RU" sz="4000" dirty="0"/>
              <a:t>3.МКОУ  « </a:t>
            </a:r>
            <a:r>
              <a:rPr lang="ru-RU" sz="4000" dirty="0" err="1"/>
              <a:t>Чёрмозская</a:t>
            </a:r>
            <a:r>
              <a:rPr lang="ru-RU" sz="4000" dirty="0"/>
              <a:t> коррекционная школа-интернат»</a:t>
            </a:r>
          </a:p>
          <a:p>
            <a:r>
              <a:rPr lang="ru-RU" sz="4000" dirty="0"/>
              <a:t>4.​​​​​​​МКОУ «</a:t>
            </a:r>
            <a:r>
              <a:rPr lang="ru-RU" sz="4000" dirty="0" err="1"/>
              <a:t>Яйвинская</a:t>
            </a:r>
            <a:r>
              <a:rPr lang="ru-RU" sz="4000" dirty="0"/>
              <a:t> специальная общеобразовательная школа-интернат»</a:t>
            </a:r>
          </a:p>
          <a:p>
            <a:r>
              <a:rPr lang="ru-RU" sz="4000" dirty="0"/>
              <a:t>​​​​​​​5.МБОУ «</a:t>
            </a:r>
            <a:r>
              <a:rPr lang="ru-RU" sz="4000" dirty="0" err="1"/>
              <a:t>Верещегинская</a:t>
            </a:r>
            <a:r>
              <a:rPr lang="ru-RU" sz="4000" dirty="0"/>
              <a:t>  общеобразовательная  школа-интернат  длят  обучающихся  с  интеллектуальными  нарушениями»</a:t>
            </a:r>
          </a:p>
          <a:p>
            <a:r>
              <a:rPr lang="ru-RU" sz="4000" dirty="0"/>
              <a:t>6.​​​​​​​МБОУ «</a:t>
            </a:r>
            <a:r>
              <a:rPr lang="ru-RU" sz="4000" dirty="0" err="1"/>
              <a:t>Сивинская</a:t>
            </a:r>
            <a:r>
              <a:rPr lang="ru-RU" sz="4000" dirty="0"/>
              <a:t> общеобразовательная школа-интернат»</a:t>
            </a:r>
          </a:p>
          <a:p>
            <a:r>
              <a:rPr lang="ru-RU" sz="4000" dirty="0"/>
              <a:t>7.МОКУ </a:t>
            </a:r>
            <a:r>
              <a:rPr lang="ru-RU" sz="4000" dirty="0" err="1"/>
              <a:t>Обвинская</a:t>
            </a:r>
            <a:r>
              <a:rPr lang="ru-RU" sz="4000" dirty="0"/>
              <a:t> коррекционная школа-интернат»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7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Региональные документы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2702849"/>
              </p:ext>
            </p:extLst>
          </p:nvPr>
        </p:nvGraphicFramePr>
        <p:xfrm>
          <a:off x="457200" y="1417638"/>
          <a:ext cx="3456384" cy="4883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3" imgW="5676857" imgH="8019997" progId="AcroExch.Document.DC">
                  <p:embed/>
                </p:oleObj>
              </mc:Choice>
              <mc:Fallback>
                <p:oleObj name="Acrobat Document" r:id="rId3" imgW="5676857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417638"/>
                        <a:ext cx="3456384" cy="4883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11960" y="1394148"/>
            <a:ext cx="424847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/>
              <a:t>Вносятся изменения: </a:t>
            </a:r>
          </a:p>
          <a:p>
            <a:r>
              <a:rPr lang="ru-RU" sz="1600" dirty="0" smtClean="0"/>
              <a:t>В приказ </a:t>
            </a:r>
            <a:r>
              <a:rPr lang="ru-RU" sz="1600" dirty="0" err="1" smtClean="0"/>
              <a:t>МОиН</a:t>
            </a:r>
            <a:r>
              <a:rPr lang="ru-RU" sz="1600" dirty="0" smtClean="0"/>
              <a:t> ПК </a:t>
            </a:r>
            <a:r>
              <a:rPr lang="ru-RU" sz="1600" dirty="0"/>
              <a:t>от 27 января 2015 г. N </a:t>
            </a:r>
            <a:r>
              <a:rPr lang="ru-RU" sz="1600" dirty="0" smtClean="0"/>
              <a:t>СЭД-26-01-04-33 «Об утверждении порядка регламентации и оформления отношений государственной и муниципальной ОО и родителей (законных представителей) обучающихся, нуждающихся в длительном лечении, а также детей-инвалидов в части организации обучения в медицинских организациях».</a:t>
            </a:r>
          </a:p>
          <a:p>
            <a:endParaRPr lang="ru-RU" sz="1600" dirty="0"/>
          </a:p>
          <a:p>
            <a:r>
              <a:rPr lang="ru-RU" sz="1600" b="1" u="sng" dirty="0" smtClean="0"/>
              <a:t>Разрабатываются новые документы:</a:t>
            </a:r>
          </a:p>
          <a:p>
            <a:r>
              <a:rPr lang="ru-RU" sz="1600" dirty="0" smtClean="0"/>
              <a:t>- Приказ </a:t>
            </a:r>
            <a:r>
              <a:rPr lang="ru-RU" sz="1600" dirty="0" err="1" smtClean="0"/>
              <a:t>МОиН</a:t>
            </a:r>
            <a:r>
              <a:rPr lang="ru-RU" sz="1600" dirty="0" smtClean="0"/>
              <a:t> ПК о дистанционном обучении детей-инвалидов в ПК;</a:t>
            </a:r>
          </a:p>
          <a:p>
            <a:r>
              <a:rPr lang="ru-RU" sz="1600" dirty="0" smtClean="0"/>
              <a:t>-</a:t>
            </a:r>
            <a:r>
              <a:rPr lang="ru-RU" sz="1600" dirty="0"/>
              <a:t>административный </a:t>
            </a:r>
            <a:r>
              <a:rPr lang="ru-RU" sz="1600" dirty="0" smtClean="0"/>
              <a:t>регламент предоставления </a:t>
            </a:r>
            <a:r>
              <a:rPr lang="ru-RU" sz="1600" dirty="0" err="1" smtClean="0"/>
              <a:t>гос.услуги</a:t>
            </a:r>
            <a:r>
              <a:rPr lang="ru-RU" sz="1600" dirty="0" smtClean="0"/>
              <a:t> «Предоставление </a:t>
            </a:r>
            <a:r>
              <a:rPr lang="ru-RU" sz="1600" dirty="0"/>
              <a:t>информации об обследованиях (психологических, психолого-педагогических) обучающихся»  </a:t>
            </a:r>
            <a:endParaRPr lang="ru-RU" sz="1600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38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760</Words>
  <Application>Microsoft Office PowerPoint</Application>
  <PresentationFormat>Экран (4:3)</PresentationFormat>
  <Paragraphs>86</Paragraphs>
  <Slides>15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Calibri</vt:lpstr>
      <vt:lpstr>Times New Roman</vt:lpstr>
      <vt:lpstr>Тема Office</vt:lpstr>
      <vt:lpstr>Acrobat Document</vt:lpstr>
      <vt:lpstr>Актуальные вопросы образования детей с ОВЗ, детей-инвалидов</vt:lpstr>
      <vt:lpstr>Региональный проект «Современная школа» федерального проекта «Современная школа» национального проекта «Образование», 2020г.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Закупка оборудования для школ  в 2020г.</vt:lpstr>
      <vt:lpstr>Региональные документы</vt:lpstr>
      <vt:lpstr>Основное общее образование </vt:lpstr>
      <vt:lpstr>Обучение с применением ДОТ</vt:lpstr>
      <vt:lpstr>Обучение с применением ДОТ (основные санитарно-противоэпидемические мероприятия)</vt:lpstr>
      <vt:lpstr>ПОЗДРАВЛЯЕМ!!!</vt:lpstr>
      <vt:lpstr>ПОЗДРАВЛЯЕМ!!!</vt:lpstr>
      <vt:lpstr> Контактная информация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Каткова Ирина Геннадьевна</cp:lastModifiedBy>
  <cp:revision>26</cp:revision>
  <dcterms:created xsi:type="dcterms:W3CDTF">2020-04-30T03:18:05Z</dcterms:created>
  <dcterms:modified xsi:type="dcterms:W3CDTF">2020-08-20T12:42:41Z</dcterms:modified>
</cp:coreProperties>
</file>