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1" r:id="rId2"/>
    <p:sldId id="275" r:id="rId3"/>
    <p:sldId id="262" r:id="rId4"/>
    <p:sldId id="263" r:id="rId5"/>
    <p:sldId id="265" r:id="rId6"/>
    <p:sldId id="266" r:id="rId7"/>
    <p:sldId id="274" r:id="rId8"/>
    <p:sldId id="276" r:id="rId9"/>
    <p:sldId id="267" r:id="rId10"/>
    <p:sldId id="264" r:id="rId11"/>
    <p:sldId id="271" r:id="rId12"/>
    <p:sldId id="272" r:id="rId13"/>
    <p:sldId id="273" r:id="rId14"/>
    <p:sldId id="269" r:id="rId15"/>
    <p:sldId id="260" r:id="rId16"/>
    <p:sldId id="270" r:id="rId17"/>
    <p:sldId id="27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аткова Ирина Геннадьевна" initials="КИГ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  <a:srgbClr val="F7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823591649538942E-2"/>
          <c:y val="9.8432844070146228E-2"/>
          <c:w val="0.93864733345600493"/>
          <c:h val="0.444282478630507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детей с ОВЗ (в т.ч. дети-инвалиды)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Лист1!$A$2:$A$47</c:f>
              <c:strCache>
                <c:ptCount val="46"/>
                <c:pt idx="0">
                  <c:v>г. Березники</c:v>
                </c:pt>
                <c:pt idx="1">
                  <c:v>г. Соликамск</c:v>
                </c:pt>
                <c:pt idx="2">
                  <c:v>г. Пермь</c:v>
                </c:pt>
                <c:pt idx="3">
                  <c:v>г. Кудымкар</c:v>
                </c:pt>
                <c:pt idx="4">
                  <c:v>Пермский МР</c:v>
                </c:pt>
                <c:pt idx="5">
                  <c:v>Большесосновский МР</c:v>
                </c:pt>
                <c:pt idx="6">
                  <c:v>Верещагинский ГО</c:v>
                </c:pt>
                <c:pt idx="7">
                  <c:v>Горнозаводский ГО</c:v>
                </c:pt>
                <c:pt idx="8">
                  <c:v>Гремячинский ГО</c:v>
                </c:pt>
                <c:pt idx="9">
                  <c:v>Добрянский ГО</c:v>
                </c:pt>
                <c:pt idx="10">
                  <c:v>Ильинский ГО</c:v>
                </c:pt>
                <c:pt idx="11">
                  <c:v>Кизеловский ГО</c:v>
                </c:pt>
                <c:pt idx="12">
                  <c:v>Красновишерский ГО</c:v>
                </c:pt>
                <c:pt idx="13">
                  <c:v>Краснокамский ГО</c:v>
                </c:pt>
                <c:pt idx="14">
                  <c:v>Лысьвенский ГО</c:v>
                </c:pt>
                <c:pt idx="15">
                  <c:v>Нытвенский ГО</c:v>
                </c:pt>
                <c:pt idx="16">
                  <c:v>Октябрьский ГО</c:v>
                </c:pt>
                <c:pt idx="17">
                  <c:v>Осинский ГО</c:v>
                </c:pt>
                <c:pt idx="18">
                  <c:v>Оханский ГО</c:v>
                </c:pt>
                <c:pt idx="19">
                  <c:v>Очерский ГО</c:v>
                </c:pt>
                <c:pt idx="20">
                  <c:v>Суксунский ГО</c:v>
                </c:pt>
                <c:pt idx="21">
                  <c:v>Чернушинский ГО</c:v>
                </c:pt>
                <c:pt idx="22">
                  <c:v>Чердынский ГО</c:v>
                </c:pt>
                <c:pt idx="23">
                  <c:v>Чайковский ГО</c:v>
                </c:pt>
                <c:pt idx="24">
                  <c:v>Чусовской ГО</c:v>
                </c:pt>
                <c:pt idx="25">
                  <c:v>Губахинский ГО</c:v>
                </c:pt>
                <c:pt idx="26">
                  <c:v>Александровский МО</c:v>
                </c:pt>
                <c:pt idx="27">
                  <c:v>Кунгурский МО</c:v>
                </c:pt>
                <c:pt idx="28">
                  <c:v>Бардымский МО</c:v>
                </c:pt>
                <c:pt idx="29">
                  <c:v>Березовский МО</c:v>
                </c:pt>
                <c:pt idx="30">
                  <c:v>Гайнский МО</c:v>
                </c:pt>
                <c:pt idx="31">
                  <c:v>Еловский МО</c:v>
                </c:pt>
                <c:pt idx="32">
                  <c:v>Карагайский МО</c:v>
                </c:pt>
                <c:pt idx="33">
                  <c:v>Куединский МО</c:v>
                </c:pt>
                <c:pt idx="34">
                  <c:v>Кишертский МО</c:v>
                </c:pt>
                <c:pt idx="35">
                  <c:v>Косинский МО</c:v>
                </c:pt>
                <c:pt idx="36">
                  <c:v>Кочевский МО</c:v>
                </c:pt>
                <c:pt idx="37">
                  <c:v>Кудымкарский МО</c:v>
                </c:pt>
                <c:pt idx="38">
                  <c:v>Ординский МО</c:v>
                </c:pt>
                <c:pt idx="39">
                  <c:v>Сивинский МО</c:v>
                </c:pt>
                <c:pt idx="40">
                  <c:v>Уинский МО</c:v>
                </c:pt>
                <c:pt idx="41">
                  <c:v>Частинский МО</c:v>
                </c:pt>
                <c:pt idx="42">
                  <c:v>Юсьвинский МО</c:v>
                </c:pt>
                <c:pt idx="43">
                  <c:v>Юрлинский МО</c:v>
                </c:pt>
                <c:pt idx="44">
                  <c:v>ЗАТО Звездный</c:v>
                </c:pt>
                <c:pt idx="45">
                  <c:v>ГКБОУ "Общеобразовательная школа-интернат Пермского края"</c:v>
                </c:pt>
              </c:strCache>
            </c:strRef>
          </c:cat>
          <c:val>
            <c:numRef>
              <c:f>Лист1!$B$2:$B$47</c:f>
              <c:numCache>
                <c:formatCode>General</c:formatCode>
                <c:ptCount val="46"/>
                <c:pt idx="0">
                  <c:v>1644</c:v>
                </c:pt>
                <c:pt idx="1">
                  <c:v>1203</c:v>
                </c:pt>
                <c:pt idx="2">
                  <c:v>5850</c:v>
                </c:pt>
                <c:pt idx="3">
                  <c:v>497</c:v>
                </c:pt>
                <c:pt idx="4">
                  <c:v>1184</c:v>
                </c:pt>
                <c:pt idx="5">
                  <c:v>122</c:v>
                </c:pt>
                <c:pt idx="6">
                  <c:v>607</c:v>
                </c:pt>
                <c:pt idx="7">
                  <c:v>339</c:v>
                </c:pt>
                <c:pt idx="8">
                  <c:v>104</c:v>
                </c:pt>
                <c:pt idx="9">
                  <c:v>428</c:v>
                </c:pt>
                <c:pt idx="10">
                  <c:v>359</c:v>
                </c:pt>
                <c:pt idx="11">
                  <c:v>641</c:v>
                </c:pt>
                <c:pt idx="12">
                  <c:v>236</c:v>
                </c:pt>
                <c:pt idx="13">
                  <c:v>1122</c:v>
                </c:pt>
                <c:pt idx="14">
                  <c:v>1558</c:v>
                </c:pt>
                <c:pt idx="15">
                  <c:v>650</c:v>
                </c:pt>
                <c:pt idx="16">
                  <c:v>255</c:v>
                </c:pt>
                <c:pt idx="17">
                  <c:v>618</c:v>
                </c:pt>
                <c:pt idx="18">
                  <c:v>260</c:v>
                </c:pt>
                <c:pt idx="19">
                  <c:v>280</c:v>
                </c:pt>
                <c:pt idx="20">
                  <c:v>280</c:v>
                </c:pt>
                <c:pt idx="21">
                  <c:v>611</c:v>
                </c:pt>
                <c:pt idx="22">
                  <c:v>259</c:v>
                </c:pt>
                <c:pt idx="23">
                  <c:v>962</c:v>
                </c:pt>
                <c:pt idx="24">
                  <c:v>771</c:v>
                </c:pt>
                <c:pt idx="25">
                  <c:v>423</c:v>
                </c:pt>
                <c:pt idx="26">
                  <c:v>371</c:v>
                </c:pt>
                <c:pt idx="27">
                  <c:v>993</c:v>
                </c:pt>
                <c:pt idx="28">
                  <c:v>356</c:v>
                </c:pt>
                <c:pt idx="29">
                  <c:v>300</c:v>
                </c:pt>
                <c:pt idx="30">
                  <c:v>53</c:v>
                </c:pt>
                <c:pt idx="31">
                  <c:v>136</c:v>
                </c:pt>
                <c:pt idx="32">
                  <c:v>510</c:v>
                </c:pt>
                <c:pt idx="33">
                  <c:v>489</c:v>
                </c:pt>
                <c:pt idx="34">
                  <c:v>210</c:v>
                </c:pt>
                <c:pt idx="35">
                  <c:v>44</c:v>
                </c:pt>
                <c:pt idx="36">
                  <c:v>72</c:v>
                </c:pt>
                <c:pt idx="37">
                  <c:v>325</c:v>
                </c:pt>
                <c:pt idx="38">
                  <c:v>206</c:v>
                </c:pt>
                <c:pt idx="39">
                  <c:v>266</c:v>
                </c:pt>
                <c:pt idx="40">
                  <c:v>80</c:v>
                </c:pt>
                <c:pt idx="41">
                  <c:v>122</c:v>
                </c:pt>
                <c:pt idx="42">
                  <c:v>181</c:v>
                </c:pt>
                <c:pt idx="43">
                  <c:v>61</c:v>
                </c:pt>
                <c:pt idx="44">
                  <c:v>74</c:v>
                </c:pt>
                <c:pt idx="45">
                  <c:v>598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78089976"/>
        <c:axId val="178090368"/>
      </c:barChart>
      <c:catAx>
        <c:axId val="1780899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8090368"/>
        <c:crosses val="autoZero"/>
        <c:auto val="1"/>
        <c:lblAlgn val="ctr"/>
        <c:lblOffset val="100"/>
        <c:noMultiLvlLbl val="0"/>
      </c:catAx>
      <c:valAx>
        <c:axId val="178090368"/>
        <c:scaling>
          <c:orientation val="minMax"/>
        </c:scaling>
        <c:delete val="1"/>
        <c:axPos val="l"/>
        <c:majorGridlines/>
        <c:numFmt formatCode="#,##0;\-#,##0" sourceLinked="0"/>
        <c:majorTickMark val="none"/>
        <c:minorTickMark val="none"/>
        <c:tickLblPos val="nextTo"/>
        <c:crossAx val="178089976"/>
        <c:crosses val="autoZero"/>
        <c:crossBetween val="between"/>
      </c:valAx>
      <c:spPr>
        <a:noFill/>
        <a:ln w="9525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effectLst>
          <a:outerShdw blurRad="50800" dist="50800" dir="5400000" sx="1000" sy="1000" algn="ctr" rotWithShape="0">
            <a:srgbClr val="000000"/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детей с ОВЗ (в т.ч. дети-инвалиды)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Лист1!$A$2:$A$47</c:f>
              <c:strCache>
                <c:ptCount val="46"/>
                <c:pt idx="0">
                  <c:v>г. Березники</c:v>
                </c:pt>
                <c:pt idx="1">
                  <c:v>г. Соликамск</c:v>
                </c:pt>
                <c:pt idx="2">
                  <c:v>г. Пермь</c:v>
                </c:pt>
                <c:pt idx="3">
                  <c:v>г. Кудымкар</c:v>
                </c:pt>
                <c:pt idx="4">
                  <c:v>Пермский МР</c:v>
                </c:pt>
                <c:pt idx="5">
                  <c:v>Большесосновский МР</c:v>
                </c:pt>
                <c:pt idx="6">
                  <c:v>Верещагинский ГО</c:v>
                </c:pt>
                <c:pt idx="7">
                  <c:v>Горнозаводский ГО</c:v>
                </c:pt>
                <c:pt idx="8">
                  <c:v>Гремячинский ГО</c:v>
                </c:pt>
                <c:pt idx="9">
                  <c:v>Добрянский ГО</c:v>
                </c:pt>
                <c:pt idx="10">
                  <c:v>Ильинский ГО</c:v>
                </c:pt>
                <c:pt idx="11">
                  <c:v>Кизеловский ГО</c:v>
                </c:pt>
                <c:pt idx="12">
                  <c:v>Красновишерский ГО</c:v>
                </c:pt>
                <c:pt idx="13">
                  <c:v>Краснокамский ГО</c:v>
                </c:pt>
                <c:pt idx="14">
                  <c:v>Лысьвенский ГО</c:v>
                </c:pt>
                <c:pt idx="15">
                  <c:v>Нытвенский ГО</c:v>
                </c:pt>
                <c:pt idx="16">
                  <c:v>Октябрьский ГО</c:v>
                </c:pt>
                <c:pt idx="17">
                  <c:v>Осинский ГО</c:v>
                </c:pt>
                <c:pt idx="18">
                  <c:v>Оханский ГО</c:v>
                </c:pt>
                <c:pt idx="19">
                  <c:v>Очерский ГО</c:v>
                </c:pt>
                <c:pt idx="20">
                  <c:v>Суксунский ГО</c:v>
                </c:pt>
                <c:pt idx="21">
                  <c:v>Чернушинский ГО</c:v>
                </c:pt>
                <c:pt idx="22">
                  <c:v>Чердынский ГО</c:v>
                </c:pt>
                <c:pt idx="23">
                  <c:v>Чайковский ГО</c:v>
                </c:pt>
                <c:pt idx="24">
                  <c:v>Чусовской ГО</c:v>
                </c:pt>
                <c:pt idx="25">
                  <c:v>Губахинский ГО</c:v>
                </c:pt>
                <c:pt idx="26">
                  <c:v>Александровский МО</c:v>
                </c:pt>
                <c:pt idx="27">
                  <c:v>Кунгурский МО</c:v>
                </c:pt>
                <c:pt idx="28">
                  <c:v>Бардымский МО</c:v>
                </c:pt>
                <c:pt idx="29">
                  <c:v>Березовский МО</c:v>
                </c:pt>
                <c:pt idx="30">
                  <c:v>Гайнский МО</c:v>
                </c:pt>
                <c:pt idx="31">
                  <c:v>Еловский МО</c:v>
                </c:pt>
                <c:pt idx="32">
                  <c:v>Карагайский МО</c:v>
                </c:pt>
                <c:pt idx="33">
                  <c:v>Куединский МО</c:v>
                </c:pt>
                <c:pt idx="34">
                  <c:v>Кишертский МО</c:v>
                </c:pt>
                <c:pt idx="35">
                  <c:v>Косинский МО</c:v>
                </c:pt>
                <c:pt idx="36">
                  <c:v>Кочевский МО</c:v>
                </c:pt>
                <c:pt idx="37">
                  <c:v>Кудымкарский МО</c:v>
                </c:pt>
                <c:pt idx="38">
                  <c:v>Ординский МО</c:v>
                </c:pt>
                <c:pt idx="39">
                  <c:v>Сивинский МО</c:v>
                </c:pt>
                <c:pt idx="40">
                  <c:v>Уинский МО</c:v>
                </c:pt>
                <c:pt idx="41">
                  <c:v>Частинский МО</c:v>
                </c:pt>
                <c:pt idx="42">
                  <c:v>Юсьвинский МО</c:v>
                </c:pt>
                <c:pt idx="43">
                  <c:v>Юрлинский МО</c:v>
                </c:pt>
                <c:pt idx="44">
                  <c:v>ЗАТО Звездный</c:v>
                </c:pt>
                <c:pt idx="45">
                  <c:v>ГКБОУ "Общеобразовательная школа-интернат Пермского края"</c:v>
                </c:pt>
              </c:strCache>
            </c:strRef>
          </c:cat>
          <c:val>
            <c:numRef>
              <c:f>Лист1!$B$2:$B$47</c:f>
              <c:numCache>
                <c:formatCode>General</c:formatCode>
                <c:ptCount val="46"/>
                <c:pt idx="0">
                  <c:v>107</c:v>
                </c:pt>
                <c:pt idx="1">
                  <c:v>78</c:v>
                </c:pt>
                <c:pt idx="2">
                  <c:v>703</c:v>
                </c:pt>
                <c:pt idx="3">
                  <c:v>22</c:v>
                </c:pt>
                <c:pt idx="4">
                  <c:v>78</c:v>
                </c:pt>
                <c:pt idx="5">
                  <c:v>10</c:v>
                </c:pt>
                <c:pt idx="6">
                  <c:v>59</c:v>
                </c:pt>
                <c:pt idx="7">
                  <c:v>4</c:v>
                </c:pt>
                <c:pt idx="8">
                  <c:v>14</c:v>
                </c:pt>
                <c:pt idx="9">
                  <c:v>34</c:v>
                </c:pt>
                <c:pt idx="10">
                  <c:v>2</c:v>
                </c:pt>
                <c:pt idx="11">
                  <c:v>12</c:v>
                </c:pt>
                <c:pt idx="12">
                  <c:v>14</c:v>
                </c:pt>
                <c:pt idx="13">
                  <c:v>48</c:v>
                </c:pt>
                <c:pt idx="14">
                  <c:v>35</c:v>
                </c:pt>
                <c:pt idx="15">
                  <c:v>108</c:v>
                </c:pt>
                <c:pt idx="16">
                  <c:v>34</c:v>
                </c:pt>
                <c:pt idx="17">
                  <c:v>44</c:v>
                </c:pt>
                <c:pt idx="18">
                  <c:v>8</c:v>
                </c:pt>
                <c:pt idx="19">
                  <c:v>7</c:v>
                </c:pt>
                <c:pt idx="20">
                  <c:v>14</c:v>
                </c:pt>
                <c:pt idx="21">
                  <c:v>49</c:v>
                </c:pt>
                <c:pt idx="22">
                  <c:v>8</c:v>
                </c:pt>
                <c:pt idx="23">
                  <c:v>74</c:v>
                </c:pt>
                <c:pt idx="24">
                  <c:v>28</c:v>
                </c:pt>
                <c:pt idx="25">
                  <c:v>21</c:v>
                </c:pt>
                <c:pt idx="26">
                  <c:v>16</c:v>
                </c:pt>
                <c:pt idx="27">
                  <c:v>46</c:v>
                </c:pt>
                <c:pt idx="28">
                  <c:v>30</c:v>
                </c:pt>
                <c:pt idx="29">
                  <c:v>8</c:v>
                </c:pt>
                <c:pt idx="30">
                  <c:v>17</c:v>
                </c:pt>
                <c:pt idx="31">
                  <c:v>10</c:v>
                </c:pt>
                <c:pt idx="32">
                  <c:v>21</c:v>
                </c:pt>
                <c:pt idx="33">
                  <c:v>2</c:v>
                </c:pt>
                <c:pt idx="34">
                  <c:v>11</c:v>
                </c:pt>
                <c:pt idx="35">
                  <c:v>7</c:v>
                </c:pt>
                <c:pt idx="36">
                  <c:v>14</c:v>
                </c:pt>
                <c:pt idx="37">
                  <c:v>18</c:v>
                </c:pt>
                <c:pt idx="38">
                  <c:v>2</c:v>
                </c:pt>
                <c:pt idx="39">
                  <c:v>3</c:v>
                </c:pt>
                <c:pt idx="40">
                  <c:v>7</c:v>
                </c:pt>
                <c:pt idx="41">
                  <c:v>12</c:v>
                </c:pt>
                <c:pt idx="42">
                  <c:v>5</c:v>
                </c:pt>
                <c:pt idx="43">
                  <c:v>3</c:v>
                </c:pt>
                <c:pt idx="44">
                  <c:v>10</c:v>
                </c:pt>
                <c:pt idx="4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78092328"/>
        <c:axId val="178092720"/>
      </c:barChart>
      <c:catAx>
        <c:axId val="1780923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8092720"/>
        <c:crosses val="autoZero"/>
        <c:auto val="1"/>
        <c:lblAlgn val="ctr"/>
        <c:lblOffset val="100"/>
        <c:noMultiLvlLbl val="0"/>
      </c:catAx>
      <c:valAx>
        <c:axId val="178092720"/>
        <c:scaling>
          <c:orientation val="minMax"/>
        </c:scaling>
        <c:delete val="1"/>
        <c:axPos val="l"/>
        <c:numFmt formatCode="#,##0;\-#,##0" sourceLinked="0"/>
        <c:majorTickMark val="none"/>
        <c:minorTickMark val="none"/>
        <c:tickLblPos val="nextTo"/>
        <c:crossAx val="178092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1F1C24-F651-46B4-855A-6C52B590BA5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3AD6C7C-BAD1-4A38-B25E-49D0EBE97CDB}">
      <dgm:prSet phldrT="[Текст]" custT="1"/>
      <dgm:spPr/>
      <dgm:t>
        <a:bodyPr/>
        <a:lstStyle/>
        <a:p>
          <a:endParaRPr lang="ru-RU" sz="1000" dirty="0"/>
        </a:p>
      </dgm:t>
    </dgm:pt>
    <dgm:pt modelId="{B78C17AA-2B45-464E-B9DA-AFF6E6225132}" type="parTrans" cxnId="{DC0B5F46-24D0-47CB-8C79-F2BB0BE6EB1B}">
      <dgm:prSet/>
      <dgm:spPr/>
      <dgm:t>
        <a:bodyPr/>
        <a:lstStyle/>
        <a:p>
          <a:endParaRPr lang="ru-RU"/>
        </a:p>
      </dgm:t>
    </dgm:pt>
    <dgm:pt modelId="{2A3DFD00-4727-477B-87CD-1C28A57C556F}" type="sibTrans" cxnId="{DC0B5F46-24D0-47CB-8C79-F2BB0BE6EB1B}">
      <dgm:prSet/>
      <dgm:spPr/>
      <dgm:t>
        <a:bodyPr/>
        <a:lstStyle/>
        <a:p>
          <a:endParaRPr lang="ru-RU"/>
        </a:p>
      </dgm:t>
    </dgm:pt>
    <dgm:pt modelId="{5389C963-8097-47A1-B65E-7F2CB6D1D875}">
      <dgm:prSet phldrT="[Текст]" custT="1"/>
      <dgm:spPr/>
      <dgm:t>
        <a:bodyPr/>
        <a:lstStyle/>
        <a:p>
          <a:pPr algn="l"/>
          <a:r>
            <a:rPr lang="ru-RU" sz="1600" dirty="0" err="1" smtClean="0"/>
            <a:t>Пуксибская</a:t>
          </a:r>
          <a:r>
            <a:rPr lang="ru-RU" sz="1600" dirty="0" smtClean="0"/>
            <a:t> СКОШИ</a:t>
          </a:r>
        </a:p>
        <a:p>
          <a:pPr algn="l"/>
          <a:r>
            <a:rPr lang="ru-RU" sz="1600" dirty="0" err="1" smtClean="0"/>
            <a:t>Яйвинская</a:t>
          </a:r>
          <a:r>
            <a:rPr lang="ru-RU" sz="1600" dirty="0" smtClean="0"/>
            <a:t> СОШИ</a:t>
          </a:r>
        </a:p>
        <a:p>
          <a:pPr algn="l"/>
          <a:r>
            <a:rPr lang="ru-RU" sz="1600" dirty="0" err="1" smtClean="0"/>
            <a:t>Очерская</a:t>
          </a:r>
          <a:r>
            <a:rPr lang="ru-RU" sz="1600" dirty="0" smtClean="0"/>
            <a:t> КШ</a:t>
          </a:r>
        </a:p>
        <a:p>
          <a:pPr algn="l"/>
          <a:r>
            <a:rPr lang="ru-RU" sz="1600" dirty="0" err="1" smtClean="0"/>
            <a:t>Ножовская</a:t>
          </a:r>
          <a:r>
            <a:rPr lang="ru-RU" sz="1600" dirty="0" smtClean="0"/>
            <a:t> ШИ</a:t>
          </a:r>
          <a:endParaRPr lang="ru-RU" sz="1600" dirty="0"/>
        </a:p>
      </dgm:t>
    </dgm:pt>
    <dgm:pt modelId="{14E2E4E4-2C12-4402-B5CD-36B0D556CDE7}" type="parTrans" cxnId="{DCC77176-02FF-4DA3-9DE0-1A253D42B04E}">
      <dgm:prSet/>
      <dgm:spPr/>
      <dgm:t>
        <a:bodyPr/>
        <a:lstStyle/>
        <a:p>
          <a:endParaRPr lang="ru-RU"/>
        </a:p>
      </dgm:t>
    </dgm:pt>
    <dgm:pt modelId="{22968C26-8099-4C42-A6EE-AB65043ABF59}" type="sibTrans" cxnId="{DCC77176-02FF-4DA3-9DE0-1A253D42B04E}">
      <dgm:prSet/>
      <dgm:spPr/>
      <dgm:t>
        <a:bodyPr/>
        <a:lstStyle/>
        <a:p>
          <a:endParaRPr lang="ru-RU"/>
        </a:p>
      </dgm:t>
    </dgm:pt>
    <dgm:pt modelId="{2A11B18A-66D4-48FD-B1B2-E1184234B172}">
      <dgm:prSet phldrT="[Текст]" custT="1"/>
      <dgm:spPr/>
      <dgm:t>
        <a:bodyPr/>
        <a:lstStyle/>
        <a:p>
          <a:r>
            <a:rPr lang="ru-RU" sz="1400" dirty="0" smtClean="0"/>
            <a:t>- </a:t>
          </a:r>
          <a:r>
            <a:rPr lang="ru-RU" sz="1200" dirty="0" err="1" smtClean="0"/>
            <a:t>Барбымская</a:t>
          </a:r>
          <a:r>
            <a:rPr lang="ru-RU" sz="1200" dirty="0" smtClean="0"/>
            <a:t> СКОШИ – </a:t>
          </a:r>
          <a:r>
            <a:rPr lang="ru-RU" sz="1200" dirty="0" smtClean="0">
              <a:solidFill>
                <a:srgbClr val="FF0000"/>
              </a:solidFill>
            </a:rPr>
            <a:t>100%</a:t>
          </a:r>
        </a:p>
        <a:p>
          <a:r>
            <a:rPr lang="ru-RU" sz="1200" dirty="0" smtClean="0"/>
            <a:t>- </a:t>
          </a:r>
          <a:r>
            <a:rPr lang="ru-RU" sz="1200" dirty="0" err="1" smtClean="0"/>
            <a:t>Крааснокамская</a:t>
          </a:r>
          <a:r>
            <a:rPr lang="ru-RU" sz="1200" dirty="0" smtClean="0"/>
            <a:t> адаптивная ШИ – </a:t>
          </a:r>
          <a:r>
            <a:rPr lang="ru-RU" sz="1200" dirty="0" smtClean="0">
              <a:solidFill>
                <a:srgbClr val="FF0000"/>
              </a:solidFill>
            </a:rPr>
            <a:t>85,14%</a:t>
          </a:r>
        </a:p>
        <a:p>
          <a:r>
            <a:rPr lang="ru-RU" sz="1200" dirty="0" smtClean="0"/>
            <a:t>- СКОШИ для учащихся  с ОВЗ Октябрьского р-на – </a:t>
          </a:r>
          <a:r>
            <a:rPr lang="ru-RU" sz="1200" dirty="0" smtClean="0">
              <a:solidFill>
                <a:srgbClr val="FF0000"/>
              </a:solidFill>
            </a:rPr>
            <a:t>100%</a:t>
          </a:r>
        </a:p>
        <a:p>
          <a:r>
            <a:rPr lang="ru-RU" sz="1200" dirty="0" smtClean="0"/>
            <a:t>- </a:t>
          </a:r>
          <a:r>
            <a:rPr lang="ru-RU" sz="1200" dirty="0" err="1" smtClean="0"/>
            <a:t>Нытвенская</a:t>
          </a:r>
          <a:r>
            <a:rPr lang="ru-RU" sz="1200" dirty="0" smtClean="0"/>
            <a:t> школа-интернат –</a:t>
          </a:r>
          <a:r>
            <a:rPr lang="ru-RU" sz="1200" dirty="0" smtClean="0">
              <a:solidFill>
                <a:srgbClr val="FF0000"/>
              </a:solidFill>
            </a:rPr>
            <a:t> 99,63%</a:t>
          </a:r>
        </a:p>
        <a:p>
          <a:r>
            <a:rPr lang="ru-RU" sz="1200" dirty="0" smtClean="0"/>
            <a:t>- Адаптивная ШИ «Ступени» г. Перми – </a:t>
          </a:r>
          <a:r>
            <a:rPr lang="ru-RU" sz="1200" dirty="0" smtClean="0">
              <a:solidFill>
                <a:srgbClr val="FF0000"/>
              </a:solidFill>
            </a:rPr>
            <a:t>100%</a:t>
          </a:r>
        </a:p>
        <a:p>
          <a:r>
            <a:rPr lang="ru-RU" sz="1200" dirty="0" smtClean="0"/>
            <a:t>- Школа-интернат № 4г. Перми – </a:t>
          </a:r>
          <a:r>
            <a:rPr lang="ru-RU" sz="1200" dirty="0" smtClean="0">
              <a:solidFill>
                <a:srgbClr val="FF0000"/>
              </a:solidFill>
            </a:rPr>
            <a:t>100%</a:t>
          </a:r>
        </a:p>
        <a:p>
          <a:r>
            <a:rPr lang="ru-RU" sz="1200" dirty="0" smtClean="0"/>
            <a:t>- Школа № 154 г. Перми – </a:t>
          </a:r>
          <a:r>
            <a:rPr lang="ru-RU" sz="1200" dirty="0" smtClean="0">
              <a:solidFill>
                <a:srgbClr val="FF0000"/>
              </a:solidFill>
            </a:rPr>
            <a:t>100%</a:t>
          </a:r>
        </a:p>
        <a:p>
          <a:r>
            <a:rPr lang="ru-RU" sz="1200" dirty="0" smtClean="0"/>
            <a:t>- СКОШИ Чусовского –р-на – </a:t>
          </a:r>
          <a:r>
            <a:rPr lang="ru-RU" sz="1200" dirty="0" smtClean="0">
              <a:solidFill>
                <a:srgbClr val="FF0000"/>
              </a:solidFill>
            </a:rPr>
            <a:t>100%</a:t>
          </a:r>
        </a:p>
        <a:p>
          <a:r>
            <a:rPr lang="ru-RU" sz="1200" dirty="0" smtClean="0">
              <a:solidFill>
                <a:schemeClr val="tx1"/>
              </a:solidFill>
            </a:rPr>
            <a:t>- МБОУ СОШИ  г. </a:t>
          </a:r>
          <a:r>
            <a:rPr lang="ru-RU" sz="1200" dirty="0" err="1" smtClean="0">
              <a:solidFill>
                <a:schemeClr val="tx1"/>
              </a:solidFill>
            </a:rPr>
            <a:t>Губаха</a:t>
          </a:r>
          <a:r>
            <a:rPr lang="ru-RU" sz="1200" dirty="0" smtClean="0">
              <a:solidFill>
                <a:schemeClr val="tx1"/>
              </a:solidFill>
            </a:rPr>
            <a:t> – </a:t>
          </a:r>
          <a:r>
            <a:rPr lang="ru-RU" sz="1200" dirty="0" smtClean="0">
              <a:solidFill>
                <a:srgbClr val="FF0000"/>
              </a:solidFill>
            </a:rPr>
            <a:t>92,95%</a:t>
          </a:r>
        </a:p>
        <a:p>
          <a:r>
            <a:rPr lang="ru-RU" sz="1200" dirty="0" smtClean="0">
              <a:solidFill>
                <a:schemeClr val="tx1"/>
              </a:solidFill>
            </a:rPr>
            <a:t>- </a:t>
          </a:r>
          <a:r>
            <a:rPr lang="ru-RU" sz="1200" dirty="0" err="1" smtClean="0">
              <a:solidFill>
                <a:schemeClr val="tx1"/>
              </a:solidFill>
            </a:rPr>
            <a:t>Гремячинская</a:t>
          </a:r>
          <a:r>
            <a:rPr lang="ru-RU" sz="1200" dirty="0" smtClean="0">
              <a:solidFill>
                <a:schemeClr val="tx1"/>
              </a:solidFill>
            </a:rPr>
            <a:t> школа-интернат – </a:t>
          </a:r>
          <a:r>
            <a:rPr lang="ru-RU" sz="1200" dirty="0" smtClean="0">
              <a:solidFill>
                <a:srgbClr val="FF0000"/>
              </a:solidFill>
            </a:rPr>
            <a:t>100%</a:t>
          </a:r>
        </a:p>
        <a:p>
          <a:r>
            <a:rPr lang="ru-RU" sz="1200" dirty="0" smtClean="0">
              <a:solidFill>
                <a:schemeClr val="tx1"/>
              </a:solidFill>
            </a:rPr>
            <a:t>- Посадская ОШИ  -</a:t>
          </a:r>
          <a:r>
            <a:rPr lang="ru-RU" sz="1200" dirty="0" smtClean="0">
              <a:solidFill>
                <a:srgbClr val="FF0000"/>
              </a:solidFill>
            </a:rPr>
            <a:t> 84,93%</a:t>
          </a:r>
        </a:p>
        <a:p>
          <a:r>
            <a:rPr lang="ru-RU" sz="1200" dirty="0" smtClean="0">
              <a:solidFill>
                <a:schemeClr val="tx1"/>
              </a:solidFill>
            </a:rPr>
            <a:t>- </a:t>
          </a:r>
          <a:r>
            <a:rPr lang="ru-RU" sz="1200" dirty="0" err="1" smtClean="0">
              <a:solidFill>
                <a:schemeClr val="tx1"/>
              </a:solidFill>
            </a:rPr>
            <a:t>Обвинская</a:t>
          </a:r>
          <a:r>
            <a:rPr lang="ru-RU" sz="1200" dirty="0" smtClean="0">
              <a:solidFill>
                <a:schemeClr val="tx1"/>
              </a:solidFill>
            </a:rPr>
            <a:t> ШИ – </a:t>
          </a:r>
          <a:r>
            <a:rPr lang="ru-RU" sz="1200" dirty="0" smtClean="0">
              <a:solidFill>
                <a:srgbClr val="FF0000"/>
              </a:solidFill>
            </a:rPr>
            <a:t>100%</a:t>
          </a:r>
        </a:p>
        <a:p>
          <a:r>
            <a:rPr lang="ru-RU" sz="1200" dirty="0" smtClean="0">
              <a:solidFill>
                <a:schemeClr val="tx1"/>
              </a:solidFill>
            </a:rPr>
            <a:t>- Чусовская ШИ – </a:t>
          </a:r>
          <a:r>
            <a:rPr lang="ru-RU" sz="1200" dirty="0" smtClean="0">
              <a:solidFill>
                <a:srgbClr val="FF0000"/>
              </a:solidFill>
            </a:rPr>
            <a:t>100%</a:t>
          </a:r>
        </a:p>
        <a:p>
          <a:endParaRPr lang="ru-RU" sz="1600" dirty="0"/>
        </a:p>
      </dgm:t>
    </dgm:pt>
    <dgm:pt modelId="{4C46B906-9074-41EB-B530-C404563A8814}" type="parTrans" cxnId="{1F357A19-CB3C-44CF-8348-629F92F71591}">
      <dgm:prSet/>
      <dgm:spPr/>
      <dgm:t>
        <a:bodyPr/>
        <a:lstStyle/>
        <a:p>
          <a:endParaRPr lang="ru-RU"/>
        </a:p>
      </dgm:t>
    </dgm:pt>
    <dgm:pt modelId="{C2D20FCC-7A42-41A3-80DC-DBA6540DD507}" type="sibTrans" cxnId="{1F357A19-CB3C-44CF-8348-629F92F71591}">
      <dgm:prSet/>
      <dgm:spPr/>
      <dgm:t>
        <a:bodyPr/>
        <a:lstStyle/>
        <a:p>
          <a:endParaRPr lang="ru-RU"/>
        </a:p>
      </dgm:t>
    </dgm:pt>
    <dgm:pt modelId="{F8C9B9FF-2E1D-4F7E-BFFB-25D1F5044643}" type="pres">
      <dgm:prSet presAssocID="{F31F1C24-F651-46B4-855A-6C52B590BA5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96230F7-C44A-4E93-8683-FE5DFC249320}" type="pres">
      <dgm:prSet presAssocID="{03AD6C7C-BAD1-4A38-B25E-49D0EBE97CDB}" presName="composite" presStyleCnt="0"/>
      <dgm:spPr/>
    </dgm:pt>
    <dgm:pt modelId="{099ED384-C99A-41B3-9B8F-B0EBF566BE7C}" type="pres">
      <dgm:prSet presAssocID="{03AD6C7C-BAD1-4A38-B25E-49D0EBE97CDB}" presName="LShape" presStyleLbl="alignNode1" presStyleIdx="0" presStyleCnt="5" custScaleX="80454" custLinFactNeighborX="1" custLinFactNeighborY="21352"/>
      <dgm:spPr/>
    </dgm:pt>
    <dgm:pt modelId="{434B0925-64E0-4653-9DE1-B22C3E260840}" type="pres">
      <dgm:prSet presAssocID="{03AD6C7C-BAD1-4A38-B25E-49D0EBE97CDB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87DD9F-862B-4686-8252-CC9AA1D73B12}" type="pres">
      <dgm:prSet presAssocID="{03AD6C7C-BAD1-4A38-B25E-49D0EBE97CDB}" presName="Triangle" presStyleLbl="alignNode1" presStyleIdx="1" presStyleCnt="5" custLinFactY="17005" custLinFactNeighborX="-80644" custLinFactNeighborY="100000"/>
      <dgm:spPr/>
    </dgm:pt>
    <dgm:pt modelId="{A9F8ECF8-D71F-458D-B5C4-EE6D3F3449F9}" type="pres">
      <dgm:prSet presAssocID="{2A3DFD00-4727-477B-87CD-1C28A57C556F}" presName="sibTrans" presStyleCnt="0"/>
      <dgm:spPr/>
    </dgm:pt>
    <dgm:pt modelId="{5832D55E-0DAD-4473-8475-107B390CD1FD}" type="pres">
      <dgm:prSet presAssocID="{2A3DFD00-4727-477B-87CD-1C28A57C556F}" presName="space" presStyleCnt="0"/>
      <dgm:spPr/>
    </dgm:pt>
    <dgm:pt modelId="{2C84E796-ECFA-4A2D-A471-B2B8BEFAAEE4}" type="pres">
      <dgm:prSet presAssocID="{5389C963-8097-47A1-B65E-7F2CB6D1D875}" presName="composite" presStyleCnt="0"/>
      <dgm:spPr/>
    </dgm:pt>
    <dgm:pt modelId="{63112174-C3E9-496A-BFC9-3BD12DBDCBC2}" type="pres">
      <dgm:prSet presAssocID="{5389C963-8097-47A1-B65E-7F2CB6D1D875}" presName="LShape" presStyleLbl="alignNode1" presStyleIdx="2" presStyleCnt="5" custScaleX="96190" custLinFactNeighborX="-18346" custLinFactNeighborY="-13993"/>
      <dgm:spPr/>
    </dgm:pt>
    <dgm:pt modelId="{26EB4E85-3DF7-44EF-9232-E3D84DF3852A}" type="pres">
      <dgm:prSet presAssocID="{5389C963-8097-47A1-B65E-7F2CB6D1D875}" presName="ParentText" presStyleLbl="revTx" presStyleIdx="1" presStyleCnt="3" custScaleX="87813" custScaleY="47494" custLinFactX="-15974" custLinFactNeighborX="-100000" custLinFactNeighborY="-24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B084F-C7C0-4F10-8740-C81A6479BCA3}" type="pres">
      <dgm:prSet presAssocID="{5389C963-8097-47A1-B65E-7F2CB6D1D875}" presName="Triangle" presStyleLbl="alignNode1" presStyleIdx="3" presStyleCnt="5" custLinFactX="-50661" custLinFactNeighborX="-100000" custLinFactNeighborY="-4515"/>
      <dgm:spPr/>
    </dgm:pt>
    <dgm:pt modelId="{A85FE40C-139A-4C4C-BEA5-10B5D3723EEB}" type="pres">
      <dgm:prSet presAssocID="{22968C26-8099-4C42-A6EE-AB65043ABF59}" presName="sibTrans" presStyleCnt="0"/>
      <dgm:spPr/>
    </dgm:pt>
    <dgm:pt modelId="{DAB3D46A-37CF-439D-B296-76ACEA3E5D3E}" type="pres">
      <dgm:prSet presAssocID="{22968C26-8099-4C42-A6EE-AB65043ABF59}" presName="space" presStyleCnt="0"/>
      <dgm:spPr/>
    </dgm:pt>
    <dgm:pt modelId="{5F206BC6-BB0C-4B4F-A6B0-5B99DE4B113E}" type="pres">
      <dgm:prSet presAssocID="{2A11B18A-66D4-48FD-B1B2-E1184234B172}" presName="composite" presStyleCnt="0"/>
      <dgm:spPr/>
    </dgm:pt>
    <dgm:pt modelId="{6358A3C4-12C8-4D36-B35F-1A6A2097A3BF}" type="pres">
      <dgm:prSet presAssocID="{2A11B18A-66D4-48FD-B1B2-E1184234B172}" presName="LShape" presStyleLbl="alignNode1" presStyleIdx="4" presStyleCnt="5" custScaleX="131519" custLinFactNeighborX="-32686" custLinFactNeighborY="-490"/>
      <dgm:spPr/>
      <dgm:t>
        <a:bodyPr/>
        <a:lstStyle/>
        <a:p>
          <a:endParaRPr lang="ru-RU"/>
        </a:p>
      </dgm:t>
    </dgm:pt>
    <dgm:pt modelId="{12E31CAC-2B93-4D2F-94D4-D04542D893E1}" type="pres">
      <dgm:prSet presAssocID="{2A11B18A-66D4-48FD-B1B2-E1184234B172}" presName="ParentText" presStyleLbl="revTx" presStyleIdx="2" presStyleCnt="3" custScaleX="186221" custScaleY="145829" custLinFactNeighborX="-9396" custLinFactNeighborY="275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FFB33C-8EAD-407F-B811-B06CEA45FA84}" type="presOf" srcId="{2A11B18A-66D4-48FD-B1B2-E1184234B172}" destId="{12E31CAC-2B93-4D2F-94D4-D04542D893E1}" srcOrd="0" destOrd="0" presId="urn:microsoft.com/office/officeart/2009/3/layout/StepUpProcess"/>
    <dgm:cxn modelId="{73B3FE5C-7DC0-45DF-979A-1DCA6B9ED147}" type="presOf" srcId="{5389C963-8097-47A1-B65E-7F2CB6D1D875}" destId="{26EB4E85-3DF7-44EF-9232-E3D84DF3852A}" srcOrd="0" destOrd="0" presId="urn:microsoft.com/office/officeart/2009/3/layout/StepUpProcess"/>
    <dgm:cxn modelId="{DC0B5F46-24D0-47CB-8C79-F2BB0BE6EB1B}" srcId="{F31F1C24-F651-46B4-855A-6C52B590BA57}" destId="{03AD6C7C-BAD1-4A38-B25E-49D0EBE97CDB}" srcOrd="0" destOrd="0" parTransId="{B78C17AA-2B45-464E-B9DA-AFF6E6225132}" sibTransId="{2A3DFD00-4727-477B-87CD-1C28A57C556F}"/>
    <dgm:cxn modelId="{C839948A-8CCA-4FF1-9216-E53FEC67492A}" type="presOf" srcId="{03AD6C7C-BAD1-4A38-B25E-49D0EBE97CDB}" destId="{434B0925-64E0-4653-9DE1-B22C3E260840}" srcOrd="0" destOrd="0" presId="urn:microsoft.com/office/officeart/2009/3/layout/StepUpProcess"/>
    <dgm:cxn modelId="{41A0FEFE-2272-4ADF-B19A-4C3BEAEB72B0}" type="presOf" srcId="{F31F1C24-F651-46B4-855A-6C52B590BA57}" destId="{F8C9B9FF-2E1D-4F7E-BFFB-25D1F5044643}" srcOrd="0" destOrd="0" presId="urn:microsoft.com/office/officeart/2009/3/layout/StepUpProcess"/>
    <dgm:cxn modelId="{DCC77176-02FF-4DA3-9DE0-1A253D42B04E}" srcId="{F31F1C24-F651-46B4-855A-6C52B590BA57}" destId="{5389C963-8097-47A1-B65E-7F2CB6D1D875}" srcOrd="1" destOrd="0" parTransId="{14E2E4E4-2C12-4402-B5CD-36B0D556CDE7}" sibTransId="{22968C26-8099-4C42-A6EE-AB65043ABF59}"/>
    <dgm:cxn modelId="{1F357A19-CB3C-44CF-8348-629F92F71591}" srcId="{F31F1C24-F651-46B4-855A-6C52B590BA57}" destId="{2A11B18A-66D4-48FD-B1B2-E1184234B172}" srcOrd="2" destOrd="0" parTransId="{4C46B906-9074-41EB-B530-C404563A8814}" sibTransId="{C2D20FCC-7A42-41A3-80DC-DBA6540DD507}"/>
    <dgm:cxn modelId="{7F9CCE44-0A38-4BCA-97FA-F49A0EBB32FA}" type="presParOf" srcId="{F8C9B9FF-2E1D-4F7E-BFFB-25D1F5044643}" destId="{496230F7-C44A-4E93-8683-FE5DFC249320}" srcOrd="0" destOrd="0" presId="urn:microsoft.com/office/officeart/2009/3/layout/StepUpProcess"/>
    <dgm:cxn modelId="{80773EAB-B521-4ABE-BEBE-E282A4395D46}" type="presParOf" srcId="{496230F7-C44A-4E93-8683-FE5DFC249320}" destId="{099ED384-C99A-41B3-9B8F-B0EBF566BE7C}" srcOrd="0" destOrd="0" presId="urn:microsoft.com/office/officeart/2009/3/layout/StepUpProcess"/>
    <dgm:cxn modelId="{9ADEEC1E-845B-4D3F-9ED2-BCA9A70E9B56}" type="presParOf" srcId="{496230F7-C44A-4E93-8683-FE5DFC249320}" destId="{434B0925-64E0-4653-9DE1-B22C3E260840}" srcOrd="1" destOrd="0" presId="urn:microsoft.com/office/officeart/2009/3/layout/StepUpProcess"/>
    <dgm:cxn modelId="{C143CFA7-3358-44E4-BB8C-3BFC214C14CF}" type="presParOf" srcId="{496230F7-C44A-4E93-8683-FE5DFC249320}" destId="{CA87DD9F-862B-4686-8252-CC9AA1D73B12}" srcOrd="2" destOrd="0" presId="urn:microsoft.com/office/officeart/2009/3/layout/StepUpProcess"/>
    <dgm:cxn modelId="{8E52B31D-2C41-4FD6-82CD-A63CA4E05D62}" type="presParOf" srcId="{F8C9B9FF-2E1D-4F7E-BFFB-25D1F5044643}" destId="{A9F8ECF8-D71F-458D-B5C4-EE6D3F3449F9}" srcOrd="1" destOrd="0" presId="urn:microsoft.com/office/officeart/2009/3/layout/StepUpProcess"/>
    <dgm:cxn modelId="{3DBB62B0-E4EF-478F-A5C8-1837CA00B5DE}" type="presParOf" srcId="{A9F8ECF8-D71F-458D-B5C4-EE6D3F3449F9}" destId="{5832D55E-0DAD-4473-8475-107B390CD1FD}" srcOrd="0" destOrd="0" presId="urn:microsoft.com/office/officeart/2009/3/layout/StepUpProcess"/>
    <dgm:cxn modelId="{BA68A79B-20FB-4873-911B-EE687581483D}" type="presParOf" srcId="{F8C9B9FF-2E1D-4F7E-BFFB-25D1F5044643}" destId="{2C84E796-ECFA-4A2D-A471-B2B8BEFAAEE4}" srcOrd="2" destOrd="0" presId="urn:microsoft.com/office/officeart/2009/3/layout/StepUpProcess"/>
    <dgm:cxn modelId="{0EB96264-535F-44D2-873B-90DCCB752D8D}" type="presParOf" srcId="{2C84E796-ECFA-4A2D-A471-B2B8BEFAAEE4}" destId="{63112174-C3E9-496A-BFC9-3BD12DBDCBC2}" srcOrd="0" destOrd="0" presId="urn:microsoft.com/office/officeart/2009/3/layout/StepUpProcess"/>
    <dgm:cxn modelId="{876DAF46-DFBA-4148-A5C1-B1D882BCED9C}" type="presParOf" srcId="{2C84E796-ECFA-4A2D-A471-B2B8BEFAAEE4}" destId="{26EB4E85-3DF7-44EF-9232-E3D84DF3852A}" srcOrd="1" destOrd="0" presId="urn:microsoft.com/office/officeart/2009/3/layout/StepUpProcess"/>
    <dgm:cxn modelId="{48FF8AB0-5A6F-40A9-A45C-3F1D1D1C62AA}" type="presParOf" srcId="{2C84E796-ECFA-4A2D-A471-B2B8BEFAAEE4}" destId="{C16B084F-C7C0-4F10-8740-C81A6479BCA3}" srcOrd="2" destOrd="0" presId="urn:microsoft.com/office/officeart/2009/3/layout/StepUpProcess"/>
    <dgm:cxn modelId="{ED5711D1-ED6D-4E45-809C-7CABBC257524}" type="presParOf" srcId="{F8C9B9FF-2E1D-4F7E-BFFB-25D1F5044643}" destId="{A85FE40C-139A-4C4C-BEA5-10B5D3723EEB}" srcOrd="3" destOrd="0" presId="urn:microsoft.com/office/officeart/2009/3/layout/StepUpProcess"/>
    <dgm:cxn modelId="{473014BA-0838-4A43-9EEB-ECE12859B66C}" type="presParOf" srcId="{A85FE40C-139A-4C4C-BEA5-10B5D3723EEB}" destId="{DAB3D46A-37CF-439D-B296-76ACEA3E5D3E}" srcOrd="0" destOrd="0" presId="urn:microsoft.com/office/officeart/2009/3/layout/StepUpProcess"/>
    <dgm:cxn modelId="{60FA31BE-82A7-4F31-A176-400652DAB321}" type="presParOf" srcId="{F8C9B9FF-2E1D-4F7E-BFFB-25D1F5044643}" destId="{5F206BC6-BB0C-4B4F-A6B0-5B99DE4B113E}" srcOrd="4" destOrd="0" presId="urn:microsoft.com/office/officeart/2009/3/layout/StepUpProcess"/>
    <dgm:cxn modelId="{BEABF8C1-B5E5-42BE-8A23-7C7E40AA8D82}" type="presParOf" srcId="{5F206BC6-BB0C-4B4F-A6B0-5B99DE4B113E}" destId="{6358A3C4-12C8-4D36-B35F-1A6A2097A3BF}" srcOrd="0" destOrd="0" presId="urn:microsoft.com/office/officeart/2009/3/layout/StepUpProcess"/>
    <dgm:cxn modelId="{5040FE07-5C58-4D52-8973-DD03BF15BDC3}" type="presParOf" srcId="{5F206BC6-BB0C-4B4F-A6B0-5B99DE4B113E}" destId="{12E31CAC-2B93-4D2F-94D4-D04542D893E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8C7542-D400-485B-906C-9ADFB7CBF03F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73F69F82-E175-4E41-ACBF-F0AF117B89A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Общеобразовательная школа-интернат ПК</a:t>
          </a:r>
        </a:p>
        <a:p>
          <a:r>
            <a:rPr lang="ru-RU" sz="2000" b="1" i="1" dirty="0" smtClean="0">
              <a:solidFill>
                <a:schemeClr val="tx1"/>
              </a:solidFill>
            </a:rPr>
            <a:t>(повар)</a:t>
          </a:r>
        </a:p>
      </dgm:t>
    </dgm:pt>
    <dgm:pt modelId="{0835135F-C690-429A-AACF-8F39112E1BA9}" type="parTrans" cxnId="{F176ED3A-4FAB-42BD-AFAF-FEED75ADC790}">
      <dgm:prSet/>
      <dgm:spPr/>
      <dgm:t>
        <a:bodyPr/>
        <a:lstStyle/>
        <a:p>
          <a:endParaRPr lang="ru-RU"/>
        </a:p>
      </dgm:t>
    </dgm:pt>
    <dgm:pt modelId="{078F1524-6060-4A35-93C0-83B9C8C80A0A}" type="sibTrans" cxnId="{F176ED3A-4FAB-42BD-AFAF-FEED75ADC790}">
      <dgm:prSet/>
      <dgm:spPr/>
      <dgm:t>
        <a:bodyPr/>
        <a:lstStyle/>
        <a:p>
          <a:endParaRPr lang="ru-RU"/>
        </a:p>
      </dgm:t>
    </dgm:pt>
    <dgm:pt modelId="{10F2AF29-93FC-4636-8F9B-435BE824904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Киселевская общеобразовательная школа-интернат для ОВЗ </a:t>
          </a:r>
        </a:p>
        <a:p>
          <a:r>
            <a:rPr lang="ru-RU" sz="1800" b="1" i="1" dirty="0" smtClean="0">
              <a:solidFill>
                <a:schemeClr val="tx1"/>
              </a:solidFill>
            </a:rPr>
            <a:t>(мастер отделочных строительных работ, каменщик, штукатур, тракторист-машинист) </a:t>
          </a:r>
          <a:endParaRPr lang="ru-RU" sz="1800" b="1" i="1" dirty="0">
            <a:solidFill>
              <a:schemeClr val="tx1"/>
            </a:solidFill>
          </a:endParaRPr>
        </a:p>
      </dgm:t>
    </dgm:pt>
    <dgm:pt modelId="{E70CCC9C-F88A-4FD7-8FA6-35B9E4B02526}" type="parTrans" cxnId="{BC489C60-91EC-4CB8-9C9A-8CE48C4E46F5}">
      <dgm:prSet/>
      <dgm:spPr/>
      <dgm:t>
        <a:bodyPr/>
        <a:lstStyle/>
        <a:p>
          <a:endParaRPr lang="ru-RU"/>
        </a:p>
      </dgm:t>
    </dgm:pt>
    <dgm:pt modelId="{91A46487-1EB1-4754-ACE9-CE289DD7AA1C}" type="sibTrans" cxnId="{BC489C60-91EC-4CB8-9C9A-8CE48C4E46F5}">
      <dgm:prSet/>
      <dgm:spPr/>
      <dgm:t>
        <a:bodyPr/>
        <a:lstStyle/>
        <a:p>
          <a:endParaRPr lang="ru-RU"/>
        </a:p>
      </dgm:t>
    </dgm:pt>
    <dgm:pt modelId="{ABF9FE7D-EF94-4830-87DE-9740D77440A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Специальная СКОШ № 15 г. Чусового  </a:t>
          </a:r>
        </a:p>
        <a:p>
          <a:r>
            <a:rPr lang="ru-RU" sz="2000" b="1" i="1" dirty="0" smtClean="0">
              <a:solidFill>
                <a:schemeClr val="tx1"/>
              </a:solidFill>
            </a:rPr>
            <a:t>(</a:t>
          </a:r>
          <a:r>
            <a:rPr lang="ru-RU" sz="2000" b="1" i="1" dirty="0" err="1" smtClean="0">
              <a:solidFill>
                <a:schemeClr val="tx1"/>
              </a:solidFill>
            </a:rPr>
            <a:t>плодоовощевод</a:t>
          </a:r>
          <a:r>
            <a:rPr lang="ru-RU" sz="2000" b="1" i="1" dirty="0" smtClean="0">
              <a:solidFill>
                <a:schemeClr val="tx1"/>
              </a:solidFill>
            </a:rPr>
            <a:t>)</a:t>
          </a:r>
          <a:endParaRPr lang="ru-RU" sz="2000" b="1" i="1" dirty="0">
            <a:solidFill>
              <a:schemeClr val="tx1"/>
            </a:solidFill>
          </a:endParaRPr>
        </a:p>
      </dgm:t>
    </dgm:pt>
    <dgm:pt modelId="{12B6146E-3A75-4BFC-9E83-0271C50E3A51}" type="parTrans" cxnId="{D362558E-4C97-4DE5-B68E-09B9D611B32E}">
      <dgm:prSet/>
      <dgm:spPr/>
      <dgm:t>
        <a:bodyPr/>
        <a:lstStyle/>
        <a:p>
          <a:endParaRPr lang="ru-RU"/>
        </a:p>
      </dgm:t>
    </dgm:pt>
    <dgm:pt modelId="{C289BA8F-5BA1-429D-8ECC-2B3E55BDCADF}" type="sibTrans" cxnId="{D362558E-4C97-4DE5-B68E-09B9D611B32E}">
      <dgm:prSet/>
      <dgm:spPr/>
      <dgm:t>
        <a:bodyPr/>
        <a:lstStyle/>
        <a:p>
          <a:endParaRPr lang="ru-RU"/>
        </a:p>
      </dgm:t>
    </dgm:pt>
    <dgm:pt modelId="{AFB4AF3E-A675-4E87-9978-83A3B6987AB5}" type="pres">
      <dgm:prSet presAssocID="{7A8C7542-D400-485B-906C-9ADFB7CBF03F}" presName="CompostProcess" presStyleCnt="0">
        <dgm:presLayoutVars>
          <dgm:dir/>
          <dgm:resizeHandles val="exact"/>
        </dgm:presLayoutVars>
      </dgm:prSet>
      <dgm:spPr/>
    </dgm:pt>
    <dgm:pt modelId="{0663EFB3-A52B-4462-8480-29215904E85D}" type="pres">
      <dgm:prSet presAssocID="{7A8C7542-D400-485B-906C-9ADFB7CBF03F}" presName="arrow" presStyleLbl="bgShp" presStyleIdx="0" presStyleCnt="1" custLinFactNeighborX="8971" custLinFactNeighborY="-4532"/>
      <dgm:spPr/>
    </dgm:pt>
    <dgm:pt modelId="{EBA3B8FE-CFE4-480E-988F-C139C9C64416}" type="pres">
      <dgm:prSet presAssocID="{7A8C7542-D400-485B-906C-9ADFB7CBF03F}" presName="linearProcess" presStyleCnt="0"/>
      <dgm:spPr/>
    </dgm:pt>
    <dgm:pt modelId="{A27D39BE-7113-40DD-AF34-69400953C0E5}" type="pres">
      <dgm:prSet presAssocID="{73F69F82-E175-4E41-ACBF-F0AF117B89AB}" presName="textNode" presStyleLbl="node1" presStyleIdx="0" presStyleCnt="3" custLinFactNeighborX="32509" custLinFactNeighborY="-1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8A226F-1595-4C3A-838D-373DAE265367}" type="pres">
      <dgm:prSet presAssocID="{078F1524-6060-4A35-93C0-83B9C8C80A0A}" presName="sibTrans" presStyleCnt="0"/>
      <dgm:spPr/>
    </dgm:pt>
    <dgm:pt modelId="{80F7C67E-F4E9-4D78-A0B1-778BAED2D59B}" type="pres">
      <dgm:prSet presAssocID="{10F2AF29-93FC-4636-8F9B-435BE8249049}" presName="textNode" presStyleLbl="node1" presStyleIdx="1" presStyleCnt="3" custLinFactX="81185" custLinFactNeighborX="100000" custLinFactNeighborY="-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95A325-A475-417A-822A-00185486A451}" type="pres">
      <dgm:prSet presAssocID="{91A46487-1EB1-4754-ACE9-CE289DD7AA1C}" presName="sibTrans" presStyleCnt="0"/>
      <dgm:spPr/>
    </dgm:pt>
    <dgm:pt modelId="{E9F0DAF4-A594-41D4-AFD7-0E31C21639D9}" type="pres">
      <dgm:prSet presAssocID="{ABF9FE7D-EF94-4830-87DE-9740D77440A8}" presName="textNode" presStyleLbl="node1" presStyleIdx="2" presStyleCnt="3" custLinFactX="-100000" custLinFactNeighborX="-136273" custLinFactNeighborY="-12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862D5D-C3DA-4B63-B08A-C05631F86410}" type="presOf" srcId="{7A8C7542-D400-485B-906C-9ADFB7CBF03F}" destId="{AFB4AF3E-A675-4E87-9978-83A3B6987AB5}" srcOrd="0" destOrd="0" presId="urn:microsoft.com/office/officeart/2005/8/layout/hProcess9"/>
    <dgm:cxn modelId="{F176ED3A-4FAB-42BD-AFAF-FEED75ADC790}" srcId="{7A8C7542-D400-485B-906C-9ADFB7CBF03F}" destId="{73F69F82-E175-4E41-ACBF-F0AF117B89AB}" srcOrd="0" destOrd="0" parTransId="{0835135F-C690-429A-AACF-8F39112E1BA9}" sibTransId="{078F1524-6060-4A35-93C0-83B9C8C80A0A}"/>
    <dgm:cxn modelId="{BC489C60-91EC-4CB8-9C9A-8CE48C4E46F5}" srcId="{7A8C7542-D400-485B-906C-9ADFB7CBF03F}" destId="{10F2AF29-93FC-4636-8F9B-435BE8249049}" srcOrd="1" destOrd="0" parTransId="{E70CCC9C-F88A-4FD7-8FA6-35B9E4B02526}" sibTransId="{91A46487-1EB1-4754-ACE9-CE289DD7AA1C}"/>
    <dgm:cxn modelId="{53D73223-80AC-42CA-A988-3735F3583595}" type="presOf" srcId="{73F69F82-E175-4E41-ACBF-F0AF117B89AB}" destId="{A27D39BE-7113-40DD-AF34-69400953C0E5}" srcOrd="0" destOrd="0" presId="urn:microsoft.com/office/officeart/2005/8/layout/hProcess9"/>
    <dgm:cxn modelId="{D362558E-4C97-4DE5-B68E-09B9D611B32E}" srcId="{7A8C7542-D400-485B-906C-9ADFB7CBF03F}" destId="{ABF9FE7D-EF94-4830-87DE-9740D77440A8}" srcOrd="2" destOrd="0" parTransId="{12B6146E-3A75-4BFC-9E83-0271C50E3A51}" sibTransId="{C289BA8F-5BA1-429D-8ECC-2B3E55BDCADF}"/>
    <dgm:cxn modelId="{078B2652-ED6F-40A5-B378-083170CF8257}" type="presOf" srcId="{10F2AF29-93FC-4636-8F9B-435BE8249049}" destId="{80F7C67E-F4E9-4D78-A0B1-778BAED2D59B}" srcOrd="0" destOrd="0" presId="urn:microsoft.com/office/officeart/2005/8/layout/hProcess9"/>
    <dgm:cxn modelId="{02F4A71D-D3BE-4680-A54D-1EF57BF2BCF1}" type="presOf" srcId="{ABF9FE7D-EF94-4830-87DE-9740D77440A8}" destId="{E9F0DAF4-A594-41D4-AFD7-0E31C21639D9}" srcOrd="0" destOrd="0" presId="urn:microsoft.com/office/officeart/2005/8/layout/hProcess9"/>
    <dgm:cxn modelId="{8E4DB408-7F6B-4DF4-9906-564A34DBD8C0}" type="presParOf" srcId="{AFB4AF3E-A675-4E87-9978-83A3B6987AB5}" destId="{0663EFB3-A52B-4462-8480-29215904E85D}" srcOrd="0" destOrd="0" presId="urn:microsoft.com/office/officeart/2005/8/layout/hProcess9"/>
    <dgm:cxn modelId="{8E5FD67F-1F71-4377-8AF7-484E5E830E4C}" type="presParOf" srcId="{AFB4AF3E-A675-4E87-9978-83A3B6987AB5}" destId="{EBA3B8FE-CFE4-480E-988F-C139C9C64416}" srcOrd="1" destOrd="0" presId="urn:microsoft.com/office/officeart/2005/8/layout/hProcess9"/>
    <dgm:cxn modelId="{3F390FF2-11EC-4896-9E05-C131EDFBFAB9}" type="presParOf" srcId="{EBA3B8FE-CFE4-480E-988F-C139C9C64416}" destId="{A27D39BE-7113-40DD-AF34-69400953C0E5}" srcOrd="0" destOrd="0" presId="urn:microsoft.com/office/officeart/2005/8/layout/hProcess9"/>
    <dgm:cxn modelId="{0607007D-C74D-44DC-82D6-57BAE3CBDE18}" type="presParOf" srcId="{EBA3B8FE-CFE4-480E-988F-C139C9C64416}" destId="{A58A226F-1595-4C3A-838D-373DAE265367}" srcOrd="1" destOrd="0" presId="urn:microsoft.com/office/officeart/2005/8/layout/hProcess9"/>
    <dgm:cxn modelId="{26D4EA6E-BF9C-4907-A892-B204AF45D21A}" type="presParOf" srcId="{EBA3B8FE-CFE4-480E-988F-C139C9C64416}" destId="{80F7C67E-F4E9-4D78-A0B1-778BAED2D59B}" srcOrd="2" destOrd="0" presId="urn:microsoft.com/office/officeart/2005/8/layout/hProcess9"/>
    <dgm:cxn modelId="{55F69EE7-4F45-4F38-8750-9356C2AACCD7}" type="presParOf" srcId="{EBA3B8FE-CFE4-480E-988F-C139C9C64416}" destId="{A795A325-A475-417A-822A-00185486A451}" srcOrd="3" destOrd="0" presId="urn:microsoft.com/office/officeart/2005/8/layout/hProcess9"/>
    <dgm:cxn modelId="{A01420F8-756E-468F-8370-824D7BCA6E1D}" type="presParOf" srcId="{EBA3B8FE-CFE4-480E-988F-C139C9C64416}" destId="{E9F0DAF4-A594-41D4-AFD7-0E31C21639D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F33D0F-1E11-40BA-9AAA-363E14727535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84540084-209A-40FB-BEF2-7AB77F575462}">
      <dgm:prSet phldrT="[Текст]"/>
      <dgm:spPr/>
      <dgm:t>
        <a:bodyPr/>
        <a:lstStyle/>
        <a:p>
          <a:r>
            <a:rPr lang="ru-RU" dirty="0" smtClean="0"/>
            <a:t>Оборудование для учебных мастерских (предметная область «Технология»</a:t>
          </a:r>
          <a:endParaRPr lang="ru-RU" dirty="0"/>
        </a:p>
      </dgm:t>
    </dgm:pt>
    <dgm:pt modelId="{0BD905A1-46D8-49ED-B0BE-141B6206441B}" type="parTrans" cxnId="{7D56CB17-1E44-4594-ADCB-C62F8A4A6496}">
      <dgm:prSet/>
      <dgm:spPr/>
      <dgm:t>
        <a:bodyPr/>
        <a:lstStyle/>
        <a:p>
          <a:endParaRPr lang="ru-RU"/>
        </a:p>
      </dgm:t>
    </dgm:pt>
    <dgm:pt modelId="{A1C2FC38-AA2F-4E68-B897-C4BCD2B5153B}" type="sibTrans" cxnId="{7D56CB17-1E44-4594-ADCB-C62F8A4A6496}">
      <dgm:prSet/>
      <dgm:spPr/>
      <dgm:t>
        <a:bodyPr/>
        <a:lstStyle/>
        <a:p>
          <a:endParaRPr lang="ru-RU"/>
        </a:p>
      </dgm:t>
    </dgm:pt>
    <dgm:pt modelId="{98CAF390-1F56-460A-86BF-C42228D786DE}">
      <dgm:prSet phldrT="[Текст]"/>
      <dgm:spPr/>
      <dgm:t>
        <a:bodyPr/>
        <a:lstStyle/>
        <a:p>
          <a:r>
            <a:rPr lang="ru-RU" dirty="0" smtClean="0"/>
            <a:t>Оборудование для учебных кабинетов</a:t>
          </a:r>
          <a:endParaRPr lang="ru-RU" dirty="0"/>
        </a:p>
      </dgm:t>
    </dgm:pt>
    <dgm:pt modelId="{8415BCE6-9809-47DC-9F58-E6AEEE5D4689}" type="parTrans" cxnId="{49A70B20-6DC5-49A8-8297-9357EDBE35C5}">
      <dgm:prSet/>
      <dgm:spPr/>
      <dgm:t>
        <a:bodyPr/>
        <a:lstStyle/>
        <a:p>
          <a:endParaRPr lang="ru-RU"/>
        </a:p>
      </dgm:t>
    </dgm:pt>
    <dgm:pt modelId="{013F4983-DE46-4898-AF77-A0BFD0601DCD}" type="sibTrans" cxnId="{49A70B20-6DC5-49A8-8297-9357EDBE35C5}">
      <dgm:prSet/>
      <dgm:spPr/>
      <dgm:t>
        <a:bodyPr/>
        <a:lstStyle/>
        <a:p>
          <a:endParaRPr lang="ru-RU"/>
        </a:p>
      </dgm:t>
    </dgm:pt>
    <dgm:pt modelId="{CA0B6448-FB87-4A29-98EE-E8F89957C451}">
      <dgm:prSet phldrT="[Текст]"/>
      <dgm:spPr/>
      <dgm:t>
        <a:bodyPr/>
        <a:lstStyle/>
        <a:p>
          <a:r>
            <a:rPr lang="ru-RU" dirty="0" smtClean="0"/>
            <a:t>Оборудование для кабинетов специалистов психолого-педагогического сопровождения</a:t>
          </a:r>
          <a:endParaRPr lang="ru-RU" dirty="0"/>
        </a:p>
      </dgm:t>
    </dgm:pt>
    <dgm:pt modelId="{11C05C1C-6D91-4F11-BDC5-4E3E47C08D79}" type="parTrans" cxnId="{C50D073F-CFC8-4253-B252-023879F234EC}">
      <dgm:prSet/>
      <dgm:spPr/>
      <dgm:t>
        <a:bodyPr/>
        <a:lstStyle/>
        <a:p>
          <a:endParaRPr lang="ru-RU"/>
        </a:p>
      </dgm:t>
    </dgm:pt>
    <dgm:pt modelId="{CBE3BBF7-F057-466E-BCAC-14511D2A32AB}" type="sibTrans" cxnId="{C50D073F-CFC8-4253-B252-023879F234EC}">
      <dgm:prSet/>
      <dgm:spPr/>
      <dgm:t>
        <a:bodyPr/>
        <a:lstStyle/>
        <a:p>
          <a:endParaRPr lang="ru-RU"/>
        </a:p>
      </dgm:t>
    </dgm:pt>
    <dgm:pt modelId="{BFA1BAD7-8251-48E8-BC69-D91A95409692}">
      <dgm:prSet phldrT="[Текст]"/>
      <dgm:spPr/>
      <dgm:t>
        <a:bodyPr/>
        <a:lstStyle/>
        <a:p>
          <a:r>
            <a:rPr lang="ru-RU" dirty="0" smtClean="0"/>
            <a:t>Оборудование для кабинетов дополнительного образования</a:t>
          </a:r>
          <a:endParaRPr lang="ru-RU" dirty="0"/>
        </a:p>
      </dgm:t>
    </dgm:pt>
    <dgm:pt modelId="{52D1296D-1226-429F-A1E2-CC0A8F01BDAB}" type="parTrans" cxnId="{887D9D93-62E0-44DA-A59B-25487BADCC42}">
      <dgm:prSet/>
      <dgm:spPr/>
      <dgm:t>
        <a:bodyPr/>
        <a:lstStyle/>
        <a:p>
          <a:endParaRPr lang="ru-RU"/>
        </a:p>
      </dgm:t>
    </dgm:pt>
    <dgm:pt modelId="{95A27985-8FE7-44E2-A341-13DD50D29DB0}" type="sibTrans" cxnId="{887D9D93-62E0-44DA-A59B-25487BADCC42}">
      <dgm:prSet/>
      <dgm:spPr/>
      <dgm:t>
        <a:bodyPr/>
        <a:lstStyle/>
        <a:p>
          <a:endParaRPr lang="ru-RU"/>
        </a:p>
      </dgm:t>
    </dgm:pt>
    <dgm:pt modelId="{794DEDEA-2426-456D-BEB7-B8CDC1CA73F5}" type="pres">
      <dgm:prSet presAssocID="{71F33D0F-1E11-40BA-9AAA-363E14727535}" presName="compositeShape" presStyleCnt="0">
        <dgm:presLayoutVars>
          <dgm:dir/>
          <dgm:resizeHandles/>
        </dgm:presLayoutVars>
      </dgm:prSet>
      <dgm:spPr/>
    </dgm:pt>
    <dgm:pt modelId="{950FAA99-DE59-404E-A311-5A8DF810FCA6}" type="pres">
      <dgm:prSet presAssocID="{71F33D0F-1E11-40BA-9AAA-363E14727535}" presName="pyramid" presStyleLbl="node1" presStyleIdx="0" presStyleCnt="1" custScaleX="126659" custLinFactNeighborX="-24568" custLinFactNeighborY="-4785"/>
      <dgm:spPr/>
    </dgm:pt>
    <dgm:pt modelId="{12892E6C-04A0-43B0-8A9E-A357539FACAA}" type="pres">
      <dgm:prSet presAssocID="{71F33D0F-1E11-40BA-9AAA-363E14727535}" presName="theList" presStyleCnt="0"/>
      <dgm:spPr/>
    </dgm:pt>
    <dgm:pt modelId="{E4EFFD24-5A41-4BE7-A70A-ED16FEA8887F}" type="pres">
      <dgm:prSet presAssocID="{84540084-209A-40FB-BEF2-7AB77F575462}" presName="aNode" presStyleLbl="fgAcc1" presStyleIdx="0" presStyleCnt="4" custScaleX="142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D484B-1D6C-4FDA-BB63-60FAFF22F5FC}" type="pres">
      <dgm:prSet presAssocID="{84540084-209A-40FB-BEF2-7AB77F575462}" presName="aSpace" presStyleCnt="0"/>
      <dgm:spPr/>
    </dgm:pt>
    <dgm:pt modelId="{76829048-2430-4D80-9ED2-B325C7BD85BA}" type="pres">
      <dgm:prSet presAssocID="{98CAF390-1F56-460A-86BF-C42228D786DE}" presName="aNode" presStyleLbl="fgAcc1" presStyleIdx="1" presStyleCnt="4" custScaleX="137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22B184-FB34-478C-A9A9-1D91F78F7B09}" type="pres">
      <dgm:prSet presAssocID="{98CAF390-1F56-460A-86BF-C42228D786DE}" presName="aSpace" presStyleCnt="0"/>
      <dgm:spPr/>
    </dgm:pt>
    <dgm:pt modelId="{E5A74101-022E-4195-8DFF-C324231DC9E4}" type="pres">
      <dgm:prSet presAssocID="{CA0B6448-FB87-4A29-98EE-E8F89957C451}" presName="aNode" presStyleLbl="fgAcc1" presStyleIdx="2" presStyleCnt="4" custScaleX="139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41E100-48FE-4BAF-B8CF-9E05AE111096}" type="pres">
      <dgm:prSet presAssocID="{CA0B6448-FB87-4A29-98EE-E8F89957C451}" presName="aSpace" presStyleCnt="0"/>
      <dgm:spPr/>
    </dgm:pt>
    <dgm:pt modelId="{070BDBEB-3CA0-4AEC-8478-56C2E45CD647}" type="pres">
      <dgm:prSet presAssocID="{BFA1BAD7-8251-48E8-BC69-D91A95409692}" presName="aNode" presStyleLbl="fgAcc1" presStyleIdx="3" presStyleCnt="4" custScaleX="1389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43B941-4DC3-4EF5-BBBB-C632B73F0D8D}" type="pres">
      <dgm:prSet presAssocID="{BFA1BAD7-8251-48E8-BC69-D91A95409692}" presName="aSpace" presStyleCnt="0"/>
      <dgm:spPr/>
    </dgm:pt>
  </dgm:ptLst>
  <dgm:cxnLst>
    <dgm:cxn modelId="{C50D073F-CFC8-4253-B252-023879F234EC}" srcId="{71F33D0F-1E11-40BA-9AAA-363E14727535}" destId="{CA0B6448-FB87-4A29-98EE-E8F89957C451}" srcOrd="2" destOrd="0" parTransId="{11C05C1C-6D91-4F11-BDC5-4E3E47C08D79}" sibTransId="{CBE3BBF7-F057-466E-BCAC-14511D2A32AB}"/>
    <dgm:cxn modelId="{7D56CB17-1E44-4594-ADCB-C62F8A4A6496}" srcId="{71F33D0F-1E11-40BA-9AAA-363E14727535}" destId="{84540084-209A-40FB-BEF2-7AB77F575462}" srcOrd="0" destOrd="0" parTransId="{0BD905A1-46D8-49ED-B0BE-141B6206441B}" sibTransId="{A1C2FC38-AA2F-4E68-B897-C4BCD2B5153B}"/>
    <dgm:cxn modelId="{F35A90CD-635F-4027-A86C-7A52256229CA}" type="presOf" srcId="{71F33D0F-1E11-40BA-9AAA-363E14727535}" destId="{794DEDEA-2426-456D-BEB7-B8CDC1CA73F5}" srcOrd="0" destOrd="0" presId="urn:microsoft.com/office/officeart/2005/8/layout/pyramid2"/>
    <dgm:cxn modelId="{776567B0-9E28-42E5-B7B1-AC1122EEEF5D}" type="presOf" srcId="{BFA1BAD7-8251-48E8-BC69-D91A95409692}" destId="{070BDBEB-3CA0-4AEC-8478-56C2E45CD647}" srcOrd="0" destOrd="0" presId="urn:microsoft.com/office/officeart/2005/8/layout/pyramid2"/>
    <dgm:cxn modelId="{49A70B20-6DC5-49A8-8297-9357EDBE35C5}" srcId="{71F33D0F-1E11-40BA-9AAA-363E14727535}" destId="{98CAF390-1F56-460A-86BF-C42228D786DE}" srcOrd="1" destOrd="0" parTransId="{8415BCE6-9809-47DC-9F58-E6AEEE5D4689}" sibTransId="{013F4983-DE46-4898-AF77-A0BFD0601DCD}"/>
    <dgm:cxn modelId="{8605D3D1-3110-4A7C-96B1-1D535DA0949F}" type="presOf" srcId="{98CAF390-1F56-460A-86BF-C42228D786DE}" destId="{76829048-2430-4D80-9ED2-B325C7BD85BA}" srcOrd="0" destOrd="0" presId="urn:microsoft.com/office/officeart/2005/8/layout/pyramid2"/>
    <dgm:cxn modelId="{887D9D93-62E0-44DA-A59B-25487BADCC42}" srcId="{71F33D0F-1E11-40BA-9AAA-363E14727535}" destId="{BFA1BAD7-8251-48E8-BC69-D91A95409692}" srcOrd="3" destOrd="0" parTransId="{52D1296D-1226-429F-A1E2-CC0A8F01BDAB}" sibTransId="{95A27985-8FE7-44E2-A341-13DD50D29DB0}"/>
    <dgm:cxn modelId="{0003D0E3-8AA0-481B-AE13-58ADDA57ACF1}" type="presOf" srcId="{84540084-209A-40FB-BEF2-7AB77F575462}" destId="{E4EFFD24-5A41-4BE7-A70A-ED16FEA8887F}" srcOrd="0" destOrd="0" presId="urn:microsoft.com/office/officeart/2005/8/layout/pyramid2"/>
    <dgm:cxn modelId="{E5702273-F2B0-42B6-B15E-9B88B00805B1}" type="presOf" srcId="{CA0B6448-FB87-4A29-98EE-E8F89957C451}" destId="{E5A74101-022E-4195-8DFF-C324231DC9E4}" srcOrd="0" destOrd="0" presId="urn:microsoft.com/office/officeart/2005/8/layout/pyramid2"/>
    <dgm:cxn modelId="{4B976049-044F-4271-9D39-BE7A61401069}" type="presParOf" srcId="{794DEDEA-2426-456D-BEB7-B8CDC1CA73F5}" destId="{950FAA99-DE59-404E-A311-5A8DF810FCA6}" srcOrd="0" destOrd="0" presId="urn:microsoft.com/office/officeart/2005/8/layout/pyramid2"/>
    <dgm:cxn modelId="{D612AA37-3FA7-4692-BE54-DF11D281DBEE}" type="presParOf" srcId="{794DEDEA-2426-456D-BEB7-B8CDC1CA73F5}" destId="{12892E6C-04A0-43B0-8A9E-A357539FACAA}" srcOrd="1" destOrd="0" presId="urn:microsoft.com/office/officeart/2005/8/layout/pyramid2"/>
    <dgm:cxn modelId="{FEBC3406-F6AF-4D89-8C7C-51000391FE93}" type="presParOf" srcId="{12892E6C-04A0-43B0-8A9E-A357539FACAA}" destId="{E4EFFD24-5A41-4BE7-A70A-ED16FEA8887F}" srcOrd="0" destOrd="0" presId="urn:microsoft.com/office/officeart/2005/8/layout/pyramid2"/>
    <dgm:cxn modelId="{D91F0577-72B4-47F5-AFD5-1F70E7D1F650}" type="presParOf" srcId="{12892E6C-04A0-43B0-8A9E-A357539FACAA}" destId="{A28D484B-1D6C-4FDA-BB63-60FAFF22F5FC}" srcOrd="1" destOrd="0" presId="urn:microsoft.com/office/officeart/2005/8/layout/pyramid2"/>
    <dgm:cxn modelId="{8550BD02-5639-4431-8DEB-68FC93BED1E4}" type="presParOf" srcId="{12892E6C-04A0-43B0-8A9E-A357539FACAA}" destId="{76829048-2430-4D80-9ED2-B325C7BD85BA}" srcOrd="2" destOrd="0" presId="urn:microsoft.com/office/officeart/2005/8/layout/pyramid2"/>
    <dgm:cxn modelId="{AE9FE5F1-C99E-41D2-9CF7-AD8A479AA5A3}" type="presParOf" srcId="{12892E6C-04A0-43B0-8A9E-A357539FACAA}" destId="{3822B184-FB34-478C-A9A9-1D91F78F7B09}" srcOrd="3" destOrd="0" presId="urn:microsoft.com/office/officeart/2005/8/layout/pyramid2"/>
    <dgm:cxn modelId="{D11F3E71-EB9F-43B9-BEF2-668D15B68AA8}" type="presParOf" srcId="{12892E6C-04A0-43B0-8A9E-A357539FACAA}" destId="{E5A74101-022E-4195-8DFF-C324231DC9E4}" srcOrd="4" destOrd="0" presId="urn:microsoft.com/office/officeart/2005/8/layout/pyramid2"/>
    <dgm:cxn modelId="{45943A85-7AA6-46C7-BFB4-AF2ADD5170DA}" type="presParOf" srcId="{12892E6C-04A0-43B0-8A9E-A357539FACAA}" destId="{0F41E100-48FE-4BAF-B8CF-9E05AE111096}" srcOrd="5" destOrd="0" presId="urn:microsoft.com/office/officeart/2005/8/layout/pyramid2"/>
    <dgm:cxn modelId="{3BB97A18-69A0-4E01-BD7E-BE155917ACB9}" type="presParOf" srcId="{12892E6C-04A0-43B0-8A9E-A357539FACAA}" destId="{070BDBEB-3CA0-4AEC-8478-56C2E45CD647}" srcOrd="6" destOrd="0" presId="urn:microsoft.com/office/officeart/2005/8/layout/pyramid2"/>
    <dgm:cxn modelId="{A32C016A-48E6-4712-9836-53BBE7549C6C}" type="presParOf" srcId="{12892E6C-04A0-43B0-8A9E-A357539FACAA}" destId="{6343B941-4DC3-4EF5-BBBB-C632B73F0D8D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FAA99-DE59-404E-A311-5A8DF810FCA6}">
      <dsp:nvSpPr>
        <dsp:cNvPr id="0" name=""/>
        <dsp:cNvSpPr/>
      </dsp:nvSpPr>
      <dsp:spPr>
        <a:xfrm>
          <a:off x="0" y="0"/>
          <a:ext cx="4859062" cy="383633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FFD24-5A41-4BE7-A70A-ED16FEA8887F}">
      <dsp:nvSpPr>
        <dsp:cNvPr id="0" name=""/>
        <dsp:cNvSpPr/>
      </dsp:nvSpPr>
      <dsp:spPr>
        <a:xfrm>
          <a:off x="2200216" y="384008"/>
          <a:ext cx="3553553" cy="68184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Оборудование для учебных мастерских (предметная область «Технология»</a:t>
          </a:r>
          <a:endParaRPr lang="ru-RU" sz="1300" kern="1200" dirty="0"/>
        </a:p>
      </dsp:txBody>
      <dsp:txXfrm>
        <a:off x="2233501" y="417293"/>
        <a:ext cx="3486983" cy="615278"/>
      </dsp:txXfrm>
    </dsp:sp>
    <dsp:sp modelId="{76829048-2430-4D80-9ED2-B325C7BD85BA}">
      <dsp:nvSpPr>
        <dsp:cNvPr id="0" name=""/>
        <dsp:cNvSpPr/>
      </dsp:nvSpPr>
      <dsp:spPr>
        <a:xfrm>
          <a:off x="2258429" y="1151087"/>
          <a:ext cx="3437127" cy="68184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Оборудование для учебных кабинетов</a:t>
          </a:r>
          <a:endParaRPr lang="ru-RU" sz="1300" kern="1200" dirty="0"/>
        </a:p>
      </dsp:txBody>
      <dsp:txXfrm>
        <a:off x="2291714" y="1184372"/>
        <a:ext cx="3370557" cy="615278"/>
      </dsp:txXfrm>
    </dsp:sp>
    <dsp:sp modelId="{E5A74101-022E-4195-8DFF-C324231DC9E4}">
      <dsp:nvSpPr>
        <dsp:cNvPr id="0" name=""/>
        <dsp:cNvSpPr/>
      </dsp:nvSpPr>
      <dsp:spPr>
        <a:xfrm>
          <a:off x="2239503" y="1918167"/>
          <a:ext cx="3474980" cy="68184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Оборудование для кабинетов специалистов психолого-педагогического сопровождения</a:t>
          </a:r>
          <a:endParaRPr lang="ru-RU" sz="1200" kern="1200" dirty="0"/>
        </a:p>
      </dsp:txBody>
      <dsp:txXfrm>
        <a:off x="2272788" y="1951452"/>
        <a:ext cx="3408410" cy="615278"/>
      </dsp:txXfrm>
    </dsp:sp>
    <dsp:sp modelId="{070BDBEB-3CA0-4AEC-8478-56C2E45CD647}">
      <dsp:nvSpPr>
        <dsp:cNvPr id="0" name=""/>
        <dsp:cNvSpPr/>
      </dsp:nvSpPr>
      <dsp:spPr>
        <a:xfrm>
          <a:off x="2244091" y="2685246"/>
          <a:ext cx="3465803" cy="68184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Оборудование для кабинетов дополнительного образования</a:t>
          </a:r>
          <a:endParaRPr lang="ru-RU" sz="1200" kern="1200" dirty="0"/>
        </a:p>
      </dsp:txBody>
      <dsp:txXfrm>
        <a:off x="2277376" y="2718531"/>
        <a:ext cx="3399233" cy="615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EEE98-9499-4A38-B0F1-870FA654113A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70C22-CBE7-4902-A659-82FB35C95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593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70C22-CBE7-4902-A659-82FB35C95F5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770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6423-FF5B-4FCF-86D2-C4BB7B6F7E2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6B59-DE94-4C57-881B-68E494033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5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6423-FF5B-4FCF-86D2-C4BB7B6F7E2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6B59-DE94-4C57-881B-68E494033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112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6423-FF5B-4FCF-86D2-C4BB7B6F7E2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6B59-DE94-4C57-881B-68E494033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196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6423-FF5B-4FCF-86D2-C4BB7B6F7E2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6B59-DE94-4C57-881B-68E494033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09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6423-FF5B-4FCF-86D2-C4BB7B6F7E2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6B59-DE94-4C57-881B-68E494033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652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6423-FF5B-4FCF-86D2-C4BB7B6F7E2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6B59-DE94-4C57-881B-68E494033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481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6423-FF5B-4FCF-86D2-C4BB7B6F7E2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6B59-DE94-4C57-881B-68E494033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94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6423-FF5B-4FCF-86D2-C4BB7B6F7E2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6B59-DE94-4C57-881B-68E494033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567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6423-FF5B-4FCF-86D2-C4BB7B6F7E2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6B59-DE94-4C57-881B-68E494033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20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6423-FF5B-4FCF-86D2-C4BB7B6F7E2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6B59-DE94-4C57-881B-68E494033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053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6423-FF5B-4FCF-86D2-C4BB7B6F7E2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26B59-DE94-4C57-881B-68E494033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64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56423-FF5B-4FCF-86D2-C4BB7B6F7E2F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26B59-DE94-4C57-881B-68E4940337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68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diagramColors" Target="../diagrams/colors3.xml"/><Relationship Id="rId12" Type="http://schemas.openxmlformats.org/officeDocument/2006/relationships/image" Target="../media/image39.png"/><Relationship Id="rId2" Type="http://schemas.openxmlformats.org/officeDocument/2006/relationships/image" Target="../media/image34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38.png"/><Relationship Id="rId5" Type="http://schemas.openxmlformats.org/officeDocument/2006/relationships/diagramLayout" Target="../diagrams/layout3.xml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diagramData" Target="../diagrams/data3.xml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ovsavenkova@minobr.permkrai.ru" TargetMode="External"/><Relationship Id="rId2" Type="http://schemas.openxmlformats.org/officeDocument/2006/relationships/hyperlink" Target="mailto:igkatkova@minobr.permkrai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77672"/>
            <a:ext cx="10515600" cy="5699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Приоритетные  </a:t>
            </a:r>
            <a:r>
              <a:rPr lang="ru-RU" sz="3200" b="1" dirty="0">
                <a:solidFill>
                  <a:srgbClr val="0070C0"/>
                </a:solidFill>
              </a:rPr>
              <a:t>направления деятельности  образовательных  организаций в системе  образования  </a:t>
            </a:r>
            <a:r>
              <a:rPr lang="ru-RU" sz="3200" b="1" dirty="0" smtClean="0">
                <a:solidFill>
                  <a:srgbClr val="0070C0"/>
                </a:solidFill>
              </a:rPr>
              <a:t/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и </a:t>
            </a:r>
            <a:r>
              <a:rPr lang="ru-RU" sz="3200" b="1" dirty="0">
                <a:solidFill>
                  <a:srgbClr val="0070C0"/>
                </a:solidFill>
              </a:rPr>
              <a:t>воспитания  обучающихся с особыми  образовательными  потребностями на 2021-2023 гг.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400" b="1" dirty="0" smtClean="0"/>
              <a:t>Каткова Ирина Геннадьевна</a:t>
            </a:r>
            <a:r>
              <a:rPr lang="ru-RU" sz="2400" dirty="0" smtClean="0"/>
              <a:t>, заведующий сектором по работе с детьми с ОВЗ отдела общего образования управления общего, дополнительного образования и воспитания Министерства образования и науки Пермского края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50" y="82944"/>
            <a:ext cx="1511939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19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Качество работы коррекционной школы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в </a:t>
            </a:r>
            <a:r>
              <a:rPr lang="ru-RU" b="1" dirty="0">
                <a:solidFill>
                  <a:srgbClr val="0070C0"/>
                </a:solidFill>
              </a:rPr>
              <a:t>системе ЭПОС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511871"/>
              </p:ext>
            </p:extLst>
          </p:nvPr>
        </p:nvGraphicFramePr>
        <p:xfrm>
          <a:off x="838200" y="1446213"/>
          <a:ext cx="11144534" cy="4730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7851" y="3657600"/>
            <a:ext cx="1965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24 школы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98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56193"/>
            <a:ext cx="10515600" cy="930275"/>
          </a:xfrm>
        </p:spPr>
        <p:txBody>
          <a:bodyPr/>
          <a:lstStyle/>
          <a:p>
            <a:r>
              <a:rPr lang="ru-RU" b="1" dirty="0" err="1" smtClean="0">
                <a:solidFill>
                  <a:srgbClr val="0070C0"/>
                </a:solidFill>
              </a:rPr>
              <a:t>Профобучение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784843"/>
              </p:ext>
            </p:extLst>
          </p:nvPr>
        </p:nvGraphicFramePr>
        <p:xfrm>
          <a:off x="838200" y="1295400"/>
          <a:ext cx="10912522" cy="5119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73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Оборудование для мастерских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коррекционных школ – 2021г.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864895"/>
            <a:ext cx="5803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МБОУ «</a:t>
            </a:r>
            <a:r>
              <a:rPr lang="ru-RU" sz="1400" dirty="0" err="1" smtClean="0"/>
              <a:t>Белоевская</a:t>
            </a:r>
            <a:r>
              <a:rPr lang="ru-RU" sz="1400" dirty="0" smtClean="0"/>
              <a:t>   </a:t>
            </a:r>
            <a:r>
              <a:rPr lang="ru-RU" sz="1400" dirty="0"/>
              <a:t>общеобразовательная  школа-  интернат  для  обучающихся  с  ограниченными   возможностями  здоровья»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2562322"/>
            <a:ext cx="5041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/>
              <a:t>Муниципальное  бюджетное   образовательное  учреждение «Специальная(коррекционная)  школа-  интернат</a:t>
            </a:r>
            <a:r>
              <a:rPr lang="ru-RU" sz="1400" dirty="0" smtClean="0"/>
              <a:t>» </a:t>
            </a:r>
            <a:r>
              <a:rPr lang="ru-RU" sz="1400" dirty="0" err="1" smtClean="0"/>
              <a:t>г.Красновишерск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3462607"/>
            <a:ext cx="48607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МБОУ </a:t>
            </a:r>
            <a:r>
              <a:rPr lang="ru-RU" sz="1400" dirty="0"/>
              <a:t>«Специальная(коррекционная)  общеобразовательная  школа-интернат для </a:t>
            </a:r>
            <a:r>
              <a:rPr lang="ru-RU" sz="1400" dirty="0" smtClean="0"/>
              <a:t>обучающихся</a:t>
            </a:r>
            <a:r>
              <a:rPr lang="ru-RU" sz="1400" dirty="0"/>
              <a:t>, воспитанников с ограниченными  возможностями  </a:t>
            </a:r>
            <a:r>
              <a:rPr lang="ru-RU" sz="1400" dirty="0" smtClean="0"/>
              <a:t>здоровья» </a:t>
            </a:r>
            <a:r>
              <a:rPr lang="ru-RU" sz="1400" dirty="0"/>
              <a:t>Чайковского  городского  округа»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4771289"/>
            <a:ext cx="47043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МКОУ «Специальная(коррекционная</a:t>
            </a:r>
            <a:r>
              <a:rPr lang="ru-RU" sz="1400" dirty="0"/>
              <a:t>)  общеобразовательная  школа-интернат №8</a:t>
            </a:r>
            <a:r>
              <a:rPr lang="ru-RU" sz="1400" dirty="0" smtClean="0"/>
              <a:t>» Гремячинска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545179" y="1864895"/>
            <a:ext cx="51374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МКОУ «Специальная </a:t>
            </a:r>
            <a:r>
              <a:rPr lang="ru-RU" sz="1400" dirty="0"/>
              <a:t>(коррекционная) общеобразовательная школа для обучающихся, воспитанников с ограниченными возможностями здоровья» г. Оханска.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45179" y="2887830"/>
            <a:ext cx="5137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МБОУ «</a:t>
            </a:r>
            <a:r>
              <a:rPr lang="ru-RU" sz="1400" dirty="0" err="1" smtClean="0"/>
              <a:t>Ножовская</a:t>
            </a:r>
            <a:r>
              <a:rPr lang="ru-RU" sz="1400" dirty="0" smtClean="0"/>
              <a:t>   </a:t>
            </a:r>
            <a:r>
              <a:rPr lang="ru-RU" sz="1400" dirty="0"/>
              <a:t>школа-  интернат  для  обучающихся  с  ограниченными   возможностями  здоровья»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45179" y="3678050"/>
            <a:ext cx="53179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МБОУ «</a:t>
            </a:r>
            <a:r>
              <a:rPr lang="ru-RU" sz="1400" dirty="0" err="1" smtClean="0"/>
              <a:t>Майкорская</a:t>
            </a:r>
            <a:r>
              <a:rPr lang="ru-RU" sz="1400" dirty="0" smtClean="0"/>
              <a:t>  </a:t>
            </a:r>
            <a:r>
              <a:rPr lang="ru-RU" sz="1400" dirty="0"/>
              <a:t>общеобразовательная  школа-  интернат  для  обучающихся  с  ограниченными   возможностями  здоровья»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45179" y="4632158"/>
            <a:ext cx="51374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/>
              <a:t>МБОУ «</a:t>
            </a:r>
            <a:r>
              <a:rPr lang="ru-RU" sz="1400" dirty="0" err="1" smtClean="0"/>
              <a:t>Большеусинская</a:t>
            </a:r>
            <a:r>
              <a:rPr lang="ru-RU" sz="1400" dirty="0" smtClean="0"/>
              <a:t> </a:t>
            </a:r>
            <a:r>
              <a:rPr lang="ru-RU" sz="1400" dirty="0"/>
              <a:t>специальная                     (коррекционная)    общеобразовательная  школа-  интернат  для учащихся  с  ограниченными   возможностями  здоровья»</a:t>
            </a:r>
          </a:p>
        </p:txBody>
      </p:sp>
    </p:spTree>
    <p:extLst>
      <p:ext uri="{BB962C8B-B14F-4D97-AF65-F5344CB8AC3E}">
        <p14:creationId xmlns:p14="http://schemas.microsoft.com/office/powerpoint/2010/main" val="394883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7005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Оборудование для специалистов </a:t>
            </a:r>
            <a:r>
              <a:rPr lang="ru-RU" sz="4000" b="1" dirty="0" smtClean="0">
                <a:solidFill>
                  <a:srgbClr val="0070C0"/>
                </a:solidFill>
              </a:rPr>
              <a:t>сопровождения – 2021г.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1925053"/>
            <a:ext cx="5141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МАОУ "СОШ </a:t>
            </a:r>
            <a:r>
              <a:rPr lang="ru-RU" sz="2400" dirty="0"/>
              <a:t>№ 15</a:t>
            </a:r>
            <a:r>
              <a:rPr lang="ru-RU" sz="2400" dirty="0" smtClean="0"/>
              <a:t>", г. Соликамск 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408947" y="2341693"/>
            <a:ext cx="5883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МАОУ  </a:t>
            </a:r>
            <a:r>
              <a:rPr lang="ru-RU" sz="2400" dirty="0"/>
              <a:t>«</a:t>
            </a:r>
            <a:r>
              <a:rPr lang="ru-RU" sz="2400" dirty="0" err="1"/>
              <a:t>Усть</a:t>
            </a:r>
            <a:r>
              <a:rPr lang="ru-RU" sz="2400" dirty="0"/>
              <a:t> - </a:t>
            </a:r>
            <a:r>
              <a:rPr lang="ru-RU" sz="2400" dirty="0" err="1"/>
              <a:t>Качкинская</a:t>
            </a:r>
            <a:r>
              <a:rPr lang="ru-RU" sz="2400" dirty="0"/>
              <a:t> средняя школа»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2943488"/>
            <a:ext cx="4716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МАОУ "СОШ </a:t>
            </a:r>
            <a:r>
              <a:rPr lang="ru-RU" sz="2400" dirty="0"/>
              <a:t>№ 18</a:t>
            </a:r>
            <a:r>
              <a:rPr lang="ru-RU" sz="2400" dirty="0" smtClean="0"/>
              <a:t>", г. </a:t>
            </a:r>
            <a:r>
              <a:rPr lang="ru-RU" sz="2400" dirty="0"/>
              <a:t>К</a:t>
            </a:r>
            <a:r>
              <a:rPr lang="ru-RU" sz="2400" dirty="0" smtClean="0"/>
              <a:t>унгур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559842" y="3545283"/>
            <a:ext cx="463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МАОУ "СОЮЗ", г. Чусовой</a:t>
            </a:r>
            <a:endParaRPr lang="ru-RU" sz="2400" dirty="0"/>
          </a:p>
        </p:txBody>
      </p:sp>
      <p:pic>
        <p:nvPicPr>
          <p:cNvPr id="1026" name="Picture 2" descr="https://umrf.ru/upload/iblock/041/0416a89e8514d8d95656cd2eb03c1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90" y="2943488"/>
            <a:ext cx="4893010" cy="326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052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613" y="132376"/>
            <a:ext cx="8450167" cy="774934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0070C0"/>
                </a:solidFill>
              </a:rPr>
              <a:t>Региональный проект «Современная школа»</a:t>
            </a:r>
            <a:br>
              <a:rPr lang="ru-RU" sz="2000" b="1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федерального проекта «Современная школа» национального проекта «Образование</a:t>
            </a:r>
            <a:r>
              <a:rPr lang="ru-RU" sz="2000" b="1" dirty="0" smtClean="0">
                <a:solidFill>
                  <a:srgbClr val="0070C0"/>
                </a:solidFill>
              </a:rPr>
              <a:t>» - </a:t>
            </a:r>
            <a:r>
              <a:rPr lang="ru-RU" sz="2400" b="1" dirty="0" smtClean="0">
                <a:solidFill>
                  <a:srgbClr val="0070C0"/>
                </a:solidFill>
              </a:rPr>
              <a:t>2020г.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8121" y="1908069"/>
            <a:ext cx="4867986" cy="8393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 b="1" dirty="0"/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2020- </a:t>
            </a:r>
            <a:r>
              <a:rPr lang="ru-RU" sz="1400" b="1" dirty="0">
                <a:solidFill>
                  <a:srgbClr val="FF0000"/>
                </a:solidFill>
              </a:rPr>
              <a:t>2024г.г.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17 отдельных образовательных организаций Пермского края 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339" y="1586194"/>
            <a:ext cx="2644254" cy="8400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290" y="2475986"/>
            <a:ext cx="3879491" cy="22781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335" y="985194"/>
            <a:ext cx="3780892" cy="57612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20613" y="105210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/>
              <a:t>Мероприятие:</a:t>
            </a:r>
            <a:r>
              <a:rPr lang="ru-RU" sz="1400" dirty="0"/>
              <a:t> «Обновление материально-технической базы в организациях, осуществляющих образовательную деятельность исключительно по адаптированным программам»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613" y="2757760"/>
            <a:ext cx="2908044" cy="3109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062" y="2991584"/>
            <a:ext cx="4729101" cy="187554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0698" y="2957869"/>
            <a:ext cx="3008637" cy="242337"/>
          </a:xfrm>
          <a:prstGeom prst="rect">
            <a:avLst/>
          </a:prstGeom>
        </p:spPr>
      </p:pic>
      <p:pic>
        <p:nvPicPr>
          <p:cNvPr id="12" name="Picture 2" descr="C:\Users\я\Desktop\logo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642075" y="92068"/>
            <a:ext cx="2249706" cy="1978908"/>
          </a:xfrm>
          <a:prstGeom prst="rect">
            <a:avLst/>
          </a:prstGeom>
          <a:noFill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228117" y="5109363"/>
            <a:ext cx="2620051" cy="146885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10416" y="5177602"/>
            <a:ext cx="2438862" cy="1400619"/>
          </a:xfrm>
          <a:prstGeom prst="rect">
            <a:avLst/>
          </a:prstGeom>
        </p:spPr>
      </p:pic>
      <p:pic>
        <p:nvPicPr>
          <p:cNvPr id="21" name="Объект 6"/>
          <p:cNvPicPr>
            <a:picLocks noGrp="1" noChangeAspect="1"/>
          </p:cNvPicPr>
          <p:nvPr>
            <p:ph idx="1"/>
          </p:nvPr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86" y="5177602"/>
            <a:ext cx="2600593" cy="14006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299835" y="5109363"/>
            <a:ext cx="2514111" cy="14688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8641" y="3079037"/>
            <a:ext cx="36536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2020г. </a:t>
            </a:r>
            <a:r>
              <a:rPr lang="ru-RU" dirty="0" smtClean="0"/>
              <a:t>– Общеобразовательная школа-интернат ПК</a:t>
            </a:r>
          </a:p>
          <a:p>
            <a:endParaRPr lang="ru-RU" dirty="0" smtClean="0"/>
          </a:p>
          <a:p>
            <a:r>
              <a:rPr lang="ru-RU" dirty="0" smtClean="0"/>
              <a:t>Школа №7 для обучающихся с ОВЗ г. </a:t>
            </a:r>
            <a:r>
              <a:rPr lang="ru-RU" dirty="0"/>
              <a:t>Б</a:t>
            </a:r>
            <a:r>
              <a:rPr lang="ru-RU" dirty="0" smtClean="0"/>
              <a:t>ерезники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377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 txBox="1">
            <a:spLocks/>
          </p:cNvSpPr>
          <p:nvPr/>
        </p:nvSpPr>
        <p:spPr>
          <a:xfrm>
            <a:off x="400021" y="1000108"/>
            <a:ext cx="9771209" cy="5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b="1" dirty="0" smtClean="0">
                <a:solidFill>
                  <a:srgbClr val="0070C0"/>
                </a:solidFill>
              </a:rPr>
              <a:t>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400021" y="1717811"/>
            <a:ext cx="85805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000" b="1" dirty="0" smtClean="0">
                <a:latin typeface="+mn-lt"/>
              </a:rPr>
              <a:t>2021г. - </a:t>
            </a:r>
            <a:r>
              <a:rPr lang="ru-RU" sz="1600" dirty="0"/>
              <a:t>Школа для детей с </a:t>
            </a:r>
            <a:r>
              <a:rPr lang="ru-RU" sz="1600" dirty="0" smtClean="0"/>
              <a:t>ограниченными возможностями </a:t>
            </a:r>
            <a:r>
              <a:rPr lang="ru-RU" sz="1600" dirty="0"/>
              <a:t>здоровья, </a:t>
            </a:r>
            <a:endParaRPr lang="ru-RU" sz="1600" dirty="0" smtClean="0"/>
          </a:p>
          <a:p>
            <a:pPr>
              <a:spcBef>
                <a:spcPct val="0"/>
              </a:spcBef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    г</a:t>
            </a:r>
            <a:r>
              <a:rPr lang="ru-RU" sz="1600" dirty="0"/>
              <a:t>. Лысьва </a:t>
            </a:r>
            <a:r>
              <a:rPr lang="ru-RU" sz="1600" dirty="0" smtClean="0"/>
              <a:t>(с 2022г. – ресурсный Центр по поддержке образования обучающихся с ОВЗ)</a:t>
            </a:r>
            <a:endParaRPr lang="ru-RU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+mn-lt"/>
              </a:rPr>
              <a:t> </a:t>
            </a:r>
            <a:endParaRPr lang="ru-RU" altLang="ru-RU" sz="2000" b="1" dirty="0">
              <a:latin typeface="+mn-lt"/>
            </a:endParaRPr>
          </a:p>
        </p:txBody>
      </p:sp>
      <p:sp>
        <p:nvSpPr>
          <p:cNvPr id="8" name="Прямоугольник 5"/>
          <p:cNvSpPr>
            <a:spLocks noChangeArrowheads="1"/>
          </p:cNvSpPr>
          <p:nvPr/>
        </p:nvSpPr>
        <p:spPr bwMode="auto">
          <a:xfrm>
            <a:off x="388713" y="2527514"/>
            <a:ext cx="612956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ru-RU" altLang="ru-RU" sz="1600" b="1" dirty="0">
                <a:latin typeface="+mn-lt"/>
              </a:rPr>
              <a:t>Федеральный бюджет </a:t>
            </a:r>
            <a:r>
              <a:rPr lang="ru-RU" altLang="ru-RU" sz="1600" b="1" dirty="0" smtClean="0">
                <a:latin typeface="+mn-lt"/>
              </a:rPr>
              <a:t>– </a:t>
            </a:r>
            <a:r>
              <a:rPr lang="ru-RU" altLang="ru-RU" sz="1600" b="1" dirty="0">
                <a:solidFill>
                  <a:srgbClr val="C00000"/>
                </a:solidFill>
                <a:latin typeface="+mn-lt"/>
              </a:rPr>
              <a:t>6 988 </a:t>
            </a:r>
            <a:r>
              <a:rPr lang="ru-RU" altLang="ru-RU" sz="1600" b="1" dirty="0" smtClean="0">
                <a:solidFill>
                  <a:srgbClr val="C00000"/>
                </a:solidFill>
                <a:latin typeface="+mn-lt"/>
              </a:rPr>
              <a:t>000,00 руб. </a:t>
            </a:r>
            <a:endParaRPr lang="ru-RU" altLang="ru-RU" sz="1600" b="1" dirty="0">
              <a:solidFill>
                <a:srgbClr val="C00000"/>
              </a:solidFill>
              <a:latin typeface="+mn-lt"/>
            </a:endParaRPr>
          </a:p>
          <a:p>
            <a:pPr>
              <a:spcBef>
                <a:spcPct val="0"/>
              </a:spcBef>
              <a:buNone/>
            </a:pPr>
            <a:r>
              <a:rPr lang="ru-RU" altLang="ru-RU" sz="1600" b="1" dirty="0">
                <a:latin typeface="+mn-lt"/>
              </a:rPr>
              <a:t>Региональный бюджет -  </a:t>
            </a:r>
            <a:r>
              <a:rPr lang="ru-RU" altLang="ru-RU" sz="500" b="1" dirty="0">
                <a:latin typeface="+mn-lt"/>
              </a:rPr>
              <a:t> </a:t>
            </a:r>
            <a:r>
              <a:rPr lang="ru-RU" altLang="ru-RU" sz="1600" b="1" dirty="0">
                <a:solidFill>
                  <a:srgbClr val="C00000"/>
                </a:solidFill>
                <a:latin typeface="+mn-lt"/>
              </a:rPr>
              <a:t>367 </a:t>
            </a:r>
            <a:r>
              <a:rPr lang="ru-RU" altLang="ru-RU" sz="1600" b="1" dirty="0" smtClean="0">
                <a:solidFill>
                  <a:srgbClr val="C00000"/>
                </a:solidFill>
                <a:latin typeface="+mn-lt"/>
              </a:rPr>
              <a:t>789,47 руб.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0" b="11636"/>
          <a:stretch/>
        </p:blipFill>
        <p:spPr bwMode="auto">
          <a:xfrm>
            <a:off x="8874589" y="1879550"/>
            <a:ext cx="3156439" cy="120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0793110-449B-4E99-B6ED-8830D06327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521" y="274639"/>
            <a:ext cx="1536879" cy="1274208"/>
          </a:xfrm>
          <a:prstGeom prst="rect">
            <a:avLst/>
          </a:prstGeom>
        </p:spPr>
      </p:pic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3723B8C-7F28-49F9-BF55-1869A01B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06A6A9F6-00F4-408C-89E1-833F550FA91F}"/>
              </a:ext>
            </a:extLst>
          </p:cNvPr>
          <p:cNvSpPr txBox="1">
            <a:spLocks/>
          </p:cNvSpPr>
          <p:nvPr/>
        </p:nvSpPr>
        <p:spPr bwMode="auto">
          <a:xfrm>
            <a:off x="445124" y="198647"/>
            <a:ext cx="7772400" cy="110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b="1" dirty="0">
                <a:solidFill>
                  <a:srgbClr val="0070C0"/>
                </a:solidFill>
              </a:rPr>
              <a:t>Региональный проект «Современная школа»</a:t>
            </a:r>
            <a:br>
              <a:rPr lang="ru-RU" sz="2000" b="1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федерального проекта «Современная школа» национального проекта «Образование</a:t>
            </a:r>
            <a:r>
              <a:rPr lang="ru-RU" sz="2000" b="1" dirty="0" smtClean="0">
                <a:solidFill>
                  <a:srgbClr val="0070C0"/>
                </a:solidFill>
              </a:rPr>
              <a:t>» - </a:t>
            </a:r>
            <a:r>
              <a:rPr lang="ru-RU" sz="2400" b="1" dirty="0" smtClean="0">
                <a:solidFill>
                  <a:srgbClr val="0070C0"/>
                </a:solidFill>
              </a:rPr>
              <a:t>2021г.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907762232"/>
              </p:ext>
            </p:extLst>
          </p:nvPr>
        </p:nvGraphicFramePr>
        <p:xfrm>
          <a:off x="6529589" y="2885142"/>
          <a:ext cx="6054424" cy="3836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245" y="3274276"/>
            <a:ext cx="2609314" cy="1304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92814" y="4565544"/>
            <a:ext cx="4511431" cy="4755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8245" y="5031521"/>
            <a:ext cx="2609314" cy="13534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82489" y="6426852"/>
            <a:ext cx="3535986" cy="3048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40351" y="3267595"/>
            <a:ext cx="2560946" cy="13046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98634" y="4578961"/>
            <a:ext cx="3542083" cy="30482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40755" y="5021210"/>
            <a:ext cx="2560542" cy="133514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81789" y="6332341"/>
            <a:ext cx="2304488" cy="60965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82200" y="1717811"/>
            <a:ext cx="223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</a:t>
            </a:r>
            <a:r>
              <a:rPr lang="ru-RU" b="1" dirty="0" smtClean="0"/>
              <a:t> 2024г. – 17 школ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9165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960" y="0"/>
            <a:ext cx="10515600" cy="1067435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rgbClr val="0070C0"/>
                </a:solidFill>
              </a:rPr>
              <a:t/>
            </a:r>
            <a:br>
              <a:rPr lang="ru-RU" sz="4800" b="1" dirty="0">
                <a:solidFill>
                  <a:srgbClr val="0070C0"/>
                </a:solidFill>
              </a:rPr>
            </a:br>
            <a:r>
              <a:rPr lang="ru-RU" sz="2200" b="1" dirty="0">
                <a:solidFill>
                  <a:srgbClr val="0070C0"/>
                </a:solidFill>
              </a:rPr>
              <a:t>Региональный проект «Современная школа»</a:t>
            </a:r>
            <a:br>
              <a:rPr lang="ru-RU" sz="2200" b="1" dirty="0">
                <a:solidFill>
                  <a:srgbClr val="0070C0"/>
                </a:solidFill>
              </a:rPr>
            </a:br>
            <a:r>
              <a:rPr lang="ru-RU" sz="2200" b="1" dirty="0">
                <a:solidFill>
                  <a:srgbClr val="0070C0"/>
                </a:solidFill>
              </a:rPr>
              <a:t>федерального проекта «Современная школа» национального проекта </a:t>
            </a:r>
            <a:r>
              <a:rPr lang="ru-RU" sz="2200" b="1" dirty="0" smtClean="0">
                <a:solidFill>
                  <a:srgbClr val="0070C0"/>
                </a:solidFill>
              </a:rPr>
              <a:t/>
            </a:r>
            <a:br>
              <a:rPr lang="ru-RU" sz="2200" b="1" dirty="0" smtClean="0">
                <a:solidFill>
                  <a:srgbClr val="0070C0"/>
                </a:solidFill>
              </a:rPr>
            </a:br>
            <a:r>
              <a:rPr lang="ru-RU" sz="2200" b="1" dirty="0" smtClean="0">
                <a:solidFill>
                  <a:srgbClr val="0070C0"/>
                </a:solidFill>
              </a:rPr>
              <a:t>«</a:t>
            </a:r>
            <a:r>
              <a:rPr lang="ru-RU" sz="2200" b="1" dirty="0">
                <a:solidFill>
                  <a:srgbClr val="0070C0"/>
                </a:solidFill>
              </a:rPr>
              <a:t>Образование» - </a:t>
            </a:r>
            <a:r>
              <a:rPr lang="ru-RU" sz="2200" b="1" dirty="0" smtClean="0">
                <a:solidFill>
                  <a:srgbClr val="0070C0"/>
                </a:solidFill>
              </a:rPr>
              <a:t>2022-2024 </a:t>
            </a:r>
            <a:r>
              <a:rPr lang="ru-RU" sz="2200" b="1" dirty="0" err="1" smtClean="0">
                <a:solidFill>
                  <a:srgbClr val="0070C0"/>
                </a:solidFill>
              </a:rPr>
              <a:t>г.г</a:t>
            </a:r>
            <a:r>
              <a:rPr lang="ru-RU" sz="2200" b="1" dirty="0">
                <a:solidFill>
                  <a:srgbClr val="0070C0"/>
                </a:solidFill>
              </a:rPr>
              <a:t>.</a:t>
            </a:r>
            <a:endParaRPr lang="ru-RU" sz="2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722753"/>
              </p:ext>
            </p:extLst>
          </p:nvPr>
        </p:nvGraphicFramePr>
        <p:xfrm>
          <a:off x="161505" y="1299964"/>
          <a:ext cx="11815948" cy="532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5948"/>
              </a:tblGrid>
              <a:tr h="49065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 год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223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МБОУ «Школа-интернат № 4 для обучающихся с ограниченными возможностями здоровья» г. Пермь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223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МБОУ «Специальная (коррекционная) </a:t>
                      </a:r>
                      <a:r>
                        <a:rPr lang="ru-RU" sz="1200" dirty="0" smtClean="0"/>
                        <a:t>общеобразовательная </a:t>
                      </a:r>
                      <a:r>
                        <a:rPr lang="ru-RU" sz="1200" dirty="0" smtClean="0"/>
                        <a:t>школа-интернат» г. Оса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22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 год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223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МБОУ «Специальная общеобразовательная школа-интернат» г. Кизел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223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МАОУ «Школа № 8 для обучающихся с ограниченными возможностями здоровья» г. Пермь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223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МАОУ «Школа № 4 для обучающихся с ограниченными возможностями здоровья» г. Березники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22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год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223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МБОУ «Специальная коррекционная общеобразовательная школа для обучающихся с ограниченными возможностями здоровья» г. Кунгур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223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МАОУ «Адаптивная школа-интернат «Ступени» г. Пермь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223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МБОУ «Специальная (коррекционная) общеобразовательная школа для обучающихся с ограниченными возможностями здоровья» г. Нытва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223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МБОУ «Школа № 154 для обучающихся с ограниченными возможностями здоровья» г. Пермь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223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МОУ «Киселевская общеобразовательная школа-интернат для обучающихся с ограниченными</a:t>
                      </a:r>
                      <a:r>
                        <a:rPr lang="ru-RU" sz="1200" baseline="0" dirty="0" smtClean="0"/>
                        <a:t> возможностями здоровья» Суксунский ГО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223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МБОУ «Краснокамская адаптивная школа-интернат»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223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МКОУ  «Специальная (коррекционная) общеобразовательная школа-интернат для учащихся с ограниченными возможностями здоровья» пос. Сарс, Октябрьский ГО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223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МБОУ «Специальная (коррекционная) общеобразовательная</a:t>
                      </a:r>
                      <a:r>
                        <a:rPr lang="ru-RU" sz="1200" baseline="0" dirty="0" smtClean="0"/>
                        <a:t> школа-интернат» г. Чусовой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223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МБОУ «Специальная общеобразовательная школа-интернат» г. Губаха</a:t>
                      </a:r>
                      <a:endParaRPr lang="ru-RU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1128" y="94265"/>
            <a:ext cx="1536325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9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Контактная </a:t>
            </a:r>
            <a:r>
              <a:rPr lang="ru-RU" dirty="0">
                <a:solidFill>
                  <a:srgbClr val="FF0000"/>
                </a:solidFill>
              </a:rPr>
              <a:t>информация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56792"/>
            <a:ext cx="10515600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</a:rPr>
              <a:t>Каткова Ирина Геннадьевна, </a:t>
            </a:r>
            <a:r>
              <a:rPr lang="ru-RU" sz="2000" dirty="0"/>
              <a:t>заведующий сектором по работе с детьми с ограниченными возможностями здоровья отдела общего образования управления общего, дополнительного образования и воспитания Министерства образования и науки Пермского </a:t>
            </a:r>
            <a:r>
              <a:rPr lang="ru-RU" sz="2000" dirty="0" smtClean="0"/>
              <a:t>края</a:t>
            </a:r>
            <a:endParaRPr lang="ru-RU" sz="2000" dirty="0"/>
          </a:p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</a:rPr>
              <a:t>Савенкова Ольга Валентиновна, </a:t>
            </a:r>
            <a:r>
              <a:rPr lang="ru-RU" sz="2000" dirty="0"/>
              <a:t>специалист-эксперт сектора по работе с детьми с ограниченными возможностями здоровья отдела общего образования управления общего, дополнительного образования и воспитания Министерства образования и науки Пермского края</a:t>
            </a:r>
          </a:p>
          <a:p>
            <a:pPr marL="0" indent="0">
              <a:buNone/>
            </a:pPr>
            <a:r>
              <a:rPr lang="ru-RU" sz="2000" dirty="0" err="1"/>
              <a:t>Эл.почта</a:t>
            </a:r>
            <a:r>
              <a:rPr lang="ru-RU" sz="2000" dirty="0"/>
              <a:t>: </a:t>
            </a:r>
            <a:r>
              <a:rPr lang="en-US" sz="2000" dirty="0">
                <a:hlinkClick r:id="rId2"/>
              </a:rPr>
              <a:t>igkatkova@minobr.permkrai.ru</a:t>
            </a:r>
            <a:endParaRPr lang="ru-RU" sz="2000" dirty="0"/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ovsavenkova@minobr.permkrai.ru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ru-RU" sz="2000" dirty="0" err="1"/>
              <a:t>Раб.тел</a:t>
            </a:r>
            <a:r>
              <a:rPr lang="ru-RU" sz="2000" dirty="0"/>
              <a:t>.: 2(342) 217 79 06</a:t>
            </a:r>
          </a:p>
          <a:p>
            <a:pPr marL="0" indent="0">
              <a:buNone/>
            </a:pPr>
            <a:r>
              <a:rPr lang="ru-RU" sz="2000" dirty="0"/>
              <a:t>Личный: 89822385952 (Ват сап)</a:t>
            </a:r>
            <a:endParaRPr lang="ru-RU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5631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8445"/>
            <a:ext cx="10515600" cy="83883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Приоритетные направления (2021-2023 </a:t>
            </a:r>
            <a:r>
              <a:rPr lang="ru-RU" sz="4000" b="1" dirty="0" err="1" smtClean="0">
                <a:solidFill>
                  <a:srgbClr val="0070C0"/>
                </a:solidFill>
              </a:rPr>
              <a:t>г.г</a:t>
            </a:r>
            <a:r>
              <a:rPr lang="ru-RU" sz="4000" b="1" dirty="0" smtClean="0">
                <a:solidFill>
                  <a:srgbClr val="0070C0"/>
                </a:solidFill>
              </a:rPr>
              <a:t>.)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72150" y="1363462"/>
            <a:ext cx="2866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3300"/>
                </a:solidFill>
              </a:rPr>
              <a:t>Ресурсные классы</a:t>
            </a:r>
            <a:endParaRPr lang="ru-RU" sz="2400" dirty="0">
              <a:solidFill>
                <a:srgbClr val="FF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8411" y="2088108"/>
            <a:ext cx="5895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F0"/>
                </a:solidFill>
              </a:rPr>
              <a:t>Система сопровождения образования и воспитания детей с ОВЗ 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6287" y="1419367"/>
            <a:ext cx="417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Приобретение оборудования для школьных мастерских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6287" y="2710682"/>
            <a:ext cx="5445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Приобретение оборудования для специалистов сопровождения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4055510"/>
            <a:ext cx="4735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Профессиональное обучение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6085" y="3248167"/>
            <a:ext cx="5418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Обучение длительно болеющих детей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472751" y="4067641"/>
            <a:ext cx="6237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Дистанционное обучение детей-инвалидов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1275" y="4874984"/>
            <a:ext cx="5159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Федеральный проект «Современная школа» - поддержка образования обучающихся с ОВЗ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0627" y="5244315"/>
            <a:ext cx="233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Работа в ЭПОС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8905165" y="5475147"/>
            <a:ext cx="2968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Матрица ИПК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64662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131" y="355345"/>
            <a:ext cx="10515600" cy="50833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Количество обучающихся с ОВЗ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(в </a:t>
            </a:r>
            <a:r>
              <a:rPr lang="ru-RU" b="1" dirty="0" err="1" smtClean="0">
                <a:solidFill>
                  <a:srgbClr val="0070C0"/>
                </a:solidFill>
              </a:rPr>
              <a:t>т.ч</a:t>
            </a:r>
            <a:r>
              <a:rPr lang="ru-RU" b="1" dirty="0" smtClean="0">
                <a:solidFill>
                  <a:srgbClr val="0070C0"/>
                </a:solidFill>
              </a:rPr>
              <a:t>. с инвалидностью) 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1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5555669"/>
              </p:ext>
            </p:extLst>
          </p:nvPr>
        </p:nvGraphicFramePr>
        <p:xfrm>
          <a:off x="395785" y="1228298"/>
          <a:ext cx="11436823" cy="5629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4611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615" y="365125"/>
            <a:ext cx="10835185" cy="59499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Количество детей-инвалидов (без ОВЗ)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8086519"/>
              </p:ext>
            </p:extLst>
          </p:nvPr>
        </p:nvGraphicFramePr>
        <p:xfrm>
          <a:off x="354842" y="1160060"/>
          <a:ext cx="11600597" cy="5568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6610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474" y="270197"/>
            <a:ext cx="11143398" cy="42625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Региональная система сопровождения </a:t>
            </a:r>
            <a:r>
              <a:rPr lang="ru-RU" sz="3200" b="1" dirty="0" smtClean="0">
                <a:solidFill>
                  <a:srgbClr val="0070C0"/>
                </a:solidFill>
              </a:rPr>
              <a:t>образования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 и воспитания обучающихся </a:t>
            </a:r>
            <a:r>
              <a:rPr lang="ru-RU" sz="3200" b="1" dirty="0">
                <a:solidFill>
                  <a:srgbClr val="0070C0"/>
                </a:solidFill>
              </a:rPr>
              <a:t>с ОВЗ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2137" y="928049"/>
            <a:ext cx="4981433" cy="5732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Ресурсные центры на базе Общеобразовательной школы-интернат Пермского края</a:t>
            </a:r>
            <a:endParaRPr lang="ru-RU" sz="1600" b="1" dirty="0">
              <a:solidFill>
                <a:srgbClr val="0070C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82137" y="1514903"/>
            <a:ext cx="13648" cy="30908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59558" y="1665028"/>
            <a:ext cx="4804012" cy="6141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психолого-педагогического сопровождения детей после </a:t>
            </a:r>
            <a:r>
              <a:rPr lang="ru-RU" sz="1400" dirty="0" err="1"/>
              <a:t>кохлеарной</a:t>
            </a:r>
            <a:r>
              <a:rPr lang="ru-RU" sz="1400" dirty="0"/>
              <a:t> имплантации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9558" y="2402008"/>
            <a:ext cx="4804012" cy="6141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мониторинга здоровья обучающихся с ограниченными возможностями здоровья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9558" y="3118517"/>
            <a:ext cx="4804012" cy="4094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dirty="0" smtClean="0"/>
          </a:p>
          <a:p>
            <a:r>
              <a:rPr lang="ru-RU" sz="1400" dirty="0" smtClean="0"/>
              <a:t>служба </a:t>
            </a:r>
            <a:r>
              <a:rPr lang="ru-RU" sz="1400" dirty="0"/>
              <a:t>ранней помощи для обучающихся с ОВЗ 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9558" y="3664431"/>
            <a:ext cx="4804012" cy="6141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r>
              <a:rPr lang="ru-RU" sz="1400" dirty="0" smtClean="0"/>
              <a:t>по </a:t>
            </a:r>
            <a:r>
              <a:rPr lang="ru-RU" sz="1400" dirty="0"/>
              <a:t>поддержке образования обучающихся </a:t>
            </a:r>
            <a:r>
              <a:rPr lang="ru-RU" sz="1400" dirty="0" smtClean="0"/>
              <a:t>с ОВЗ                      (</a:t>
            </a:r>
            <a:r>
              <a:rPr lang="ru-RU" sz="1400" dirty="0"/>
              <a:t>в рамках РП «Современная школа»)</a:t>
            </a:r>
          </a:p>
          <a:p>
            <a:pPr algn="ctr"/>
            <a:endParaRPr lang="ru-RU" dirty="0"/>
          </a:p>
        </p:txBody>
      </p:sp>
      <p:cxnSp>
        <p:nvCxnSpPr>
          <p:cNvPr id="15" name="Прямая соединительная линия 14"/>
          <p:cNvCxnSpPr>
            <a:endCxn id="9" idx="1"/>
          </p:cNvCxnSpPr>
          <p:nvPr/>
        </p:nvCxnSpPr>
        <p:spPr>
          <a:xfrm>
            <a:off x="382137" y="1972102"/>
            <a:ext cx="17742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10" idx="1"/>
          </p:cNvCxnSpPr>
          <p:nvPr/>
        </p:nvCxnSpPr>
        <p:spPr>
          <a:xfrm>
            <a:off x="395785" y="2709082"/>
            <a:ext cx="163773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11" idx="1"/>
          </p:cNvCxnSpPr>
          <p:nvPr/>
        </p:nvCxnSpPr>
        <p:spPr>
          <a:xfrm>
            <a:off x="395785" y="3323230"/>
            <a:ext cx="163773" cy="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12" idx="1"/>
          </p:cNvCxnSpPr>
          <p:nvPr/>
        </p:nvCxnSpPr>
        <p:spPr>
          <a:xfrm>
            <a:off x="382137" y="3971505"/>
            <a:ext cx="17742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95785" y="5068556"/>
            <a:ext cx="4981433" cy="5732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Ресурсный центр на базе Школы № 132 г. </a:t>
            </a:r>
            <a:r>
              <a:rPr lang="ru-RU" sz="1600" b="1" dirty="0">
                <a:solidFill>
                  <a:srgbClr val="0070C0"/>
                </a:solidFill>
              </a:rPr>
              <a:t>П</a:t>
            </a:r>
            <a:r>
              <a:rPr lang="ru-RU" sz="1600" b="1" dirty="0" smtClean="0">
                <a:solidFill>
                  <a:srgbClr val="0070C0"/>
                </a:solidFill>
              </a:rPr>
              <a:t>ерми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3206" y="4366494"/>
            <a:ext cx="4804012" cy="478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дистанционного обучения (ЦДО) детей-инвалидов </a:t>
            </a:r>
          </a:p>
        </p:txBody>
      </p:sp>
      <p:cxnSp>
        <p:nvCxnSpPr>
          <p:cNvPr id="29" name="Прямая соединительная линия 28"/>
          <p:cNvCxnSpPr>
            <a:endCxn id="26" idx="1"/>
          </p:cNvCxnSpPr>
          <p:nvPr/>
        </p:nvCxnSpPr>
        <p:spPr>
          <a:xfrm flipV="1">
            <a:off x="382137" y="4605725"/>
            <a:ext cx="191069" cy="76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559558" y="5762987"/>
            <a:ext cx="4804012" cy="86903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по психолого-педагогическому сопровождению </a:t>
            </a:r>
          </a:p>
          <a:p>
            <a:r>
              <a:rPr lang="ru-RU" sz="1400" dirty="0"/>
              <a:t>и обучению детей, нуждающихся в длительном лечении, обучение которых организуется в медицинских организация и/или на дому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395785" y="5616059"/>
            <a:ext cx="0" cy="5800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endCxn id="44" idx="1"/>
          </p:cNvCxnSpPr>
          <p:nvPr/>
        </p:nvCxnSpPr>
        <p:spPr>
          <a:xfrm>
            <a:off x="382137" y="6196084"/>
            <a:ext cx="177421" cy="14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6621439" y="932870"/>
            <a:ext cx="4981433" cy="5732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Ресурсный центр на базе Центра психолого-педагогической, медицинской и социальной помощи 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798860" y="1661456"/>
            <a:ext cx="4804012" cy="6177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сопровождения обучающихся </a:t>
            </a:r>
            <a:r>
              <a:rPr lang="ru-RU" sz="1400" dirty="0" smtClean="0"/>
              <a:t>с </a:t>
            </a:r>
            <a:r>
              <a:rPr lang="ru-RU" sz="1400" dirty="0"/>
              <a:t>расстройствами аутистического спектра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6621439" y="1506076"/>
            <a:ext cx="0" cy="46424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endCxn id="50" idx="1"/>
          </p:cNvCxnSpPr>
          <p:nvPr/>
        </p:nvCxnSpPr>
        <p:spPr>
          <a:xfrm flipV="1">
            <a:off x="6621439" y="1970317"/>
            <a:ext cx="177421" cy="17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6621439" y="2609343"/>
            <a:ext cx="4981433" cy="5732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Координационный центр на базе краевого центра «Росток» 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798860" y="3369430"/>
            <a:ext cx="4804012" cy="6177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Организационно-методического сопровождения работы с детьми с ОВЗ и детьми-инвалидами в системе дополнительного образования Пермского каря</a:t>
            </a:r>
            <a:endParaRPr lang="ru-RU" sz="1400" dirty="0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6621439" y="3182549"/>
            <a:ext cx="0" cy="471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6621439" y="3625549"/>
            <a:ext cx="17742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6621439" y="4318269"/>
            <a:ext cx="4981433" cy="5732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Ресурсный центр на базе Школы № 7 для обучающихся с ОВЗ г. </a:t>
            </a:r>
            <a:r>
              <a:rPr lang="ru-RU" sz="1600" b="1" dirty="0">
                <a:solidFill>
                  <a:srgbClr val="0070C0"/>
                </a:solidFill>
              </a:rPr>
              <a:t>Б</a:t>
            </a:r>
            <a:r>
              <a:rPr lang="ru-RU" sz="1600" b="1" dirty="0" smtClean="0">
                <a:solidFill>
                  <a:srgbClr val="0070C0"/>
                </a:solidFill>
              </a:rPr>
              <a:t>ерезники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798860" y="5145266"/>
            <a:ext cx="4804012" cy="6177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 smtClean="0"/>
              <a:t>по </a:t>
            </a:r>
            <a:r>
              <a:rPr lang="ru-RU" sz="1400" dirty="0"/>
              <a:t>поддержке образования обучающихся с ОВЗ        </a:t>
            </a:r>
            <a:r>
              <a:rPr lang="ru-RU" sz="1400" dirty="0" smtClean="0"/>
              <a:t>                              </a:t>
            </a:r>
            <a:r>
              <a:rPr lang="ru-RU" sz="1400" dirty="0"/>
              <a:t>(в рамках РП «Современная школа»)</a:t>
            </a: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6621439" y="4891475"/>
            <a:ext cx="0" cy="5626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>
            <a:endCxn id="70" idx="1"/>
          </p:cNvCxnSpPr>
          <p:nvPr/>
        </p:nvCxnSpPr>
        <p:spPr>
          <a:xfrm>
            <a:off x="6621439" y="5454126"/>
            <a:ext cx="17742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6621439" y="6016777"/>
            <a:ext cx="4981433" cy="61524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к</a:t>
            </a:r>
            <a:r>
              <a:rPr lang="ru-RU" b="1" dirty="0" smtClean="0">
                <a:solidFill>
                  <a:srgbClr val="0070C0"/>
                </a:solidFill>
              </a:rPr>
              <a:t> 2024г. + 15 центров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8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Обеспеченность специалистами сопровождения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295358"/>
              </p:ext>
            </p:extLst>
          </p:nvPr>
        </p:nvGraphicFramePr>
        <p:xfrm>
          <a:off x="838200" y="960120"/>
          <a:ext cx="10515600" cy="58978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959591"/>
                <a:gridCol w="2142699"/>
                <a:gridCol w="2197289"/>
                <a:gridCol w="2183642"/>
                <a:gridCol w="20323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логопеды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психологи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олигофрено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педагоги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Тьюторы</a:t>
                      </a:r>
                      <a:r>
                        <a:rPr lang="ru-RU" sz="1400" dirty="0" smtClean="0"/>
                        <a:t>, ассистенты </a:t>
                      </a:r>
                      <a:endParaRPr lang="ru-RU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100-95</a:t>
                      </a:r>
                      <a:endParaRPr lang="ru-RU" sz="2400" b="1" dirty="0"/>
                    </a:p>
                  </a:txBody>
                  <a:tcP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/>
                        <a:t>Большесосновский</a:t>
                      </a:r>
                      <a:endParaRPr lang="ru-RU" sz="1100" dirty="0" smtClean="0"/>
                    </a:p>
                    <a:p>
                      <a:r>
                        <a:rPr lang="ru-RU" sz="1100" dirty="0" err="1" smtClean="0"/>
                        <a:t>Гремячинский</a:t>
                      </a:r>
                      <a:r>
                        <a:rPr lang="ru-RU" sz="1100" dirty="0" smtClean="0"/>
                        <a:t> </a:t>
                      </a:r>
                    </a:p>
                    <a:p>
                      <a:r>
                        <a:rPr lang="ru-RU" sz="1100" dirty="0" smtClean="0"/>
                        <a:t> </a:t>
                      </a:r>
                      <a:r>
                        <a:rPr lang="ru-RU" sz="1100" dirty="0" err="1" smtClean="0"/>
                        <a:t>Суксунский</a:t>
                      </a:r>
                      <a:endParaRPr lang="ru-RU" sz="1100" dirty="0" smtClean="0"/>
                    </a:p>
                    <a:p>
                      <a:r>
                        <a:rPr lang="ru-RU" sz="1100" dirty="0" smtClean="0"/>
                        <a:t>п. Звездный</a:t>
                      </a:r>
                      <a:endParaRPr lang="ru-RU" sz="1100" dirty="0"/>
                    </a:p>
                  </a:txBody>
                  <a:tcP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/>
                        <a:t>Гремячинский</a:t>
                      </a:r>
                      <a:r>
                        <a:rPr lang="ru-RU" sz="1100" dirty="0" smtClean="0"/>
                        <a:t> </a:t>
                      </a:r>
                    </a:p>
                    <a:p>
                      <a:r>
                        <a:rPr lang="ru-RU" sz="1100" dirty="0" err="1" smtClean="0"/>
                        <a:t>Суксунский</a:t>
                      </a:r>
                      <a:endParaRPr lang="ru-RU" sz="1100" dirty="0" smtClean="0"/>
                    </a:p>
                    <a:p>
                      <a:r>
                        <a:rPr lang="ru-RU" sz="1100" dirty="0" err="1" smtClean="0"/>
                        <a:t>Гаинский</a:t>
                      </a:r>
                      <a:endParaRPr lang="ru-RU" sz="1100" baseline="0" dirty="0" smtClean="0"/>
                    </a:p>
                    <a:p>
                      <a:r>
                        <a:rPr lang="ru-RU" sz="1100" baseline="0" dirty="0" err="1" smtClean="0"/>
                        <a:t>Косинский</a:t>
                      </a:r>
                      <a:endParaRPr lang="ru-RU" sz="1100" baseline="0" dirty="0" smtClean="0"/>
                    </a:p>
                    <a:p>
                      <a:r>
                        <a:rPr lang="ru-RU" sz="1100" baseline="0" dirty="0" err="1" smtClean="0"/>
                        <a:t>Кудымкарский</a:t>
                      </a:r>
                      <a:endParaRPr lang="ru-RU" sz="1100" baseline="0" dirty="0" smtClean="0"/>
                    </a:p>
                    <a:p>
                      <a:r>
                        <a:rPr lang="ru-RU" sz="1100" baseline="0" dirty="0" err="1" smtClean="0"/>
                        <a:t>Сивинский</a:t>
                      </a:r>
                      <a:endParaRPr lang="ru-RU" sz="1100" baseline="0" dirty="0" smtClean="0"/>
                    </a:p>
                    <a:p>
                      <a:r>
                        <a:rPr lang="ru-RU" sz="1100" dirty="0" smtClean="0"/>
                        <a:t>п. Звездный</a:t>
                      </a:r>
                    </a:p>
                    <a:p>
                      <a:r>
                        <a:rPr lang="ru-RU" sz="1100" dirty="0" smtClean="0"/>
                        <a:t>Чайковский</a:t>
                      </a:r>
                    </a:p>
                  </a:txBody>
                  <a:tcP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/>
                        <a:t>Суксунский</a:t>
                      </a:r>
                      <a:r>
                        <a:rPr lang="ru-RU" sz="1100" baseline="0" dirty="0" smtClean="0"/>
                        <a:t> </a:t>
                      </a:r>
                    </a:p>
                    <a:p>
                      <a:r>
                        <a:rPr lang="ru-RU" sz="1100" baseline="0" dirty="0" err="1" smtClean="0"/>
                        <a:t>Ординский</a:t>
                      </a:r>
                      <a:r>
                        <a:rPr lang="ru-RU" sz="1100" baseline="0" dirty="0" smtClean="0"/>
                        <a:t> </a:t>
                      </a:r>
                    </a:p>
                    <a:p>
                      <a:r>
                        <a:rPr lang="ru-RU" sz="1100" baseline="0" dirty="0" smtClean="0"/>
                        <a:t>Звездный</a:t>
                      </a:r>
                    </a:p>
                    <a:p>
                      <a:r>
                        <a:rPr lang="ru-RU" sz="1100" baseline="0" dirty="0" smtClean="0"/>
                        <a:t>Общеобразовательная школа-интернат Пермского края</a:t>
                      </a:r>
                      <a:endParaRPr lang="ru-RU" sz="1100" dirty="0"/>
                    </a:p>
                  </a:txBody>
                  <a:tcPr>
                    <a:solidFill>
                      <a:srgbClr val="92D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/>
                        <a:t>Лысьвенский</a:t>
                      </a:r>
                      <a:endParaRPr lang="ru-RU" sz="1100" dirty="0" smtClean="0"/>
                    </a:p>
                    <a:p>
                      <a:r>
                        <a:rPr lang="ru-RU" sz="1100" dirty="0" err="1" smtClean="0"/>
                        <a:t>Губахинский</a:t>
                      </a:r>
                      <a:endParaRPr lang="ru-RU" sz="1100" dirty="0" smtClean="0"/>
                    </a:p>
                    <a:p>
                      <a:r>
                        <a:rPr lang="ru-RU" sz="1100" dirty="0" err="1" smtClean="0"/>
                        <a:t>Кочевский</a:t>
                      </a:r>
                      <a:endParaRPr lang="ru-RU" sz="1100" dirty="0" smtClean="0"/>
                    </a:p>
                    <a:p>
                      <a:r>
                        <a:rPr lang="ru-RU" sz="1100" dirty="0" err="1" smtClean="0"/>
                        <a:t>Юсьвенский</a:t>
                      </a:r>
                      <a:endParaRPr lang="ru-RU" sz="1100" dirty="0" smtClean="0"/>
                    </a:p>
                    <a:p>
                      <a:r>
                        <a:rPr lang="ru-RU" sz="1100" dirty="0" smtClean="0"/>
                        <a:t>п. Звездный</a:t>
                      </a:r>
                      <a:endParaRPr lang="ru-RU" sz="1100" dirty="0"/>
                    </a:p>
                  </a:txBody>
                  <a:tcPr>
                    <a:solidFill>
                      <a:srgbClr val="92D050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0</a:t>
                      </a:r>
                      <a:r>
                        <a:rPr lang="ru-RU" sz="2400" b="1" baseline="0" dirty="0" smtClean="0"/>
                        <a:t> - </a:t>
                      </a:r>
                      <a:r>
                        <a:rPr lang="ru-RU" sz="2400" b="1" dirty="0" smtClean="0"/>
                        <a:t>10</a:t>
                      </a:r>
                      <a:endParaRPr lang="ru-RU" sz="2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err="1" smtClean="0"/>
                        <a:t>Кизеловский</a:t>
                      </a:r>
                      <a:r>
                        <a:rPr lang="ru-RU" sz="1100" dirty="0" smtClean="0"/>
                        <a:t> ГО</a:t>
                      </a:r>
                    </a:p>
                    <a:p>
                      <a:pPr algn="l"/>
                      <a:r>
                        <a:rPr lang="ru-RU" sz="1100" dirty="0" err="1" smtClean="0"/>
                        <a:t>Чернушинский</a:t>
                      </a:r>
                      <a:endParaRPr lang="ru-RU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Красновишерск </a:t>
                      </a:r>
                      <a:endParaRPr lang="ru-RU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Верещагинский ГО</a:t>
                      </a:r>
                    </a:p>
                    <a:p>
                      <a:r>
                        <a:rPr lang="ru-RU" sz="1100" dirty="0" err="1" smtClean="0"/>
                        <a:t>Красновишерский</a:t>
                      </a:r>
                      <a:r>
                        <a:rPr lang="ru-RU" sz="1100" dirty="0" smtClean="0"/>
                        <a:t> ГО</a:t>
                      </a:r>
                    </a:p>
                    <a:p>
                      <a:r>
                        <a:rPr lang="ru-RU" sz="1100" dirty="0" err="1" smtClean="0"/>
                        <a:t>Очерский</a:t>
                      </a:r>
                      <a:r>
                        <a:rPr lang="ru-RU" sz="1100" dirty="0" smtClean="0"/>
                        <a:t> ГО</a:t>
                      </a:r>
                    </a:p>
                    <a:p>
                      <a:r>
                        <a:rPr lang="ru-RU" sz="1100" dirty="0" err="1" smtClean="0"/>
                        <a:t>Чернушенский</a:t>
                      </a:r>
                      <a:r>
                        <a:rPr lang="ru-RU" sz="1100" dirty="0" smtClean="0"/>
                        <a:t> ГО</a:t>
                      </a:r>
                    </a:p>
                    <a:p>
                      <a:r>
                        <a:rPr lang="ru-RU" sz="1100" dirty="0" err="1" smtClean="0"/>
                        <a:t>Кизеловский</a:t>
                      </a:r>
                      <a:endParaRPr lang="ru-RU" sz="1100" dirty="0" smtClean="0"/>
                    </a:p>
                    <a:p>
                      <a:r>
                        <a:rPr lang="ru-RU" sz="1100" dirty="0" smtClean="0"/>
                        <a:t>Горнозаводск</a:t>
                      </a:r>
                    </a:p>
                    <a:p>
                      <a:r>
                        <a:rPr lang="ru-RU" sz="1100" dirty="0" err="1" smtClean="0"/>
                        <a:t>Добрянский</a:t>
                      </a:r>
                      <a:endParaRPr lang="ru-RU" sz="1100" dirty="0" smtClean="0"/>
                    </a:p>
                    <a:p>
                      <a:r>
                        <a:rPr lang="ru-RU" sz="1100" dirty="0" smtClean="0"/>
                        <a:t>Октябрьский</a:t>
                      </a:r>
                    </a:p>
                    <a:p>
                      <a:r>
                        <a:rPr lang="ru-RU" sz="1100" dirty="0" err="1" smtClean="0"/>
                        <a:t>Губаха</a:t>
                      </a:r>
                      <a:endParaRPr lang="ru-RU" sz="1100" dirty="0" smtClean="0"/>
                    </a:p>
                    <a:p>
                      <a:r>
                        <a:rPr lang="ru-RU" sz="1100" dirty="0" smtClean="0"/>
                        <a:t>Карагай</a:t>
                      </a:r>
                    </a:p>
                    <a:p>
                      <a:endParaRPr lang="ru-RU" sz="1100" dirty="0" smtClean="0"/>
                    </a:p>
                    <a:p>
                      <a:endParaRPr lang="ru-RU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 err="1" smtClean="0"/>
                        <a:t>Верещагинский</a:t>
                      </a:r>
                      <a:endParaRPr lang="ru-RU" sz="1100" dirty="0" smtClean="0"/>
                    </a:p>
                    <a:p>
                      <a:pPr algn="l"/>
                      <a:r>
                        <a:rPr lang="ru-RU" sz="1100" dirty="0" smtClean="0"/>
                        <a:t>Горнозаводск</a:t>
                      </a:r>
                    </a:p>
                    <a:p>
                      <a:pPr algn="l"/>
                      <a:r>
                        <a:rPr lang="ru-RU" sz="1100" dirty="0" smtClean="0"/>
                        <a:t>Гремячинск</a:t>
                      </a:r>
                    </a:p>
                    <a:p>
                      <a:pPr algn="l"/>
                      <a:r>
                        <a:rPr lang="ru-RU" sz="1100" dirty="0" err="1" smtClean="0"/>
                        <a:t>Добрянский</a:t>
                      </a:r>
                      <a:endParaRPr lang="ru-RU" sz="1100" dirty="0" smtClean="0"/>
                    </a:p>
                    <a:p>
                      <a:pPr algn="l"/>
                      <a:r>
                        <a:rPr lang="ru-RU" sz="1100" dirty="0" err="1" smtClean="0"/>
                        <a:t>Красновишерский</a:t>
                      </a:r>
                      <a:endParaRPr lang="ru-RU" sz="1100" dirty="0" smtClean="0"/>
                    </a:p>
                    <a:p>
                      <a:pPr algn="l"/>
                      <a:r>
                        <a:rPr lang="ru-RU" sz="1100" dirty="0" err="1" smtClean="0"/>
                        <a:t>Нытвенский</a:t>
                      </a:r>
                      <a:endParaRPr lang="ru-RU" sz="1100" dirty="0" smtClean="0"/>
                    </a:p>
                    <a:p>
                      <a:pPr algn="l"/>
                      <a:r>
                        <a:rPr lang="ru-RU" sz="1100" dirty="0" smtClean="0"/>
                        <a:t>Октябрьский</a:t>
                      </a:r>
                    </a:p>
                    <a:p>
                      <a:pPr algn="l"/>
                      <a:r>
                        <a:rPr lang="ru-RU" sz="1100" dirty="0" err="1" smtClean="0"/>
                        <a:t>Оханский</a:t>
                      </a:r>
                      <a:endParaRPr lang="ru-RU" sz="1100" dirty="0" smtClean="0"/>
                    </a:p>
                    <a:p>
                      <a:pPr algn="l"/>
                      <a:r>
                        <a:rPr lang="ru-RU" sz="1100" dirty="0" err="1" smtClean="0"/>
                        <a:t>Очерский</a:t>
                      </a:r>
                      <a:endParaRPr lang="ru-RU" sz="1100" dirty="0" smtClean="0"/>
                    </a:p>
                    <a:p>
                      <a:pPr algn="l"/>
                      <a:r>
                        <a:rPr lang="ru-RU" sz="1100" dirty="0" err="1" smtClean="0"/>
                        <a:t>Суксунский</a:t>
                      </a:r>
                      <a:endParaRPr lang="ru-RU" sz="1100" dirty="0" smtClean="0"/>
                    </a:p>
                    <a:p>
                      <a:pPr algn="l"/>
                      <a:r>
                        <a:rPr lang="ru-RU" sz="1100" dirty="0" smtClean="0"/>
                        <a:t>Чердынский</a:t>
                      </a:r>
                    </a:p>
                    <a:p>
                      <a:pPr algn="l"/>
                      <a:r>
                        <a:rPr lang="ru-RU" sz="1100" dirty="0" err="1" smtClean="0"/>
                        <a:t>Бардинский</a:t>
                      </a:r>
                      <a:endParaRPr lang="ru-RU" sz="1100" dirty="0" smtClean="0"/>
                    </a:p>
                    <a:p>
                      <a:pPr algn="l"/>
                      <a:r>
                        <a:rPr lang="ru-RU" sz="1100" dirty="0" smtClean="0"/>
                        <a:t>Березовский</a:t>
                      </a:r>
                    </a:p>
                    <a:p>
                      <a:pPr algn="l"/>
                      <a:r>
                        <a:rPr lang="ru-RU" sz="1100" dirty="0" err="1" smtClean="0"/>
                        <a:t>Еловский</a:t>
                      </a:r>
                      <a:endParaRPr lang="ru-RU" sz="1100" dirty="0" smtClean="0"/>
                    </a:p>
                    <a:p>
                      <a:pPr algn="l"/>
                      <a:r>
                        <a:rPr lang="ru-RU" sz="1100" dirty="0" smtClean="0"/>
                        <a:t>Карагайский</a:t>
                      </a:r>
                    </a:p>
                    <a:p>
                      <a:pPr algn="l"/>
                      <a:r>
                        <a:rPr lang="ru-RU" sz="1100" dirty="0" err="1" smtClean="0"/>
                        <a:t>Куединский</a:t>
                      </a:r>
                      <a:endParaRPr lang="ru-RU" sz="1100" dirty="0" smtClean="0"/>
                    </a:p>
                    <a:p>
                      <a:pPr algn="l"/>
                      <a:r>
                        <a:rPr lang="ru-RU" sz="1100" dirty="0" err="1" smtClean="0"/>
                        <a:t>Сивинский</a:t>
                      </a:r>
                      <a:endParaRPr lang="ru-RU" sz="1100" dirty="0" smtClean="0"/>
                    </a:p>
                    <a:p>
                      <a:pPr algn="l"/>
                      <a:r>
                        <a:rPr lang="ru-RU" sz="1100" dirty="0" err="1" smtClean="0"/>
                        <a:t>Частинский</a:t>
                      </a:r>
                      <a:endParaRPr lang="ru-RU" sz="1100" dirty="0" smtClean="0"/>
                    </a:p>
                    <a:p>
                      <a:pPr algn="l"/>
                      <a:r>
                        <a:rPr lang="ru-RU" sz="1100" dirty="0" smtClean="0"/>
                        <a:t>Соликамский</a:t>
                      </a:r>
                    </a:p>
                    <a:p>
                      <a:pPr algn="l"/>
                      <a:r>
                        <a:rPr lang="ru-RU" sz="1100" dirty="0" err="1" smtClean="0"/>
                        <a:t>Чернушинский</a:t>
                      </a:r>
                      <a:endParaRPr lang="ru-RU" sz="1100" dirty="0" smtClean="0"/>
                    </a:p>
                    <a:p>
                      <a:pPr algn="l"/>
                      <a:r>
                        <a:rPr lang="ru-RU" sz="1100" dirty="0" smtClean="0"/>
                        <a:t>Кунгурский</a:t>
                      </a:r>
                    </a:p>
                    <a:p>
                      <a:pPr algn="l"/>
                      <a:r>
                        <a:rPr lang="ru-RU" sz="1100" dirty="0" err="1" smtClean="0"/>
                        <a:t>Юсьвинский</a:t>
                      </a:r>
                      <a:endParaRPr lang="ru-RU" sz="1100" dirty="0" smtClean="0"/>
                    </a:p>
                    <a:p>
                      <a:pPr algn="l"/>
                      <a:r>
                        <a:rPr lang="ru-RU" sz="1100" dirty="0" err="1" smtClean="0"/>
                        <a:t>Краснокамский</a:t>
                      </a:r>
                      <a:endParaRPr lang="ru-RU" sz="11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223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317" y="429820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solidFill>
                  <a:srgbClr val="0070C0"/>
                </a:solidFill>
              </a:rPr>
              <a:t>Ресурсные классы </a:t>
            </a:r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в </a:t>
            </a:r>
            <a:r>
              <a:rPr lang="ru-RU" sz="4000" b="1" dirty="0">
                <a:solidFill>
                  <a:srgbClr val="0070C0"/>
                </a:solidFill>
              </a:rPr>
              <a:t>общеобразовательных школах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CA28-0FA8-4F71-9980-C1A80ACCD755}" type="slidenum">
              <a:rPr lang="ru-RU" smtClean="0"/>
              <a:t>7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547" y="1472651"/>
            <a:ext cx="2627480" cy="21065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328" y="1485702"/>
            <a:ext cx="2592288" cy="21065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917" y="1490652"/>
            <a:ext cx="2915816" cy="2088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917" y="3975151"/>
            <a:ext cx="2885481" cy="19817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328" y="3936362"/>
            <a:ext cx="2592288" cy="20205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547" y="3936362"/>
            <a:ext cx="2627480" cy="20123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7317" y="1485702"/>
            <a:ext cx="19507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 класс – </a:t>
            </a:r>
          </a:p>
          <a:p>
            <a:r>
              <a:rPr lang="ru-RU" sz="2000" dirty="0" smtClean="0"/>
              <a:t>г. Лысьва</a:t>
            </a:r>
          </a:p>
          <a:p>
            <a:endParaRPr lang="ru-RU" sz="2000" dirty="0"/>
          </a:p>
          <a:p>
            <a:r>
              <a:rPr lang="ru-RU" sz="2000" dirty="0" smtClean="0"/>
              <a:t>2 класса – </a:t>
            </a:r>
          </a:p>
          <a:p>
            <a:r>
              <a:rPr lang="ru-RU" sz="2000" dirty="0" smtClean="0"/>
              <a:t>г. Пермь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97317" y="3881222"/>
            <a:ext cx="195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15 </a:t>
            </a:r>
            <a:r>
              <a:rPr lang="ru-RU" sz="2400" dirty="0" smtClean="0"/>
              <a:t>- обучающихся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26277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249" y="89541"/>
            <a:ext cx="10515600" cy="96075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Обучение длительно болеющих детей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49267"/>
            <a:ext cx="4694327" cy="4206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29" y="1841526"/>
            <a:ext cx="4808297" cy="7559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0242" y="2812944"/>
            <a:ext cx="804742" cy="4938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9842" y="2771263"/>
            <a:ext cx="762066" cy="3535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599" y="3155331"/>
            <a:ext cx="1505843" cy="5364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4560" y="2619677"/>
            <a:ext cx="932769" cy="6584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5827" y="3224950"/>
            <a:ext cx="1324010" cy="5184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09982" y="1712132"/>
            <a:ext cx="509061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Приказ Министерства образования и науки Пермского края от 27.01.2015 N </a:t>
            </a:r>
            <a:r>
              <a:rPr lang="ru-RU" sz="1400" dirty="0" smtClean="0"/>
              <a:t>СЭД-26-01-04-33</a:t>
            </a:r>
            <a:r>
              <a:rPr lang="en-US" sz="1400" dirty="0" smtClean="0"/>
              <a:t> </a:t>
            </a:r>
            <a:r>
              <a:rPr lang="ru-RU" sz="1400" dirty="0" smtClean="0"/>
              <a:t>"Об </a:t>
            </a:r>
            <a:r>
              <a:rPr lang="ru-RU" sz="1400" dirty="0"/>
              <a:t>утверждении Порядка регламентации и оформления отношений государственной и муниципальной образовательной организации и родителей (законных представителей) обучающихся, нуждающихся в длительном лечении, а также детей-инвалидов в части организации обучения в медицинских организациях"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5641" y="3697833"/>
            <a:ext cx="4958687" cy="2787900"/>
          </a:xfrm>
          <a:prstGeom prst="rect">
            <a:avLst/>
          </a:prstGeom>
        </p:spPr>
      </p:pic>
      <p:cxnSp>
        <p:nvCxnSpPr>
          <p:cNvPr id="14" name="Прямая со стрелкой 13"/>
          <p:cNvCxnSpPr>
            <a:endCxn id="10" idx="3"/>
          </p:cNvCxnSpPr>
          <p:nvPr/>
        </p:nvCxnSpPr>
        <p:spPr>
          <a:xfrm flipH="1" flipV="1">
            <a:off x="4979837" y="3484169"/>
            <a:ext cx="1785199" cy="3299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24230" y="5449991"/>
            <a:ext cx="515795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/>
              <a:t>Муниципальное бюджетное общеобразовательное учреждение "</a:t>
            </a:r>
            <a:r>
              <a:rPr lang="ru-RU" sz="1100" dirty="0" err="1"/>
              <a:t>Верещагинская</a:t>
            </a:r>
            <a:r>
              <a:rPr lang="ru-RU" sz="1100" dirty="0"/>
              <a:t> санаторная школа-интернат для детей, нуждающихся в длительном лечении"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4229" y="6032098"/>
            <a:ext cx="51250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dirty="0"/>
              <a:t>Муниципальное бюджетное оздоровительное общеобразовательное учреждение санаторного типа для детей, нуждающихся в длительном лечении "Ленинская санаторная школа-интернат"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4229" y="3987792"/>
            <a:ext cx="5553741" cy="139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9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4056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Дистанционное обучение детей-инвалидов </a:t>
            </a:r>
            <a:br>
              <a:rPr lang="ru-RU" sz="4000" b="1" dirty="0">
                <a:solidFill>
                  <a:srgbClr val="0070C0"/>
                </a:solidFill>
              </a:rPr>
            </a:br>
            <a:endParaRPr lang="ru-RU" sz="40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8036260"/>
              </p:ext>
            </p:extLst>
          </p:nvPr>
        </p:nvGraphicFramePr>
        <p:xfrm>
          <a:off x="5796125" y="895284"/>
          <a:ext cx="5981891" cy="507349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19075"/>
                <a:gridCol w="2056732"/>
                <a:gridCol w="1208982"/>
                <a:gridCol w="1197102"/>
              </a:tblGrid>
              <a:tr h="48704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Муниципальное</a:t>
                      </a:r>
                      <a:r>
                        <a:rPr lang="ru-RU" sz="1400" baseline="0" dirty="0" smtClean="0">
                          <a:solidFill>
                            <a:srgbClr val="FF0000"/>
                          </a:solidFill>
                        </a:rPr>
                        <a:t> образование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Школа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Количество детей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FF0000"/>
                          </a:solidFill>
                        </a:rPr>
                        <a:t>Количество педагогов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4544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Лысьвенский ГО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МБОУ «Школа для детей с ограниченными возможностями здоровья»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45446"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г. Пермь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МБОУ «Школа № 154 для детей с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ограниченными возможностями здоровья»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17345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МБОУ «Школа-интернат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4 для обучающихся с ограниченными возможностями здоровья»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01647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МАОУ «Адаптивная школа-интернат «Ступени»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4544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Чусовской ГО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МБОУ «Специальная (коррекционная) средняя общеобразовательная школа-интернат»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96" y="1164309"/>
            <a:ext cx="4726402" cy="7054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96" y="2034460"/>
            <a:ext cx="4726402" cy="7254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796" y="2924665"/>
            <a:ext cx="4663844" cy="12619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796" y="4351364"/>
            <a:ext cx="4663844" cy="23700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5796125" y="6259764"/>
            <a:ext cx="1600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135 детей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722546" y="6259763"/>
            <a:ext cx="2251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312 педагогов</a:t>
            </a:r>
            <a:endParaRPr lang="ru-RU" sz="2400" dirty="0"/>
          </a:p>
        </p:txBody>
      </p:sp>
      <p:pic>
        <p:nvPicPr>
          <p:cNvPr id="1026" name="Picture 2" descr="https://avatars.mds.yandex.net/get-zen_doc/3446134/pub_5ee4996dcf2e1004e8eff535_5ee4ae8f69fe895ccbaa381c/scale_1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848" y="5975604"/>
            <a:ext cx="1648919" cy="102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9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E2A1DBA-6C77-4F0D-A6BC-023A7B38CA15}">
  <we:reference id="wa200000113" version="1.0.0.0" store="ru-RU" storeType="OMEX"/>
  <we:alternateReferences>
    <we:reference id="WA200000113" version="1.0.0.0" store="WA20000011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2618</TotalTime>
  <Words>1216</Words>
  <Application>Microsoft Office PowerPoint</Application>
  <PresentationFormat>Широкоэкранный</PresentationFormat>
  <Paragraphs>231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Тема Office</vt:lpstr>
      <vt:lpstr>  </vt:lpstr>
      <vt:lpstr>Приоритетные направления (2021-2023 г.г.)</vt:lpstr>
      <vt:lpstr>Количество обучающихся с ОВЗ  (в т.ч. с инвалидностью) </vt:lpstr>
      <vt:lpstr>Количество детей-инвалидов (без ОВЗ)</vt:lpstr>
      <vt:lpstr>Региональная система сопровождения образования  и воспитания обучающихся с ОВЗ</vt:lpstr>
      <vt:lpstr>Обеспеченность специалистами сопровождения </vt:lpstr>
      <vt:lpstr>Ресурсные классы  в общеобразовательных школах</vt:lpstr>
      <vt:lpstr>Обучение длительно болеющих детей</vt:lpstr>
      <vt:lpstr>Дистанционное обучение детей-инвалидов  </vt:lpstr>
      <vt:lpstr>Качество работы коррекционной школы в системе ЭПОС </vt:lpstr>
      <vt:lpstr>Профобучение </vt:lpstr>
      <vt:lpstr>Оборудование для мастерских коррекционных школ – 2021г.</vt:lpstr>
      <vt:lpstr>Оборудование для специалистов сопровождения – 2021г.</vt:lpstr>
      <vt:lpstr>Региональный проект «Современная школа» федерального проекта «Современная школа» национального проекта «Образование» - 2020г.</vt:lpstr>
      <vt:lpstr>Презентация PowerPoint</vt:lpstr>
      <vt:lpstr> Региональный проект «Современная школа» федерального проекта «Современная школа» национального проекта  «Образование» - 2022-2024 г.г.</vt:lpstr>
      <vt:lpstr> Контактная информация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Каткова Ирина Геннадьевна</dc:creator>
  <cp:lastModifiedBy>Каткова Ирина Геннадьевна</cp:lastModifiedBy>
  <cp:revision>127</cp:revision>
  <cp:lastPrinted>2021-07-28T09:32:49Z</cp:lastPrinted>
  <dcterms:created xsi:type="dcterms:W3CDTF">2020-01-30T05:53:59Z</dcterms:created>
  <dcterms:modified xsi:type="dcterms:W3CDTF">2021-08-24T05:07:38Z</dcterms:modified>
</cp:coreProperties>
</file>