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62" r:id="rId4"/>
    <p:sldId id="274" r:id="rId5"/>
    <p:sldId id="261" r:id="rId6"/>
    <p:sldId id="259" r:id="rId7"/>
    <p:sldId id="269" r:id="rId8"/>
    <p:sldId id="271" r:id="rId9"/>
    <p:sldId id="263" r:id="rId10"/>
    <p:sldId id="276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546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69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993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443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315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849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479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328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503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298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365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ADE2E-9F65-4C15-975E-7F72DAB168C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10C9-DB2E-4A8F-A80E-AA543B74D0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078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3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1472590"/>
            <a:ext cx="784887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специальных образовательных условий для детей с ОВЗ</a:t>
            </a:r>
            <a:endParaRPr lang="ru-RU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18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907704" y="532707"/>
            <a:ext cx="6696744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3E4258"/>
              </a:solidFill>
              <a:effectLst/>
              <a:latin typeface="Arial" pitchFamily="34" charset="0"/>
              <a:ea typeface="Corbel" pitchFamily="34" charset="0"/>
              <a:cs typeface="Corbe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Работа междисциплинарной команды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sng" strike="noStrike" cap="none" normalizeH="0" baseline="0" dirty="0" smtClean="0">
              <a:ln>
                <a:noFill/>
              </a:ln>
              <a:solidFill>
                <a:srgbClr val="3E4258"/>
              </a:solidFill>
              <a:effectLst/>
              <a:latin typeface="Times New Roman" pitchFamily="18" charset="0"/>
              <a:ea typeface="Corbe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Arial" pitchFamily="34" charset="0"/>
                <a:ea typeface="Wingdings" pitchFamily="2" charset="2"/>
                <a:cs typeface="Wingdings" pitchFamily="2" charset="2"/>
              </a:rPr>
              <a:t>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Общие</a:t>
            </a:r>
            <a:r>
              <a:rPr kumimoji="0" lang="ru-RU" sz="1600" b="0" i="0" u="none" strike="noStrike" cap="none" normalizeH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ценностные ориентиры в профессиональной деятельности и в вопросе о включении детей с ОВЗ в среду школы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aseline="0" dirty="0" smtClean="0">
                <a:solidFill>
                  <a:srgbClr val="525389"/>
                </a:solidFill>
                <a:latin typeface="Times New Roman" pitchFamily="18" charset="0"/>
                <a:cs typeface="Times New Roman" pitchFamily="18" charset="0"/>
              </a:rPr>
              <a:t>Профессиональная и личностная поддержка друг друга;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cs typeface="Times New Roman" pitchFamily="18" charset="0"/>
              </a:rPr>
              <a:t>Единый философский и методологический подход в работе со всеми участниками образовательного процесса;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aseline="0" dirty="0" err="1" smtClean="0">
                <a:solidFill>
                  <a:srgbClr val="525389"/>
                </a:solidFill>
                <a:latin typeface="Times New Roman" pitchFamily="18" charset="0"/>
                <a:cs typeface="Times New Roman" pitchFamily="18" charset="0"/>
              </a:rPr>
              <a:t>Взаимодополняемость</a:t>
            </a:r>
            <a:r>
              <a:rPr lang="ru-RU" sz="1600" dirty="0" smtClean="0">
                <a:solidFill>
                  <a:srgbClr val="525389"/>
                </a:solidFill>
                <a:latin typeface="Times New Roman" pitchFamily="18" charset="0"/>
                <a:cs typeface="Times New Roman" pitchFamily="18" charset="0"/>
              </a:rPr>
              <a:t> профессиональных позиций и знаний специалистов в подходе к ребенку и его семье, их тесное сотрудничество на разных этапах работы;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cs typeface="Times New Roman" pitchFamily="18" charset="0"/>
              </a:rPr>
              <a:t>Единый профессиональный язык;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dirty="0" smtClean="0">
                <a:solidFill>
                  <a:srgbClr val="525389"/>
                </a:solidFill>
                <a:latin typeface="Times New Roman" pitchFamily="18" charset="0"/>
                <a:cs typeface="Times New Roman" pitchFamily="18" charset="0"/>
              </a:rPr>
              <a:t>Достоверная информация о продвижении ребенка, динамике его развития, представляемая специалистами и учителями друг другу, активная позиция в формировании запроса;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cs typeface="Times New Roman" pitchFamily="18" charset="0"/>
              </a:rPr>
              <a:t>Скоординированность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cs typeface="Times New Roman" pitchFamily="18" charset="0"/>
              </a:rPr>
              <a:t> и четкая организация действий,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cs typeface="Times New Roman" pitchFamily="18" charset="0"/>
              </a:rPr>
              <a:t> как рабочих, так и в проблемных, критических ситуациях;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aseline="0" dirty="0" smtClean="0">
                <a:solidFill>
                  <a:srgbClr val="525389"/>
                </a:solidFill>
                <a:latin typeface="Times New Roman" pitchFamily="18" charset="0"/>
                <a:cs typeface="Times New Roman" pitchFamily="18" charset="0"/>
              </a:rPr>
              <a:t>Привлечение</a:t>
            </a:r>
            <a:r>
              <a:rPr lang="ru-RU" sz="1600" dirty="0" smtClean="0">
                <a:solidFill>
                  <a:srgbClr val="525389"/>
                </a:solidFill>
                <a:latin typeface="Times New Roman" pitchFamily="18" charset="0"/>
                <a:cs typeface="Times New Roman" pitchFamily="18" charset="0"/>
              </a:rPr>
              <a:t> дополнительных методических, материальных и других ресурсов;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cs typeface="Times New Roman" pitchFamily="18" charset="0"/>
              </a:rPr>
              <a:t>Участие в широком профессиональном сообществе.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76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3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07704" y="548680"/>
            <a:ext cx="6552728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88" y="-24207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476672"/>
            <a:ext cx="777686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Закон об образовании</a:t>
            </a:r>
          </a:p>
          <a:p>
            <a:r>
              <a:rPr lang="ru-RU" dirty="0" smtClean="0"/>
              <a:t> </a:t>
            </a:r>
          </a:p>
          <a:p>
            <a:r>
              <a:rPr lang="ru-RU" dirty="0" err="1" smtClean="0"/>
              <a:t>под </a:t>
            </a:r>
            <a:r>
              <a:rPr lang="ru-RU" dirty="0" smtClean="0"/>
              <a:t>специальными условиями получения образования детьми с ОВЗ понимаются условия обучения, воспитания и развития,	включающие	в себя	</a:t>
            </a:r>
            <a:r>
              <a:rPr lang="ru-RU" u="sng" dirty="0" smtClean="0"/>
              <a:t>использование</a:t>
            </a:r>
            <a:r>
              <a:rPr lang="ru-RU" dirty="0" smtClean="0"/>
              <a:t> </a:t>
            </a:r>
            <a:r>
              <a:rPr lang="ru-RU" u="sng" dirty="0" smtClean="0"/>
              <a:t>адаптированных образовательных программ  </a:t>
            </a:r>
            <a:r>
              <a:rPr lang="ru-RU" dirty="0" smtClean="0"/>
              <a:t>(в том числе, программ       коррекционной       работы,       индивидуальных специальных образовательных программ); специальных </a:t>
            </a:r>
            <a:r>
              <a:rPr lang="ru-RU" u="sng" dirty="0" smtClean="0"/>
              <a:t>методов</a:t>
            </a:r>
            <a:r>
              <a:rPr lang="ru-RU" dirty="0" smtClean="0"/>
              <a:t> обучения и воспитания, специальных </a:t>
            </a:r>
            <a:r>
              <a:rPr lang="ru-RU" u="sng" dirty="0" smtClean="0"/>
              <a:t>учебников</a:t>
            </a:r>
            <a:r>
              <a:rPr lang="ru-RU" dirty="0" smtClean="0"/>
              <a:t>, учебных        пособий	и        дидактических        материалов, специальных            </a:t>
            </a:r>
            <a:r>
              <a:rPr lang="ru-RU" u="sng" dirty="0" smtClean="0"/>
              <a:t>технических            средств	</a:t>
            </a:r>
            <a:r>
              <a:rPr lang="ru-RU" dirty="0" smtClean="0"/>
              <a:t>обучения коллективного	и         индивидуального         пользования, компьютерные     средства     с	включением     специального оборудования,	предоставление         </a:t>
            </a:r>
            <a:r>
              <a:rPr lang="ru-RU" u="sng" dirty="0" smtClean="0"/>
              <a:t>услуг         ассистента</a:t>
            </a:r>
            <a:r>
              <a:rPr lang="ru-RU" dirty="0" smtClean="0"/>
              <a:t> (помощника), оказывающего обучающимся необходимую техническую        помощь,        проведение        групповых	и индивидуальных </a:t>
            </a:r>
            <a:r>
              <a:rPr lang="ru-RU" u="sng" dirty="0" smtClean="0"/>
              <a:t>коррекционных занятий</a:t>
            </a:r>
            <a:r>
              <a:rPr lang="ru-RU" dirty="0" smtClean="0"/>
              <a:t>, обеспечение </a:t>
            </a:r>
            <a:r>
              <a:rPr lang="ru-RU" u="sng" dirty="0" smtClean="0"/>
              <a:t>доступа</a:t>
            </a:r>
            <a:r>
              <a:rPr lang="ru-RU" dirty="0" smtClean="0"/>
              <a:t>       в       здания       организаций,       осуществляющих образовательную деятельность, и другие условия, без которых        невозможно        или        затруднено	освоение образовательных            программ            обучающимися            с</a:t>
            </a:r>
          </a:p>
          <a:p>
            <a:r>
              <a:rPr lang="ru-RU" dirty="0" smtClean="0"/>
              <a:t>ограниченными возможностями здоровья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61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04664"/>
            <a:ext cx="6796853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2316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08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260648"/>
            <a:ext cx="770485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Пакет специальных условий для организации образовательного</a:t>
            </a:r>
          </a:p>
          <a:p>
            <a:pPr algn="ctr"/>
            <a:r>
              <a:rPr lang="ru-RU" sz="2800" b="1" u="sng" dirty="0" smtClean="0"/>
              <a:t>процесса для детей с ОВЗ в ОУ</a:t>
            </a:r>
          </a:p>
          <a:p>
            <a:r>
              <a:rPr lang="ru-RU" sz="2800" b="1" dirty="0" smtClean="0"/>
              <a:t>1.</a:t>
            </a:r>
            <a:r>
              <a:rPr lang="ru-RU" sz="2800" dirty="0" smtClean="0"/>
              <a:t> </a:t>
            </a:r>
            <a:r>
              <a:rPr lang="ru-RU" sz="2800" b="1" dirty="0" smtClean="0"/>
              <a:t>Организационное</a:t>
            </a:r>
            <a:r>
              <a:rPr lang="ru-RU" sz="2800" dirty="0" smtClean="0"/>
              <a:t> </a:t>
            </a:r>
            <a:r>
              <a:rPr lang="ru-RU" sz="2800" b="1" dirty="0" smtClean="0"/>
              <a:t>обеспечение</a:t>
            </a:r>
            <a:endParaRPr lang="ru-RU" sz="2800" dirty="0" smtClean="0"/>
          </a:p>
          <a:p>
            <a:r>
              <a:rPr lang="ru-RU" sz="2800" b="1" dirty="0" smtClean="0"/>
              <a:t>2.</a:t>
            </a:r>
            <a:r>
              <a:rPr lang="ru-RU" sz="2800" dirty="0" smtClean="0"/>
              <a:t> </a:t>
            </a:r>
            <a:r>
              <a:rPr lang="ru-RU" sz="2800" b="1" dirty="0" smtClean="0"/>
              <a:t>Материально-техническое</a:t>
            </a:r>
            <a:r>
              <a:rPr lang="ru-RU" sz="2800" dirty="0" smtClean="0"/>
              <a:t> </a:t>
            </a:r>
            <a:r>
              <a:rPr lang="ru-RU" sz="2800" b="1" dirty="0" smtClean="0"/>
              <a:t>обеспечение</a:t>
            </a:r>
            <a:r>
              <a:rPr lang="ru-RU" sz="2800" dirty="0" smtClean="0"/>
              <a:t> </a:t>
            </a:r>
            <a:r>
              <a:rPr lang="ru-RU" sz="2800" b="1" dirty="0" smtClean="0"/>
              <a:t>общеобразовательного</a:t>
            </a:r>
            <a:r>
              <a:rPr lang="ru-RU" sz="2800" dirty="0" smtClean="0"/>
              <a:t> </a:t>
            </a:r>
            <a:r>
              <a:rPr lang="ru-RU" sz="2800" b="1" dirty="0" smtClean="0"/>
              <a:t>учреждения</a:t>
            </a:r>
            <a:endParaRPr lang="ru-RU" sz="2800" dirty="0" smtClean="0"/>
          </a:p>
          <a:p>
            <a:r>
              <a:rPr lang="ru-RU" sz="2800" b="1" dirty="0" smtClean="0"/>
              <a:t>3.</a:t>
            </a:r>
            <a:r>
              <a:rPr lang="ru-RU" sz="2800" dirty="0" smtClean="0"/>
              <a:t> </a:t>
            </a:r>
            <a:r>
              <a:rPr lang="ru-RU" sz="2800" b="1" dirty="0" smtClean="0"/>
              <a:t>Организационно-педагогическое</a:t>
            </a:r>
            <a:r>
              <a:rPr lang="ru-RU" sz="2800" dirty="0" smtClean="0"/>
              <a:t> </a:t>
            </a:r>
            <a:r>
              <a:rPr lang="ru-RU" sz="2800" b="1" dirty="0" smtClean="0"/>
              <a:t>обеспечение</a:t>
            </a:r>
            <a:endParaRPr lang="ru-RU" sz="2800" dirty="0" smtClean="0"/>
          </a:p>
          <a:p>
            <a:r>
              <a:rPr lang="ru-RU" sz="2800" b="1" dirty="0" smtClean="0"/>
              <a:t>4.</a:t>
            </a:r>
            <a:r>
              <a:rPr lang="ru-RU" sz="2800" dirty="0" smtClean="0"/>
              <a:t> </a:t>
            </a:r>
            <a:r>
              <a:rPr lang="ru-RU" sz="2800" b="1" dirty="0" smtClean="0"/>
              <a:t>Психолого-педагогическое</a:t>
            </a:r>
            <a:r>
              <a:rPr lang="ru-RU" sz="2800" dirty="0" smtClean="0"/>
              <a:t> </a:t>
            </a:r>
            <a:r>
              <a:rPr lang="ru-RU" sz="2800" b="1" dirty="0" smtClean="0"/>
              <a:t>сопровождение</a:t>
            </a:r>
            <a:r>
              <a:rPr lang="ru-RU" sz="2800" dirty="0" smtClean="0"/>
              <a:t> </a:t>
            </a:r>
            <a:r>
              <a:rPr lang="ru-RU" sz="2800" b="1" dirty="0" smtClean="0"/>
              <a:t>детей</a:t>
            </a:r>
            <a:r>
              <a:rPr lang="ru-RU" sz="2800" dirty="0" smtClean="0"/>
              <a:t> </a:t>
            </a:r>
            <a:r>
              <a:rPr lang="ru-RU" sz="2800" b="1" dirty="0" smtClean="0"/>
              <a:t>с</a:t>
            </a:r>
            <a:r>
              <a:rPr lang="ru-RU" sz="2800" dirty="0" smtClean="0"/>
              <a:t> </a:t>
            </a:r>
            <a:r>
              <a:rPr lang="ru-RU" sz="2800" b="1" dirty="0" smtClean="0"/>
              <a:t>ОВЗ</a:t>
            </a:r>
            <a:r>
              <a:rPr lang="ru-RU" sz="2800" dirty="0" smtClean="0"/>
              <a:t> </a:t>
            </a:r>
            <a:r>
              <a:rPr lang="ru-RU" sz="2800" b="1" dirty="0" smtClean="0"/>
              <a:t>в</a:t>
            </a:r>
            <a:r>
              <a:rPr lang="ru-RU" sz="2800" dirty="0" smtClean="0"/>
              <a:t> </a:t>
            </a:r>
            <a:r>
              <a:rPr lang="ru-RU" sz="2800" b="1" dirty="0" smtClean="0"/>
              <a:t>ОУ</a:t>
            </a:r>
            <a:endParaRPr lang="ru-RU" sz="2800" dirty="0" smtClean="0"/>
          </a:p>
          <a:p>
            <a:r>
              <a:rPr lang="ru-RU" sz="2800" b="1" dirty="0" smtClean="0"/>
              <a:t>           5.</a:t>
            </a:r>
            <a:r>
              <a:rPr lang="ru-RU" sz="2800" dirty="0" smtClean="0"/>
              <a:t> </a:t>
            </a:r>
            <a:r>
              <a:rPr lang="ru-RU" sz="2800" b="1" dirty="0" smtClean="0"/>
              <a:t>Кадровое</a:t>
            </a:r>
            <a:r>
              <a:rPr lang="ru-RU" sz="2800" dirty="0" smtClean="0"/>
              <a:t> </a:t>
            </a:r>
            <a:r>
              <a:rPr lang="ru-RU" sz="2800" b="1" dirty="0" smtClean="0"/>
              <a:t>обеспечение</a:t>
            </a:r>
          </a:p>
          <a:p>
            <a:r>
              <a:rPr lang="ru-RU" sz="2800" b="1" dirty="0" smtClean="0"/>
              <a:t>            образовательного</a:t>
            </a:r>
            <a:r>
              <a:rPr lang="ru-RU" sz="2800" dirty="0" smtClean="0"/>
              <a:t> </a:t>
            </a:r>
            <a:r>
              <a:rPr lang="ru-RU" sz="2800" b="1" dirty="0" smtClean="0"/>
              <a:t>процесса</a:t>
            </a:r>
            <a:endParaRPr lang="ru-RU" sz="2800" dirty="0" smtClean="0"/>
          </a:p>
          <a:p>
            <a:r>
              <a:rPr lang="ru-RU" sz="4400" b="1" dirty="0" smtClean="0"/>
              <a:t/>
            </a:r>
            <a:br>
              <a:rPr lang="ru-RU" sz="4400" b="1" dirty="0" smtClean="0"/>
            </a:br>
            <a:endParaRPr lang="ru-RU" sz="44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91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3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39105" y="52951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             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619672" y="592354"/>
            <a:ext cx="7056784" cy="5673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5392" rIns="360249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Организационное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обеспечение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Нормативно-правовые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локальные акты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медицинского обслуживания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питания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взаимодействия с родителями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взаимодействия 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ППМС-центрами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orbe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взаимодействия со СКОУ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взаимодействия с МСЭ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взаимодействия с ПМПК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взаимодействия с органами социальной защиты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Информационное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обеспечение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rbel" pitchFamily="34" charset="0"/>
                <a:cs typeface="Corbel" pitchFamily="34" charset="0"/>
              </a:rPr>
              <a:t/>
            </a:r>
            <a:b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rbel" pitchFamily="34" charset="0"/>
                <a:cs typeface="Corbe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180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08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7704" y="116632"/>
            <a:ext cx="66247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Материально-техническое</a:t>
            </a:r>
            <a:r>
              <a:rPr lang="ru-RU" u="sng" dirty="0" smtClean="0"/>
              <a:t> </a:t>
            </a:r>
            <a:r>
              <a:rPr lang="ru-RU" b="1" u="sng" dirty="0" smtClean="0"/>
              <a:t>(включая</a:t>
            </a:r>
            <a:r>
              <a:rPr lang="ru-RU" u="sng" dirty="0" smtClean="0"/>
              <a:t> </a:t>
            </a:r>
            <a:r>
              <a:rPr lang="ru-RU" b="1" u="sng" dirty="0" smtClean="0"/>
              <a:t>архитектурное)</a:t>
            </a:r>
            <a:r>
              <a:rPr lang="ru-RU" u="sng" dirty="0" smtClean="0"/>
              <a:t> </a:t>
            </a:r>
            <a:r>
              <a:rPr lang="ru-RU" b="1" u="sng" dirty="0" smtClean="0"/>
              <a:t>обеспечение</a:t>
            </a:r>
            <a:endParaRPr lang="ru-RU" u="sng" dirty="0" smtClean="0"/>
          </a:p>
          <a:p>
            <a:r>
              <a:rPr lang="ru-RU" dirty="0" smtClean="0"/>
              <a:t> </a:t>
            </a:r>
            <a:r>
              <a:rPr lang="ru-RU" u="sng" dirty="0" smtClean="0"/>
              <a:t>соблюдение:</a:t>
            </a:r>
          </a:p>
          <a:p>
            <a:r>
              <a:rPr lang="ru-RU" dirty="0" smtClean="0"/>
              <a:t>* санитарно-гигиенических норм образовательного процесса с учетом потребностей детей с ОВЗ, обучающихся в данном учреждении (требования к водоснабжению, канализации, освещению, воздушно-тепловому режиму и т. д.);</a:t>
            </a:r>
          </a:p>
          <a:p>
            <a:r>
              <a:rPr lang="ru-RU" dirty="0" smtClean="0"/>
              <a:t> *возможностей для беспрепятственного доступа обучающихся с ограниченными возможностями здоровья к объектам инфраструктуры образовательного учреждения;</a:t>
            </a:r>
          </a:p>
          <a:p>
            <a:r>
              <a:rPr lang="ru-RU" dirty="0" smtClean="0"/>
              <a:t>  *санитарно-бытовых условий с учетом потребностей детей с ОВЗ, обучающихся в данном учреждении (наличие оборудованных гардеробов, санузлов, мест личной гигиены и т. д.);</a:t>
            </a:r>
          </a:p>
          <a:p>
            <a:r>
              <a:rPr lang="ru-RU" dirty="0" smtClean="0"/>
              <a:t> *социально-бытовых условий с учетом конкретных потребностей ребенка с ОВЗ, обучающегося в данном учреждении (наличие адекватно оборудованного пространства школьного учреждения, рабочего места </a:t>
            </a:r>
            <a:r>
              <a:rPr lang="ru-RU" sz="2000" dirty="0" smtClean="0"/>
              <a:t>ребенка и т. д.);</a:t>
            </a:r>
          </a:p>
          <a:p>
            <a:r>
              <a:rPr lang="ru-RU" sz="2000" dirty="0" smtClean="0"/>
              <a:t> *</a:t>
            </a:r>
            <a:r>
              <a:rPr lang="ru-RU" dirty="0" smtClean="0"/>
              <a:t>пожарной и </a:t>
            </a:r>
            <a:r>
              <a:rPr lang="ru-RU" dirty="0" err="1" smtClean="0"/>
              <a:t>электробезопасности</a:t>
            </a:r>
            <a:r>
              <a:rPr lang="ru-RU" dirty="0" smtClean="0"/>
              <a:t>, с учетом потребностей детей с ОВЗ, обучающихся в данном учреждении.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46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3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691680" y="199674"/>
            <a:ext cx="7056784" cy="617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11090" rIns="539580" bIns="61416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Организационно-педагогические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условия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*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Программно-методическое обеспечение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orbel" pitchFamily="34" charset="0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Основная образовательная программа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Коррекционная программа как часть общеобразовательной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разрабатывается с использованием: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Коррекционных программ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Индивидуально адаптированной программы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525389"/>
                </a:solidFill>
                <a:latin typeface="Times New Roman" pitchFamily="18" charset="0"/>
                <a:ea typeface="Corbel" pitchFamily="34" charset="0"/>
                <a:cs typeface="Times New Roman" pitchFamily="18" charset="0"/>
              </a:rPr>
              <a:t> 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Программы дополнительного образования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Программы начальной и средней профессиональной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подготовки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525389"/>
              </a:solidFill>
              <a:effectLst/>
              <a:latin typeface="Times New Roman" pitchFamily="18" charset="0"/>
              <a:ea typeface="Wingdings" pitchFamily="2" charset="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-Учебно-методических материалов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Дидактических материалов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*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Формы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методы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инклюзивного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образовательного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процесса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классе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*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Вариативные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формы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образования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*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Формы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методы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внеучебной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работы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525389"/>
                </a:solidFill>
                <a:latin typeface="Times New Roman" pitchFamily="18" charset="0"/>
                <a:ea typeface="Corbel" pitchFamily="34" charset="0"/>
                <a:cs typeface="Times New Roman" pitchFamily="18" charset="0"/>
              </a:rPr>
              <a:t> *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Система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оценивания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достижений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учащихся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rbel" pitchFamily="34" charset="0"/>
                <a:cs typeface="Corbel" pitchFamily="34" charset="0"/>
              </a:rPr>
              <a:t/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rbel" pitchFamily="34" charset="0"/>
                <a:cs typeface="Corbe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907704" y="620688"/>
            <a:ext cx="669674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3E4258"/>
              </a:solidFill>
              <a:effectLst/>
              <a:latin typeface="Arial" pitchFamily="34" charset="0"/>
              <a:ea typeface="Corbel" pitchFamily="34" charset="0"/>
              <a:cs typeface="Corbe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Психолого-педагогическое сопровождение детей с ОВЗ в образовательном учреждении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525389"/>
                </a:solidFill>
                <a:latin typeface="Arial" pitchFamily="34" charset="0"/>
                <a:ea typeface="Wingdings" pitchFamily="2" charset="2"/>
                <a:cs typeface="Wingdings" pitchFamily="2" charset="2"/>
              </a:rPr>
              <a:t>*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525389"/>
                </a:solidFill>
                <a:effectLst/>
                <a:latin typeface="Arial" pitchFamily="34" charset="0"/>
                <a:ea typeface="Wingdings" pitchFamily="2" charset="2"/>
                <a:cs typeface="Wingdings" pitchFamily="2" charset="2"/>
              </a:rPr>
              <a:t>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предусмотреть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наличие в штатном расписании или по договору 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ППМС-центром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специалистов психолого-педагогического сопровождения для детей с ОВЗ и инвалидностью, нуждающихся в нем;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*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организовать деятельность специалистов в форме консилиума для выявления и обследования детей, разработку индивидуальной образовательной программы;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*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организовать в соответствии с разработанной программой процесс сопровождения детей;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525389"/>
                </a:solidFill>
                <a:effectLst/>
                <a:latin typeface="Times New Roman" pitchFamily="18" charset="0"/>
                <a:ea typeface="Wingdings" pitchFamily="2" charset="2"/>
                <a:cs typeface="Times New Roman" pitchFamily="18" charset="0"/>
              </a:rPr>
              <a:t> *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организовать привлечение специалистов психолого-педагогического сопровождения к участию в проектировании и организации образовательного процесса.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76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7704" y="548680"/>
            <a:ext cx="66247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ru-RU" sz="2000" dirty="0" smtClean="0"/>
              <a:t> </a:t>
            </a:r>
          </a:p>
          <a:p>
            <a:pPr lvl="0"/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979712" y="247366"/>
            <a:ext cx="6552728" cy="6363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8088" rIns="315813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3E4258"/>
              </a:solidFill>
              <a:effectLst/>
              <a:latin typeface="Arial" pitchFamily="34" charset="0"/>
              <a:ea typeface="Corbel" pitchFamily="34" charset="0"/>
              <a:cs typeface="Corbe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Кадровое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3E4258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обеспечение</a:t>
            </a: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•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укомплектованность образовательного учреждения педагогическими и руководящими работниками, компетентными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 понимании особых образовательных потребностей детей с ОВЗ;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• уровень квалификации педагогических и иных работников образовательного учреждения в области образования детей с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ОВЗ;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• непрерывность профессионального развития педагогических работников образовательного учреждения в сфере коррекционной (специальной) педагогики, специальной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психологии и клинической детской психологии;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• включенность в реальное взаимодействие общеобразовательных и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специальных (коррекционных) школ 1—8 видов.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• Непрерывность профессионального развития работников образовательного учреждения должна обеспечиваться освоением ими дополнительных профессиональных образовательных программ в области коррекционной педагогики в достаточном объеме и не реже, чем каждые пять лет, в научных и образовательных учреждениях, имеющих лицензию на право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rbel" pitchFamily="34" charset="0"/>
                <a:cs typeface="Times New Roman" pitchFamily="18" charset="0"/>
              </a:rPr>
              <a:t>ведения данного вида образовательной деятельности.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rbel" pitchFamily="34" charset="0"/>
                <a:cs typeface="Corbe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rbel" pitchFamily="34" charset="0"/>
                <a:cs typeface="Corbe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323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529</Words>
  <Application>Microsoft Office PowerPoint</Application>
  <PresentationFormat>Экран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Chernikova-LD</cp:lastModifiedBy>
  <cp:revision>34</cp:revision>
  <cp:lastPrinted>2016-11-30T04:23:09Z</cp:lastPrinted>
  <dcterms:created xsi:type="dcterms:W3CDTF">2014-08-26T23:39:02Z</dcterms:created>
  <dcterms:modified xsi:type="dcterms:W3CDTF">2019-08-20T11:53:14Z</dcterms:modified>
</cp:coreProperties>
</file>